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52" r:id="rId4"/>
  </p:sldMasterIdLst>
  <p:notesMasterIdLst>
    <p:notesMasterId r:id="rId24"/>
  </p:notesMasterIdLst>
  <p:handoutMasterIdLst>
    <p:handoutMasterId r:id="rId25"/>
  </p:handoutMasterIdLst>
  <p:sldIdLst>
    <p:sldId id="277" r:id="rId5"/>
    <p:sldId id="290" r:id="rId6"/>
    <p:sldId id="291" r:id="rId7"/>
    <p:sldId id="292" r:id="rId8"/>
    <p:sldId id="295" r:id="rId9"/>
    <p:sldId id="296" r:id="rId10"/>
    <p:sldId id="297" r:id="rId11"/>
    <p:sldId id="298" r:id="rId12"/>
    <p:sldId id="299" r:id="rId13"/>
    <p:sldId id="306" r:id="rId14"/>
    <p:sldId id="303" r:id="rId15"/>
    <p:sldId id="302" r:id="rId16"/>
    <p:sldId id="304" r:id="rId17"/>
    <p:sldId id="305" r:id="rId18"/>
    <p:sldId id="307" r:id="rId19"/>
    <p:sldId id="308" r:id="rId20"/>
    <p:sldId id="311" r:id="rId21"/>
    <p:sldId id="310" r:id="rId22"/>
    <p:sldId id="309" r:id="rId23"/>
  </p:sldIdLst>
  <p:sldSz cx="9144000" cy="6858000" type="screen4x3"/>
  <p:notesSz cx="685800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14" autoAdjust="0"/>
  </p:normalViewPr>
  <p:slideViewPr>
    <p:cSldViewPr>
      <p:cViewPr varScale="1">
        <p:scale>
          <a:sx n="74" d="100"/>
          <a:sy n="74" d="100"/>
        </p:scale>
        <p:origin x="23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92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2421" cy="464819"/>
          </a:xfrm>
          <a:prstGeom prst="rect">
            <a:avLst/>
          </a:prstGeom>
        </p:spPr>
        <p:txBody>
          <a:bodyPr vert="horz" lIns="90997" tIns="45498" rIns="90997" bIns="454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2"/>
            <a:ext cx="2972421" cy="464819"/>
          </a:xfrm>
          <a:prstGeom prst="rect">
            <a:avLst/>
          </a:prstGeom>
        </p:spPr>
        <p:txBody>
          <a:bodyPr vert="horz" lIns="90997" tIns="45498" rIns="90997" bIns="45498" rtlCol="0"/>
          <a:lstStyle>
            <a:lvl1pPr algn="r">
              <a:defRPr sz="1200"/>
            </a:lvl1pPr>
          </a:lstStyle>
          <a:p>
            <a:fld id="{92214D96-1A03-49CB-BF36-6C7FBBBA6721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3645"/>
            <a:ext cx="2972421" cy="464819"/>
          </a:xfrm>
          <a:prstGeom prst="rect">
            <a:avLst/>
          </a:prstGeom>
        </p:spPr>
        <p:txBody>
          <a:bodyPr vert="horz" lIns="90997" tIns="45498" rIns="90997" bIns="454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3645"/>
            <a:ext cx="2972421" cy="464819"/>
          </a:xfrm>
          <a:prstGeom prst="rect">
            <a:avLst/>
          </a:prstGeom>
        </p:spPr>
        <p:txBody>
          <a:bodyPr vert="horz" lIns="90997" tIns="45498" rIns="90997" bIns="45498" rtlCol="0" anchor="b"/>
          <a:lstStyle>
            <a:lvl1pPr algn="r">
              <a:defRPr sz="1200"/>
            </a:lvl1pPr>
          </a:lstStyle>
          <a:p>
            <a:fld id="{80491311-E47E-47E1-BB6A-2EBB167A2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32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4503"/>
          </a:xfrm>
          <a:prstGeom prst="rect">
            <a:avLst/>
          </a:prstGeom>
        </p:spPr>
        <p:txBody>
          <a:bodyPr vert="horz" lIns="92726" tIns="46363" rIns="92726" bIns="463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503"/>
          </a:xfrm>
          <a:prstGeom prst="rect">
            <a:avLst/>
          </a:prstGeom>
        </p:spPr>
        <p:txBody>
          <a:bodyPr vert="horz" lIns="92726" tIns="46363" rIns="92726" bIns="46363" rtlCol="0"/>
          <a:lstStyle>
            <a:lvl1pPr algn="r">
              <a:defRPr sz="1200"/>
            </a:lvl1pPr>
          </a:lstStyle>
          <a:p>
            <a:fld id="{7915E2DC-8723-4569-963B-50BAF2770174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6" tIns="46363" rIns="92726" bIns="463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2775"/>
            <a:ext cx="5486400" cy="4180523"/>
          </a:xfrm>
          <a:prstGeom prst="rect">
            <a:avLst/>
          </a:prstGeom>
        </p:spPr>
        <p:txBody>
          <a:bodyPr vert="horz" lIns="92726" tIns="46363" rIns="92726" bIns="463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3936"/>
            <a:ext cx="2971800" cy="464503"/>
          </a:xfrm>
          <a:prstGeom prst="rect">
            <a:avLst/>
          </a:prstGeom>
        </p:spPr>
        <p:txBody>
          <a:bodyPr vert="horz" lIns="92726" tIns="46363" rIns="92726" bIns="463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3936"/>
            <a:ext cx="2971800" cy="464503"/>
          </a:xfrm>
          <a:prstGeom prst="rect">
            <a:avLst/>
          </a:prstGeom>
        </p:spPr>
        <p:txBody>
          <a:bodyPr vert="horz" lIns="92726" tIns="46363" rIns="92726" bIns="46363" rtlCol="0" anchor="b"/>
          <a:lstStyle>
            <a:lvl1pPr algn="r">
              <a:defRPr sz="1200"/>
            </a:lvl1pPr>
          </a:lstStyle>
          <a:p>
            <a:fld id="{96300C1C-C9F5-4E76-95D1-F253C1B9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2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7D783-4092-47B7-8AD0-42BD385D05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9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51" indent="-2843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465" indent="-2274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450" indent="-2274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436" indent="-2274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422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408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393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378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CE46A9-55CC-4AF8-B068-2B91DF0C30FB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Points per slide….</a:t>
            </a:r>
          </a:p>
        </p:txBody>
      </p:sp>
    </p:spTree>
    <p:extLst>
      <p:ext uri="{BB962C8B-B14F-4D97-AF65-F5344CB8AC3E}">
        <p14:creationId xmlns:p14="http://schemas.microsoft.com/office/powerpoint/2010/main" val="428870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51" indent="-2843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465" indent="-2274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450" indent="-2274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436" indent="-2274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422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408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393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378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5DFC35-6E6D-47B0-BC47-757BDC4A2385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Points per slide….</a:t>
            </a:r>
          </a:p>
        </p:txBody>
      </p:sp>
    </p:spTree>
    <p:extLst>
      <p:ext uri="{BB962C8B-B14F-4D97-AF65-F5344CB8AC3E}">
        <p14:creationId xmlns:p14="http://schemas.microsoft.com/office/powerpoint/2010/main" val="427690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51" indent="-2843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465" indent="-2274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450" indent="-2274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436" indent="-2274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422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408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393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378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D0087F-74C2-448E-A5CF-261243879DD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Points per slide….</a:t>
            </a:r>
          </a:p>
        </p:txBody>
      </p:sp>
    </p:spTree>
    <p:extLst>
      <p:ext uri="{BB962C8B-B14F-4D97-AF65-F5344CB8AC3E}">
        <p14:creationId xmlns:p14="http://schemas.microsoft.com/office/powerpoint/2010/main" val="214466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States to place emphasis and comments on their State mission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PURPOSE OF SLIDE: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BLUF: 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51" indent="-28436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465" indent="-2274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450" indent="-2274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436" indent="-2274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422" indent="-227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408" indent="-227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393" indent="-227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378" indent="-227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6213BF-2D09-4C81-8D23-04C1FC2E8273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8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51" indent="-2843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465" indent="-2274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450" indent="-2274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436" indent="-2274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422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408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393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378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57B3E8-4201-437B-BF6C-66D9FE6D3BDF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Points per slide….</a:t>
            </a:r>
          </a:p>
        </p:txBody>
      </p:sp>
    </p:spTree>
    <p:extLst>
      <p:ext uri="{BB962C8B-B14F-4D97-AF65-F5344CB8AC3E}">
        <p14:creationId xmlns:p14="http://schemas.microsoft.com/office/powerpoint/2010/main" val="782574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51" indent="-2843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465" indent="-2274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450" indent="-2274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436" indent="-2274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422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408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393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378" indent="-227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1A5D15-5271-4799-9523-8F936C04DDC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Points per slide….</a:t>
            </a:r>
          </a:p>
        </p:txBody>
      </p:sp>
    </p:spTree>
    <p:extLst>
      <p:ext uri="{BB962C8B-B14F-4D97-AF65-F5344CB8AC3E}">
        <p14:creationId xmlns:p14="http://schemas.microsoft.com/office/powerpoint/2010/main" val="80272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1FC7F-B7AF-40B0-B60D-79A8C61B07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12065-A11E-4C25-A2BB-1B42F2C1E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74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6614D-5C8D-4178-BC18-95A09BE9AB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59131-7409-4B83-9213-BD7B51D239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17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B558-3956-4394-8CF6-2B4602C944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6C86-3C0E-4F44-B045-449F8661E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91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453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ABC73-D194-4A9A-A277-76465F2F02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0B27-1B66-4BE6-8CDA-8F09B7821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14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DCD7-5A73-41AB-A1B1-3416D1A328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1729-F50C-4C2B-B14B-F2AEB86DB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43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EBE1-DFEE-4BEF-A314-6763BC93B0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5E4D-2C3F-477F-B08E-C130CE7E1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68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E20D-847D-4EBA-BF59-7BC997C464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F648-C13A-4B3D-998A-5DCBA8A44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99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6F62C-2095-4BC7-AA08-8F2B6A9C61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A9F5-2501-407C-BA16-66E25DA6E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70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9CCB-C911-4455-89AC-1A1CBBA4C6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3417-20B2-4F61-B500-2AFEAD4CA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69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71E3-CF50-4530-8DD9-197F5C9DE0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E59B-BB9F-4339-A564-5131FD911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93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C628-90AD-4E5D-9DB9-1171A92E7C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140C-3FD5-42F2-AB9D-A2A310FF4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18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1175" y="15732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475" y="6480175"/>
            <a:ext cx="2895600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9933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0" y="6318250"/>
            <a:ext cx="9144000" cy="1651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-223838" y="6521450"/>
            <a:ext cx="4665663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i="1" dirty="0">
                <a:cs typeface="+mn-cs"/>
              </a:rPr>
              <a:t>“From</a:t>
            </a:r>
            <a:r>
              <a:rPr lang="en-US" sz="1600" b="1" i="1" baseline="0" dirty="0">
                <a:cs typeface="+mn-cs"/>
              </a:rPr>
              <a:t> the Shadows</a:t>
            </a:r>
            <a:r>
              <a:rPr lang="en-US" sz="1600" b="1" i="1" dirty="0">
                <a:cs typeface="+mn-cs"/>
              </a:rPr>
              <a:t>!”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9604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it Logo 15Jun0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76200"/>
            <a:ext cx="936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C638CB-6DEE-4F70-B2FF-5B1BE1F520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16A209-08D9-4BF6-AC5C-45098DD723E5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1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0" y="22860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/>
              <a:t>Capabilities Brief</a:t>
            </a:r>
          </a:p>
          <a:p>
            <a:pPr algn="ctr">
              <a:defRPr/>
            </a:pPr>
            <a:r>
              <a:rPr lang="en-US" sz="2400" b="1" dirty="0"/>
              <a:t>Analytical Laboratory System (ALS)</a:t>
            </a:r>
          </a:p>
          <a:p>
            <a:pPr algn="ctr">
              <a:defRPr/>
            </a:pPr>
            <a:r>
              <a:rPr lang="en-US" sz="2400" b="1" dirty="0">
                <a:latin typeface="+mn-lt"/>
                <a:cs typeface="+mn-cs"/>
              </a:rPr>
              <a:t>31MAR17   TMCC</a:t>
            </a:r>
            <a:endParaRPr lang="en-US" sz="2000" b="1" dirty="0">
              <a:latin typeface="+mn-lt"/>
              <a:cs typeface="+mn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9604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88" descr="Unit Logo 15Jun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76200"/>
            <a:ext cx="936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AutoShape 15"/>
          <p:cNvSpPr>
            <a:spLocks noChangeArrowheads="1"/>
          </p:cNvSpPr>
          <p:nvPr/>
        </p:nvSpPr>
        <p:spPr bwMode="auto">
          <a:xfrm>
            <a:off x="1240971" y="196695"/>
            <a:ext cx="6520543" cy="685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DD4F"/>
                </a:solidFill>
              </a:rPr>
              <a:t>92</a:t>
            </a:r>
            <a:r>
              <a:rPr lang="en-US" sz="3200" b="1" baseline="30000" dirty="0">
                <a:solidFill>
                  <a:srgbClr val="FFDD4F"/>
                </a:solidFill>
              </a:rPr>
              <a:t>nd</a:t>
            </a:r>
            <a:r>
              <a:rPr lang="en-US" sz="3200" b="1" dirty="0">
                <a:solidFill>
                  <a:srgbClr val="FFDD4F"/>
                </a:solidFill>
              </a:rPr>
              <a:t> Civil Support Team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2838" y="4131427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 Operators</a:t>
            </a:r>
          </a:p>
          <a:p>
            <a:r>
              <a:rPr lang="en-US" dirty="0"/>
              <a:t>Maj Jami Cavins</a:t>
            </a:r>
          </a:p>
          <a:p>
            <a:r>
              <a:rPr lang="en-US" dirty="0"/>
              <a:t>1LT Michelle Tucay</a:t>
            </a:r>
          </a:p>
          <a:p>
            <a:r>
              <a:rPr lang="en-US" dirty="0"/>
              <a:t>SFC Richard Jager</a:t>
            </a:r>
          </a:p>
        </p:txBody>
      </p:sp>
    </p:spTree>
    <p:extLst>
      <p:ext uri="{BB962C8B-B14F-4D97-AF65-F5344CB8AC3E}">
        <p14:creationId xmlns:p14="http://schemas.microsoft.com/office/powerpoint/2010/main" val="5952210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brett.compston\Desktop\CARLIN\Photosl\1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716" y="1219200"/>
            <a:ext cx="5272284" cy="3937941"/>
          </a:xfrm>
          <a:prstGeom prst="rect">
            <a:avLst/>
          </a:prstGeom>
          <a:noFill/>
        </p:spPr>
      </p:pic>
      <p:pic>
        <p:nvPicPr>
          <p:cNvPr id="15363" name="Picture 3" descr="C:\Users\brett.compston\Desktop\CARLIN\Photosl\6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3813293" cy="5105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609600"/>
            <a:ext cx="1251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North 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914400"/>
            <a:ext cx="12495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South 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533400"/>
            <a:ext cx="835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Shed A</a:t>
            </a: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3581400" y="902732"/>
            <a:ext cx="646343" cy="6974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4227743" y="902732"/>
            <a:ext cx="1334857" cy="3926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33800" y="4876800"/>
            <a:ext cx="258936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Crushed Carbon Material </a:t>
            </a:r>
          </a:p>
          <a:p>
            <a:r>
              <a:rPr lang="en-US" dirty="0"/>
              <a:t>(High Mercury Content)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43400" y="4572000"/>
            <a:ext cx="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9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C:\Users\brett.compston\Desktop\CARLIN\Photosl\8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4252148" cy="5692959"/>
          </a:xfrm>
          <a:prstGeom prst="rect">
            <a:avLst/>
          </a:prstGeom>
          <a:noFill/>
        </p:spPr>
      </p:pic>
      <p:pic>
        <p:nvPicPr>
          <p:cNvPr id="9" name="Picture 2" descr="C:\Users\brett.compston\Desktop\CARLIN\Photosl\13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988" y="914400"/>
            <a:ext cx="4268612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93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brett.compston\Desktop\CARLIN\Photosl\7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4572000" cy="3414889"/>
          </a:xfrm>
          <a:prstGeom prst="rect">
            <a:avLst/>
          </a:prstGeom>
          <a:noFill/>
        </p:spPr>
      </p:pic>
      <p:pic>
        <p:nvPicPr>
          <p:cNvPr id="27652" name="Picture 4" descr="C:\Users\brett.compston\Desktop\CARLIN\Photosl\7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67" y="3505200"/>
            <a:ext cx="4284833" cy="3200400"/>
          </a:xfrm>
          <a:prstGeom prst="rect">
            <a:avLst/>
          </a:prstGeom>
          <a:noFill/>
        </p:spPr>
      </p:pic>
      <p:pic>
        <p:nvPicPr>
          <p:cNvPr id="27650" name="Picture 2" descr="C:\Users\brett.compston\Desktop\CARLIN\Photosl\8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380" y="3505200"/>
            <a:ext cx="4293020" cy="3206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222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Substances Identified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Autofit/>
          </a:bodyPr>
          <a:lstStyle/>
          <a:p>
            <a:r>
              <a:rPr lang="en-US" sz="1200" dirty="0"/>
              <a:t>-   Cyanide already identified and mitigated on site by local DuPont HAZMAT personnel.</a:t>
            </a:r>
          </a:p>
          <a:p>
            <a:r>
              <a:rPr lang="en-US" sz="1200" dirty="0"/>
              <a:t> -  Zinc sulfate was identified in trash can</a:t>
            </a:r>
          </a:p>
          <a:p>
            <a:r>
              <a:rPr lang="en-US" sz="1200" dirty="0"/>
              <a:t> -  Mercury was identified by EPA contract personnel on scene</a:t>
            </a:r>
          </a:p>
          <a:p>
            <a:r>
              <a:rPr lang="en-US" sz="1200" dirty="0"/>
              <a:t> -  Methyl Ethyl </a:t>
            </a:r>
            <a:r>
              <a:rPr lang="en-US" sz="1200" dirty="0" err="1"/>
              <a:t>Ketone</a:t>
            </a:r>
            <a:r>
              <a:rPr lang="en-US" sz="1200" dirty="0"/>
              <a:t>  (MEK) </a:t>
            </a:r>
          </a:p>
          <a:p>
            <a:r>
              <a:rPr lang="en-US" sz="1200" dirty="0"/>
              <a:t> -  Propane fuel</a:t>
            </a:r>
          </a:p>
          <a:p>
            <a:r>
              <a:rPr lang="en-US" sz="1200" dirty="0"/>
              <a:t> -  10w-30 motor oil (in camper)</a:t>
            </a:r>
          </a:p>
          <a:p>
            <a:r>
              <a:rPr lang="en-US" sz="1200" dirty="0"/>
              <a:t> -  Phosphoric acid</a:t>
            </a:r>
          </a:p>
          <a:p>
            <a:r>
              <a:rPr lang="en-US" sz="1200" dirty="0"/>
              <a:t> -  Hydrochloric acid</a:t>
            </a:r>
          </a:p>
          <a:p>
            <a:r>
              <a:rPr lang="en-US" sz="1200" dirty="0"/>
              <a:t> -  Cyanide</a:t>
            </a:r>
          </a:p>
          <a:p>
            <a:r>
              <a:rPr lang="en-US" sz="1200" dirty="0"/>
              <a:t>  - Mercury 12-15 lbs</a:t>
            </a:r>
          </a:p>
          <a:p>
            <a:r>
              <a:rPr lang="en-US" sz="1200" dirty="0"/>
              <a:t> -  Muriatic acid</a:t>
            </a:r>
          </a:p>
          <a:p>
            <a:r>
              <a:rPr lang="en-US" sz="1200" dirty="0"/>
              <a:t> -  Phosphoric acid</a:t>
            </a:r>
          </a:p>
          <a:p>
            <a:r>
              <a:rPr lang="en-US" sz="1200" dirty="0"/>
              <a:t> -  Red Phosphorous</a:t>
            </a:r>
          </a:p>
          <a:p>
            <a:r>
              <a:rPr lang="en-US" sz="1200" dirty="0"/>
              <a:t> -  Methamphetamine</a:t>
            </a:r>
          </a:p>
          <a:p>
            <a:r>
              <a:rPr lang="en-US" sz="1200" dirty="0"/>
              <a:t> -  Zinc sulfate </a:t>
            </a:r>
          </a:p>
          <a:p>
            <a:r>
              <a:rPr lang="en-US" sz="1200" dirty="0"/>
              <a:t>-  Nitric Acid/ Iron II/Cobalt II</a:t>
            </a:r>
          </a:p>
          <a:p>
            <a:r>
              <a:rPr lang="en-US" sz="1200" dirty="0"/>
              <a:t> -  Sodium Bicarbonate/Ammonium Carbonate/Silver Nitrate mixture\</a:t>
            </a:r>
          </a:p>
          <a:p>
            <a:r>
              <a:rPr lang="en-US" sz="1200" dirty="0"/>
              <a:t> -  Substance containing 75% Bismuth III Carbonate</a:t>
            </a:r>
          </a:p>
          <a:p>
            <a:r>
              <a:rPr lang="en-US" sz="1200" dirty="0"/>
              <a:t> -  Potassium Carbonate</a:t>
            </a:r>
          </a:p>
          <a:p>
            <a:r>
              <a:rPr lang="en-US" sz="1200" dirty="0"/>
              <a:t> -  </a:t>
            </a:r>
            <a:r>
              <a:rPr lang="en-US" sz="1200" dirty="0" err="1"/>
              <a:t>Cholestyramine</a:t>
            </a:r>
            <a:r>
              <a:rPr lang="en-US" sz="1200" dirty="0"/>
              <a:t> resin (prescription drug)</a:t>
            </a:r>
          </a:p>
          <a:p>
            <a:r>
              <a:rPr lang="en-US" sz="1200" dirty="0"/>
              <a:t> -  Sodium Hydroxide / Potassium Hydroxide</a:t>
            </a:r>
          </a:p>
          <a:p>
            <a:r>
              <a:rPr lang="en-US" sz="1200" dirty="0"/>
              <a:t> -   Potassium Permanganate</a:t>
            </a:r>
          </a:p>
          <a:p>
            <a:r>
              <a:rPr lang="en-US" sz="1200" dirty="0"/>
              <a:t> -  Paint</a:t>
            </a:r>
          </a:p>
          <a:p>
            <a:r>
              <a:rPr lang="en-US" sz="1200" dirty="0"/>
              <a:t> - </a:t>
            </a:r>
            <a:r>
              <a:rPr lang="en-US" sz="1200" dirty="0" err="1"/>
              <a:t>Butanol</a:t>
            </a:r>
            <a:endParaRPr lang="en-US" sz="1200" dirty="0"/>
          </a:p>
          <a:p>
            <a:r>
              <a:rPr lang="en-US" sz="1200" dirty="0"/>
              <a:t> -  Pesticides</a:t>
            </a:r>
          </a:p>
        </p:txBody>
      </p:sp>
    </p:spTree>
    <p:extLst>
      <p:ext uri="{BB962C8B-B14F-4D97-AF65-F5344CB8AC3E}">
        <p14:creationId xmlns:p14="http://schemas.microsoft.com/office/powerpoint/2010/main" val="20372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Roll up As of day 1 volume of containers processed:</a:t>
            </a:r>
          </a:p>
          <a:p>
            <a:r>
              <a:rPr lang="en-US" dirty="0"/>
              <a:t>- 31 containers of acids</a:t>
            </a:r>
          </a:p>
          <a:p>
            <a:r>
              <a:rPr lang="en-US" dirty="0"/>
              <a:t>- 1 propane cylinder</a:t>
            </a:r>
          </a:p>
          <a:p>
            <a:r>
              <a:rPr lang="en-US" dirty="0"/>
              <a:t>- 17 containers of bases</a:t>
            </a:r>
          </a:p>
          <a:p>
            <a:r>
              <a:rPr lang="en-US" dirty="0"/>
              <a:t>- 1 flammable liquid </a:t>
            </a:r>
          </a:p>
          <a:p>
            <a:r>
              <a:rPr lang="en-US" dirty="0"/>
              <a:t>- 60 containers of non hazardous substances</a:t>
            </a:r>
          </a:p>
          <a:p>
            <a:endParaRPr lang="en-US" dirty="0"/>
          </a:p>
          <a:p>
            <a:r>
              <a:rPr lang="en-US" dirty="0"/>
              <a:t>Roll up as of day 2 of containers processed:</a:t>
            </a:r>
          </a:p>
          <a:p>
            <a:r>
              <a:rPr lang="en-US" dirty="0"/>
              <a:t> -1 lb of Red Phosphorous</a:t>
            </a:r>
          </a:p>
          <a:p>
            <a:r>
              <a:rPr lang="en-US" dirty="0"/>
              <a:t>- 9 containers of bases</a:t>
            </a:r>
          </a:p>
          <a:p>
            <a:r>
              <a:rPr lang="en-US" dirty="0"/>
              <a:t>- 12 lbs of mercury</a:t>
            </a:r>
          </a:p>
          <a:p>
            <a:r>
              <a:rPr lang="en-US" dirty="0"/>
              <a:t>- 7 containers of oxides</a:t>
            </a:r>
          </a:p>
          <a:p>
            <a:r>
              <a:rPr lang="en-US" dirty="0"/>
              <a:t>- 3 containers of toxic/flammable</a:t>
            </a:r>
          </a:p>
          <a:p>
            <a:r>
              <a:rPr lang="en-US" dirty="0"/>
              <a:t>- 62 containers of acids</a:t>
            </a:r>
          </a:p>
          <a:p>
            <a:r>
              <a:rPr lang="en-US" dirty="0"/>
              <a:t>- 125 containers of non-hazardous substances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Ricin Incident</a:t>
            </a:r>
          </a:p>
        </p:txBody>
      </p:sp>
      <p:pic>
        <p:nvPicPr>
          <p:cNvPr id="4" name="Content Placeholder 3" descr="IMG_005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092" y="1924238"/>
            <a:ext cx="8075815" cy="3877887"/>
          </a:xfrm>
          <a:noFill/>
        </p:spPr>
      </p:pic>
      <p:sp>
        <p:nvSpPr>
          <p:cNvPr id="5" name="Rectangle 4"/>
          <p:cNvSpPr/>
          <p:nvPr/>
        </p:nvSpPr>
        <p:spPr>
          <a:xfrm>
            <a:off x="6019800" y="5334000"/>
            <a:ext cx="2209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Decon Line</a:t>
            </a:r>
          </a:p>
        </p:txBody>
      </p:sp>
      <p:pic>
        <p:nvPicPr>
          <p:cNvPr id="68611" name="Picture 5" descr="mn_ricin_NVLAS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414463"/>
            <a:ext cx="6770687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131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001477" cy="3001108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4" y="3438861"/>
            <a:ext cx="5657573" cy="3182386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2732561" cy="2026041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B/>
          </a:sp3d>
        </p:spPr>
      </p:pic>
    </p:spTree>
    <p:extLst>
      <p:ext uri="{BB962C8B-B14F-4D97-AF65-F5344CB8AC3E}">
        <p14:creationId xmlns:p14="http://schemas.microsoft.com/office/powerpoint/2010/main" val="2889655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latin typeface="Arial" charset="0"/>
                <a:cs typeface="Arial" charset="0"/>
              </a:rPr>
              <a:t>War of the Worlds (Universal Studios) Exercise</a:t>
            </a:r>
            <a:br>
              <a:rPr lang="en-US" sz="1800" b="1" dirty="0">
                <a:latin typeface="Arial" charset="0"/>
                <a:cs typeface="Arial" charset="0"/>
              </a:rPr>
            </a:br>
            <a:r>
              <a:rPr lang="en-US" sz="1800" b="1" dirty="0">
                <a:latin typeface="Arial" charset="0"/>
                <a:cs typeface="Arial" charset="0"/>
              </a:rPr>
              <a:t>Burbank, CA</a:t>
            </a:r>
            <a:br>
              <a:rPr lang="en-US" sz="1800" b="1" dirty="0">
                <a:latin typeface="Arial" charset="0"/>
                <a:cs typeface="Arial" charset="0"/>
              </a:rPr>
            </a:br>
            <a:r>
              <a:rPr lang="en-US" sz="1800" b="1" dirty="0">
                <a:latin typeface="Arial" charset="0"/>
                <a:cs typeface="Arial" charset="0"/>
              </a:rPr>
              <a:t> 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89" y="984738"/>
            <a:ext cx="3812511" cy="28593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9" y="4084534"/>
            <a:ext cx="3256839" cy="24426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1925549" cy="25673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93" y="3962398"/>
            <a:ext cx="3582537" cy="26869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88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383338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36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2743200" y="1524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Who We Are…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143000" y="28194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76200" y="1000125"/>
            <a:ext cx="91440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support civil authorities in a natural or manmade disaster; specialized training in CBRN/WMD</a:t>
            </a:r>
            <a:b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directly as a state response asset with local, state, federal agencies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for the Incident Commander</a:t>
            </a:r>
            <a:r>
              <a:rPr lang="en-US" altLang="en-US" sz="2000" b="1">
                <a:solidFill>
                  <a:srgbClr val="384E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on scene at no cost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Full-Time Army and Air National Guardsmen whose only mission is to </a:t>
            </a:r>
            <a:r>
              <a:rPr lang="en-US" altLang="en-US" sz="20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civil authorities</a:t>
            </a: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 deployment packages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FontTx/>
              <a:buNone/>
            </a:pP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DoD’s first response assets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2" descr="green suit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1905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983163" y="6027738"/>
            <a:ext cx="3962400" cy="523875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equipment  meets NIOSH/ ANSI/OSHA Safety/Protection Standards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228600" y="6018213"/>
            <a:ext cx="4267200" cy="522287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members trained and certified to the HAZMAT Technician level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(CFR 1910-120)</a:t>
            </a:r>
            <a:endParaRPr lang="en-US" altLang="en-US" sz="14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781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143000" y="28194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4648200" y="1066800"/>
            <a:ext cx="3733800" cy="155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HAZMAT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Plug, Patch, Dam, Dike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Tankers, Rail Cars, Industrial Spills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381000" y="685800"/>
            <a:ext cx="3810000" cy="4708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CBRN / WMD SME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Criminal/Terrorism Nexus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CBRN/WMD Production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Dissemination Device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Powder Calls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Radiological / Nuclear Detection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Illegal Drug Labs (Meth)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Atmospheric Monitoring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Tactical Technical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Homemade Explosives Production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only – NOT render safe</a:t>
            </a:r>
          </a:p>
        </p:txBody>
      </p:sp>
      <p:sp>
        <p:nvSpPr>
          <p:cNvPr id="4103" name="Rectangle 13"/>
          <p:cNvSpPr>
            <a:spLocks noChangeArrowheads="1"/>
          </p:cNvSpPr>
          <p:nvPr/>
        </p:nvSpPr>
        <p:spPr bwMode="auto">
          <a:xfrm>
            <a:off x="4419600" y="5197475"/>
            <a:ext cx="4572000" cy="1508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Hazard Mission Command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Command/Control response for National Guard DSCA missions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on ICS LNOs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43200" y="-762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Core Missions…</a:t>
            </a:r>
          </a:p>
        </p:txBody>
      </p:sp>
      <p:pic>
        <p:nvPicPr>
          <p:cNvPr id="40962" name="Picture 2" descr="C:\Users\brett.compston\Documents\DCO\Photos\Desert Torch 12 - Elko\photo 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717800"/>
            <a:ext cx="1600200" cy="214153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714625"/>
            <a:ext cx="1608138" cy="21447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499100"/>
            <a:ext cx="1714500" cy="12858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87667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685800" y="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CSTs in Context…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43000" y="28194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28600" y="774700"/>
            <a:ext cx="4191000" cy="402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White Powder Response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HAZMAT Spill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58</a:t>
            </a:r>
            <a:r>
              <a:rPr lang="en-US" b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 Presidential Inauguration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Radiation Monitoring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Shuttle Disaster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Toxic Material Recovery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Katrina &amp; 9/11 Ground Zero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ICP Communications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48200" y="2209800"/>
            <a:ext cx="4267200" cy="452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Boston Marathon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Event and Post Blast CBRN Monitoring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Oklahoma Tornado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Military Forces Control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Steve Fawcett Search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ICP Communications in Rural Environment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NASCAR &amp; New Years Eve Events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Event monitoring and standby response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4" descr="C:\Users\brett.compston\Documents\DCO\Photos\Urgent Solidarity 0513\r (4).JPG"/>
          <p:cNvPicPr>
            <a:picLocks noChangeAspect="1" noChangeArrowheads="1"/>
          </p:cNvPicPr>
          <p:nvPr/>
        </p:nvPicPr>
        <p:blipFill>
          <a:blip r:embed="rId3"/>
          <a:srcRect t="27850" r="27778" b="8120"/>
          <a:stretch>
            <a:fillRect/>
          </a:stretch>
        </p:blipFill>
        <p:spPr bwMode="auto">
          <a:xfrm>
            <a:off x="914400" y="4876800"/>
            <a:ext cx="2743200" cy="182403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 descr="C:\Users\brett.compston\Documents\DCO\Photos\POTUS Inauguration 2013\storyboard\320931_10200397854649195_241636329_n.jpg"/>
          <p:cNvPicPr>
            <a:picLocks noChangeAspect="1" noChangeArrowheads="1"/>
          </p:cNvPicPr>
          <p:nvPr/>
        </p:nvPicPr>
        <p:blipFill>
          <a:blip r:embed="rId4"/>
          <a:srcRect l="29979"/>
          <a:stretch>
            <a:fillRect/>
          </a:stretch>
        </p:blipFill>
        <p:spPr bwMode="auto">
          <a:xfrm>
            <a:off x="5503863" y="166688"/>
            <a:ext cx="1766887" cy="18907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 descr="C:\Users\brett.compston\Documents\DCO\Photos\POTUS Inauguration 2013\storyboard\IMG_0069.JPG"/>
          <p:cNvPicPr>
            <a:picLocks noChangeAspect="1" noChangeArrowheads="1"/>
          </p:cNvPicPr>
          <p:nvPr/>
        </p:nvPicPr>
        <p:blipFill>
          <a:blip r:embed="rId5"/>
          <a:srcRect l="14971" t="17881"/>
          <a:stretch>
            <a:fillRect/>
          </a:stretch>
        </p:blipFill>
        <p:spPr bwMode="auto">
          <a:xfrm>
            <a:off x="6629400" y="395288"/>
            <a:ext cx="1752600" cy="127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5692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304800" y="2590800"/>
            <a:ext cx="4038600" cy="954088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WMD-CST Laboratory Program is accredited by the American Association for Laboratory Accreditation (A2LA) to conform to ISO 17025 Laboratory Standards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1219200"/>
            <a:ext cx="4267200" cy="1143000"/>
          </a:xfrm>
          <a:prstGeom prst="rect">
            <a:avLst/>
          </a:prstGeom>
          <a:ln w="28575">
            <a:solidFill>
              <a:srgbClr val="89A4A7"/>
            </a:solidFill>
          </a:ln>
        </p:spPr>
        <p:txBody>
          <a:bodyPr tIns="91440"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 </a:t>
            </a:r>
            <a:r>
              <a:rPr lang="en-US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tilizes</a:t>
            </a:r>
            <a:r>
              <a:rPr lang="en-US" sz="14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 laboratory instrumentation to identify potential chemical and biological threat agents at the field confirmatory level.  </a:t>
            </a:r>
            <a:endParaRPr lang="en-US" sz="1400" i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5105400"/>
            <a:ext cx="4419600" cy="1330325"/>
          </a:xfrm>
          <a:prstGeom prst="rect">
            <a:avLst/>
          </a:prstGeom>
          <a:ln w="28575">
            <a:solidFill>
              <a:srgbClr val="89A4A7"/>
            </a:solidFill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Relevant Capabilities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samples for confirmatory analysis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 of custody protocols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Reach-back to State and Federal Laboratories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1066800"/>
            <a:ext cx="4419600" cy="3810000"/>
          </a:xfrm>
          <a:prstGeom prst="rect">
            <a:avLst/>
          </a:prstGeom>
          <a:ln w="28575">
            <a:solidFill>
              <a:srgbClr val="89A4A7"/>
            </a:solidFill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Capabilities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3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Glovebox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BSL-4 Agents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Hand-held Immunoassays for detection / identification of Biological Warfare Agents (BWA)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Electrochemiluminescence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Immunoassay (ECLIA)  for antigen based detection of BWA 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Polymerase Chain Reaction (PCR) for detection / identification of nucleic acid biomarkers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Fourier Transform Infrared Spectroscopy (FTIR) for detection / identification of unknown chemicals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Chromatography Mass Spectroscopy (GC-MS) for detection of Chemical Warfare Agents and TIC/TIMs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 Spectroscopy for detection of CWA and TIC/TIMs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Polarized Light Microscopy for “white powder” analysis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Fluorescent Light Microscopy for biological analysis</a:t>
            </a:r>
          </a:p>
        </p:txBody>
      </p:sp>
      <p:pic>
        <p:nvPicPr>
          <p:cNvPr id="16390" name="Picture 5" descr="IMG_016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700" y="5287963"/>
            <a:ext cx="2246313" cy="1524000"/>
          </a:xfrm>
          <a:ln w="28575">
            <a:solidFill>
              <a:srgbClr val="89A4A7"/>
            </a:solidFill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14400" y="152400"/>
            <a:ext cx="7620000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cs typeface="Arial" panose="020B0604020202020204" pitchFamily="34" charset="0"/>
              </a:rPr>
              <a:t>Analytical Laboratory System</a:t>
            </a:r>
          </a:p>
        </p:txBody>
      </p:sp>
      <p:pic>
        <p:nvPicPr>
          <p:cNvPr id="15" name="Picture 4" descr="Wynn Valentines 2009 0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3" y="3657600"/>
            <a:ext cx="2743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/>
          </a:extLst>
        </p:spPr>
      </p:pic>
    </p:spTree>
    <p:extLst>
      <p:ext uri="{BB962C8B-B14F-4D97-AF65-F5344CB8AC3E}">
        <p14:creationId xmlns:p14="http://schemas.microsoft.com/office/powerpoint/2010/main" val="284394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71800" y="0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NV CST Basics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19100" y="1066800"/>
            <a:ext cx="8229600" cy="4525963"/>
          </a:xfrm>
          <a:prstGeom prst="rect">
            <a:avLst/>
          </a:prstGeom>
        </p:spPr>
        <p:txBody>
          <a:bodyPr/>
          <a:lstStyle/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en-US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Response Posture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altLang="en-US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 on call response team (4 personnel)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Decision Maker, 3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HazMat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entry personnel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Capability: 1 x entry,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assessment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assets as required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hours from notification to arrival (non duty hours)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Reno/Sparks, Carson City, Minden, Fernley, Silver Springs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during normal duty hours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On Scene Assistance (we will request from you)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Rescue (back up)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Advanced Life Support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Med Monitoring (potentially)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Availability Status 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– relayed through daily NVDEM SITREP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2000" dirty="0">
              <a:solidFill>
                <a:prstClr val="black"/>
              </a:solidFill>
              <a:cs typeface="Arial" charset="0"/>
            </a:endParaRP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0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1158875"/>
            <a:ext cx="2590800" cy="19351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55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143000" y="28194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6096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fontAlgn="base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Event Sweeps / Preventative Rad/Nuke Detection (PRND)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Standby Response Team During Critical Events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Platforms (UCS and ADVON)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Laboratory for Public Safety Identification of Samples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57400" y="2286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Modular Operations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19200"/>
            <a:ext cx="2381250" cy="178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7" descr="C:\Users\brett.compston\Documents\DCO\Photos\EXEVAL 2011\IMG_1040.JPG"/>
          <p:cNvPicPr>
            <a:picLocks noChangeAspect="1" noChangeArrowheads="1"/>
          </p:cNvPicPr>
          <p:nvPr/>
        </p:nvPicPr>
        <p:blipFill>
          <a:blip r:embed="rId4"/>
          <a:srcRect l="10612" t="14207" r="4491"/>
          <a:stretch>
            <a:fillRect/>
          </a:stretch>
        </p:blipFill>
        <p:spPr bwMode="auto">
          <a:xfrm>
            <a:off x="2209800" y="4572000"/>
            <a:ext cx="2822575" cy="213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4" name="Picture 6" descr="C:\Users\brett.compston\Documents\DCO\Photos\CLT JUN 2014\1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330700"/>
            <a:ext cx="2676525" cy="2006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6" descr="C:\Users\brett.compston\Documents\DCO\Photos\NYE 2013\photo 1Q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810000"/>
            <a:ext cx="2171700" cy="2895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8548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143000" y="28194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82296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fontAlgn="base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/ Teaching (HazMat Awareness, WMD Awareness, Decon, Equipment Usage)</a:t>
            </a:r>
          </a:p>
          <a:p>
            <a:pPr lvl="1" fontAlgn="base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HazMat Victim Recovery Operations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Coroner Victim Decon Assistance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Suicide Response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Decontamination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57400" y="2286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Modular Operations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762000" y="4724400"/>
            <a:ext cx="3581400" cy="1905000"/>
            <a:chOff x="338371" y="3619500"/>
            <a:chExt cx="3433526" cy="239274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Picture 4" descr="C:\Users\brett.compston\Documents\DCO\Photos\Desert Torch 12 - Elko\photo 1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6196" y="3619500"/>
              <a:ext cx="1785701" cy="2390774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1" name="Picture 5" descr="C:\Users\brett.compston\Documents\DCO\Photos\Desert Torch 12 - Elko\photo 2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8371" y="3621470"/>
              <a:ext cx="1785701" cy="2390774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  <p:pic>
        <p:nvPicPr>
          <p:cNvPr id="12" name="Picture 2" descr="C:\Users\brett.compston\Documents\DCO\Photos\FTX JUNE 2014\1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752600"/>
            <a:ext cx="3190875" cy="23939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C:\Users\brett.compston\Documents\DCO\Missions\20140802 N Las Vegas Tanker Car Victim\Photos\1 (1).JPG"/>
          <p:cNvPicPr>
            <a:picLocks noChangeAspect="1" noChangeArrowheads="1"/>
          </p:cNvPicPr>
          <p:nvPr/>
        </p:nvPicPr>
        <p:blipFill>
          <a:blip r:embed="rId6"/>
          <a:srcRect l="30551" r="24708" b="22037"/>
          <a:stretch>
            <a:fillRect/>
          </a:stretch>
        </p:blipFill>
        <p:spPr bwMode="auto">
          <a:xfrm>
            <a:off x="4876800" y="3810000"/>
            <a:ext cx="2135188" cy="27908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6632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259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37264ADB720B8E4F8CCA8ACA001AAD30" ma:contentTypeVersion="0" ma:contentTypeDescription="Microsoft PowerPoint Slide" ma:contentTypeScope="" ma:versionID="dc8d1adfb870468e40be23aa0ef84c88">
  <xsd:schema xmlns:xsd="http://www.w3.org/2001/XMLSchema" xmlns:xs="http://www.w3.org/2001/XMLSchema" xmlns:p="http://schemas.microsoft.com/office/2006/metadata/properties" xmlns:ns2="http://schemas.microsoft.com/sharepoint/v3" targetNamespace="http://schemas.microsoft.com/office/2006/metadata/properties" ma:root="true" ma:fieldsID="810abebca901ba130bca268f8ecf5195" ns2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2:Presentation" minOccurs="0"/>
                <xsd:element ref="ns2:Slide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>AT Road to War</SlideDescription>
    <Presentation xmlns="http://schemas.microsoft.com/sharepoint/v3">Command &amp; Staff</Presentation>
  </documentManagement>
</p:properties>
</file>

<file path=customXml/itemProps1.xml><?xml version="1.0" encoding="utf-8"?>
<ds:datastoreItem xmlns:ds="http://schemas.openxmlformats.org/officeDocument/2006/customXml" ds:itemID="{D5AF4552-5B0F-4ECA-BE2F-454385D067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C52F7-2264-4E7D-A16B-24BA2115AC7F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54915</TotalTime>
  <Words>831</Words>
  <Application>Microsoft Office PowerPoint</Application>
  <PresentationFormat>On-screen Show (4:3)</PresentationFormat>
  <Paragraphs>206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Substances Identified</vt:lpstr>
      <vt:lpstr>Totals</vt:lpstr>
      <vt:lpstr>Ricin Incident</vt:lpstr>
      <vt:lpstr>Decon Line</vt:lpstr>
      <vt:lpstr>Training…</vt:lpstr>
      <vt:lpstr>War of the Worlds (Universal Studios) Exercise Burbank, CA  </vt:lpstr>
      <vt:lpstr>Questions?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&amp; Staff</dc:title>
  <dc:creator>diahnn.m.thompkins</dc:creator>
  <cp:lastModifiedBy>Luca Preziati</cp:lastModifiedBy>
  <cp:revision>4228</cp:revision>
  <cp:lastPrinted>2017-03-31T01:15:18Z</cp:lastPrinted>
  <dcterms:created xsi:type="dcterms:W3CDTF">2008-09-05T01:24:50Z</dcterms:created>
  <dcterms:modified xsi:type="dcterms:W3CDTF">2017-04-10T00:13:00Z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Slide</vt:lpwstr>
  </property>
  <property fmtid="{D5CDD505-2E9C-101B-9397-08002B2CF9AE}" pid="3" name="Presentation">
    <vt:lpwstr>Command &amp; Staff</vt:lpwstr>
  </property>
  <property fmtid="{D5CDD505-2E9C-101B-9397-08002B2CF9AE}" pid="4" name="SlideDescription">
    <vt:lpwstr/>
  </property>
  <property fmtid="{D5CDD505-2E9C-101B-9397-08002B2CF9AE}" pid="5" name="ContentTypeId">
    <vt:lpwstr>0x010100A22E315B1F3C42B49A0E90D2F9AB5AB10037264ADB720B8E4F8CCA8ACA001AAD30</vt:lpwstr>
  </property>
</Properties>
</file>