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93" r:id="rId3"/>
    <p:sldId id="275" r:id="rId4"/>
    <p:sldId id="282" r:id="rId5"/>
    <p:sldId id="259" r:id="rId6"/>
    <p:sldId id="261" r:id="rId7"/>
    <p:sldId id="260" r:id="rId8"/>
    <p:sldId id="278" r:id="rId9"/>
    <p:sldId id="276" r:id="rId10"/>
    <p:sldId id="272" r:id="rId11"/>
    <p:sldId id="280" r:id="rId12"/>
    <p:sldId id="279" r:id="rId13"/>
    <p:sldId id="281" r:id="rId14"/>
    <p:sldId id="270" r:id="rId15"/>
    <p:sldId id="274" r:id="rId16"/>
    <p:sldId id="268" r:id="rId17"/>
    <p:sldId id="283" r:id="rId18"/>
    <p:sldId id="285" r:id="rId19"/>
    <p:sldId id="286" r:id="rId20"/>
    <p:sldId id="284" r:id="rId21"/>
    <p:sldId id="287" r:id="rId22"/>
    <p:sldId id="288" r:id="rId23"/>
    <p:sldId id="289" r:id="rId24"/>
    <p:sldId id="290" r:id="rId25"/>
    <p:sldId id="267" r:id="rId26"/>
    <p:sldId id="271" r:id="rId27"/>
    <p:sldId id="273" r:id="rId28"/>
    <p:sldId id="291" r:id="rId29"/>
    <p:sldId id="262" r:id="rId30"/>
    <p:sldId id="263" r:id="rId31"/>
    <p:sldId id="264" r:id="rId32"/>
    <p:sldId id="265" r:id="rId33"/>
    <p:sldId id="266" r:id="rId34"/>
    <p:sldId id="292" r:id="rId35"/>
    <p:sldId id="25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99">
          <p15:clr>
            <a:srgbClr val="A4A3A4"/>
          </p15:clr>
        </p15:guide>
        <p15:guide id="2" pos="31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363" autoAdjust="0"/>
  </p:normalViewPr>
  <p:slideViewPr>
    <p:cSldViewPr snapToGrid="0" snapToObjects="1" showGuides="1">
      <p:cViewPr>
        <p:scale>
          <a:sx n="120" d="100"/>
          <a:sy n="120" d="100"/>
        </p:scale>
        <p:origin x="-738" y="-30"/>
      </p:cViewPr>
      <p:guideLst>
        <p:guide orient="horz" pos="1499"/>
        <p:guide pos="31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15715-4956-CF42-B4DB-7077E52852E7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33ED7-18BA-DC46-B7AF-1C5D993A3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0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83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0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2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1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1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1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7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6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900D74-094C-5344-B8DA-85F84A39DCAF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5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3"/>
          </p:cNvCxnSpPr>
          <p:nvPr userDrawn="1"/>
        </p:nvCxnSpPr>
        <p:spPr>
          <a:xfrm>
            <a:off x="3131591" y="6519817"/>
            <a:ext cx="5555209" cy="19096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4126"/>
            <a:ext cx="8229600" cy="487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4532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A695-1A2E-B34F-9AD1-7BDC6CEC6A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NM-VC Color B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159"/>
            <a:ext cx="3131591" cy="4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6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mel.noaa.gov/co2/story/What+is+Ocean+Acidification?" TargetMode="External"/><Relationship Id="rId2" Type="http://schemas.openxmlformats.org/officeDocument/2006/relationships/hyperlink" Target="http://www.pmel.noaa.gov/co2/story/Ocean+Carbon+Uptak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ral" TargetMode="External"/><Relationship Id="rId2" Type="http://schemas.openxmlformats.org/officeDocument/2006/relationships/hyperlink" Target="https://en.wikipedia.org/wiki/Calcium_carbon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sciencecases.lib.buffalo.edu/cs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724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Using case studies from current events to engage General Chemistry students with their environment</a:t>
            </a:r>
            <a:r>
              <a:rPr lang="en-US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Tracy J. Terry, Ph.D.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Assistant Professor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University of New Mexico - Valencia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71600" y="3886200"/>
            <a:ext cx="6400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07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67"/>
            <a:ext cx="6050177" cy="868362"/>
          </a:xfrm>
        </p:spPr>
        <p:txBody>
          <a:bodyPr/>
          <a:lstStyle/>
          <a:p>
            <a:r>
              <a:rPr lang="en-US" dirty="0" smtClean="0"/>
              <a:t>Steps in the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101"/>
            <a:ext cx="8490174" cy="505191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Students gather data in groups (10-15 min)</a:t>
            </a:r>
          </a:p>
          <a:p>
            <a:pPr lvl="1"/>
            <a:r>
              <a:rPr lang="en-US" dirty="0" smtClean="0"/>
              <a:t>What do you know?</a:t>
            </a:r>
          </a:p>
          <a:p>
            <a:pPr lvl="2"/>
            <a:r>
              <a:rPr lang="en-US" dirty="0" smtClean="0"/>
              <a:t>From pre-lab assignment</a:t>
            </a:r>
          </a:p>
          <a:p>
            <a:pPr lvl="2"/>
            <a:r>
              <a:rPr lang="en-US" dirty="0" smtClean="0"/>
              <a:t>From local news</a:t>
            </a:r>
          </a:p>
          <a:p>
            <a:pPr lvl="1"/>
            <a:r>
              <a:rPr lang="en-US" dirty="0" smtClean="0"/>
              <a:t>What do you need to know?</a:t>
            </a:r>
          </a:p>
          <a:p>
            <a:pPr lvl="2"/>
            <a:r>
              <a:rPr lang="en-US" dirty="0" smtClean="0"/>
              <a:t>Prioritize questions</a:t>
            </a:r>
          </a:p>
          <a:p>
            <a:pPr lvl="1"/>
            <a:r>
              <a:rPr lang="en-US" dirty="0" smtClean="0"/>
              <a:t>Look up information online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What’s in the fuel?</a:t>
            </a:r>
          </a:p>
          <a:p>
            <a:pPr marL="457200" lvl="1" indent="0">
              <a:buNone/>
            </a:pPr>
            <a:r>
              <a:rPr lang="en-US" dirty="0" smtClean="0"/>
              <a:t>What’s in the aquifer?</a:t>
            </a:r>
          </a:p>
          <a:p>
            <a:pPr marL="457200" lvl="1" indent="0">
              <a:buNone/>
            </a:pPr>
            <a:r>
              <a:rPr lang="en-US" dirty="0" smtClean="0"/>
              <a:t>How are they cleaning it up?</a:t>
            </a:r>
          </a:p>
          <a:p>
            <a:pPr marL="457200" lvl="1" indent="0">
              <a:buNone/>
            </a:pPr>
            <a:r>
              <a:rPr lang="en-US" dirty="0" smtClean="0"/>
              <a:t>Who pays for 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3" t="40970" r="1204" b="14235"/>
          <a:stretch/>
        </p:blipFill>
        <p:spPr>
          <a:xfrm>
            <a:off x="6507377" y="0"/>
            <a:ext cx="2636623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050177" cy="868362"/>
          </a:xfrm>
        </p:spPr>
        <p:txBody>
          <a:bodyPr/>
          <a:lstStyle/>
          <a:p>
            <a:r>
              <a:rPr lang="en-US" dirty="0" smtClean="0"/>
              <a:t>Steps in the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810"/>
            <a:ext cx="8490174" cy="532609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Groups take turns asking questions</a:t>
            </a:r>
          </a:p>
          <a:p>
            <a:pPr marL="914400" lvl="1" indent="-514350"/>
            <a:r>
              <a:rPr lang="en-US" dirty="0" smtClean="0"/>
              <a:t>Jet fuel components (30 min)</a:t>
            </a:r>
          </a:p>
          <a:p>
            <a:pPr marL="1141413" lvl="2" indent="-231775" defTabSz="398463"/>
            <a:r>
              <a:rPr lang="en-US" dirty="0" smtClean="0"/>
              <a:t>Solubility – Worksheet</a:t>
            </a:r>
          </a:p>
          <a:p>
            <a:pPr marL="1598613" lvl="3" indent="-231775" defTabSz="398463"/>
            <a:r>
              <a:rPr lang="en-US" dirty="0" smtClean="0"/>
              <a:t>Determine intermolecular forces of components</a:t>
            </a:r>
          </a:p>
          <a:p>
            <a:pPr marL="1598613" lvl="3" indent="-231775" defTabSz="398463"/>
            <a:r>
              <a:rPr lang="en-US" dirty="0" smtClean="0"/>
              <a:t>Relate structural features to solubility</a:t>
            </a:r>
          </a:p>
          <a:p>
            <a:pPr marL="1598613" lvl="3" indent="-231775" defTabSz="398463"/>
            <a:r>
              <a:rPr lang="en-US" dirty="0" smtClean="0"/>
              <a:t>Convert solubility units</a:t>
            </a:r>
          </a:p>
          <a:p>
            <a:pPr marL="1141413" lvl="2" indent="-231775" defTabSz="398463"/>
            <a:r>
              <a:rPr lang="en-US" dirty="0" smtClean="0"/>
              <a:t>Toxicity – Worksheet</a:t>
            </a:r>
          </a:p>
          <a:p>
            <a:pPr marL="1598613" lvl="3" indent="-231775" defTabSz="398463"/>
            <a:r>
              <a:rPr lang="en-US" dirty="0" smtClean="0"/>
              <a:t>Define MCL (maximum contaminant level)</a:t>
            </a:r>
          </a:p>
          <a:p>
            <a:pPr marL="1598613" lvl="3" indent="-231775" defTabSz="398463"/>
            <a:r>
              <a:rPr lang="en-US" dirty="0" smtClean="0"/>
              <a:t>Convert MCL levels from EPA web site</a:t>
            </a:r>
          </a:p>
          <a:p>
            <a:pPr marL="914400" lvl="1" indent="-514350"/>
            <a:r>
              <a:rPr lang="en-US" dirty="0" smtClean="0"/>
              <a:t>Remediation methods (20 min)</a:t>
            </a:r>
          </a:p>
          <a:p>
            <a:pPr marL="914400" lvl="1" indent="-514350"/>
            <a:r>
              <a:rPr lang="en-US" dirty="0" smtClean="0"/>
              <a:t>Detection methods (15 min)</a:t>
            </a:r>
          </a:p>
          <a:p>
            <a:pPr marL="1141413" lvl="2" indent="-231775"/>
            <a:r>
              <a:rPr lang="en-US" dirty="0" smtClean="0"/>
              <a:t>Forms of GC – Worksheet</a:t>
            </a:r>
          </a:p>
          <a:p>
            <a:pPr marL="1598613" lvl="3" indent="-231775"/>
            <a:r>
              <a:rPr lang="en-US" dirty="0" smtClean="0"/>
              <a:t>Define MDL (method detection limit)</a:t>
            </a:r>
          </a:p>
          <a:p>
            <a:pPr marL="1598613" lvl="3" indent="-231775"/>
            <a:r>
              <a:rPr lang="en-US" dirty="0" smtClean="0"/>
              <a:t>Discuss GC detector types (FID/MS/ECD)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3" t="40970" r="1204" b="14235"/>
          <a:stretch/>
        </p:blipFill>
        <p:spPr>
          <a:xfrm>
            <a:off x="6507377" y="0"/>
            <a:ext cx="2636623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304"/>
            <a:ext cx="6050177" cy="850700"/>
          </a:xfrm>
        </p:spPr>
        <p:txBody>
          <a:bodyPr>
            <a:normAutofit/>
          </a:bodyPr>
          <a:lstStyle/>
          <a:p>
            <a:r>
              <a:rPr lang="en-US" dirty="0" smtClean="0"/>
              <a:t>EDB Pump and Treat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8" b="-138"/>
          <a:stretch/>
        </p:blipFill>
        <p:spPr>
          <a:xfrm>
            <a:off x="591680" y="937004"/>
            <a:ext cx="7705475" cy="5252421"/>
          </a:xfrm>
        </p:spPr>
      </p:pic>
      <p:sp>
        <p:nvSpPr>
          <p:cNvPr id="5" name="TextBox 4"/>
          <p:cNvSpPr txBox="1"/>
          <p:nvPr/>
        </p:nvSpPr>
        <p:spPr>
          <a:xfrm>
            <a:off x="3832584" y="6487081"/>
            <a:ext cx="532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NMED KAFB Fuel Spill 2015 Strategic Plan 2.0 (3-23-15)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93" t="40970" r="1204" b="14235"/>
          <a:stretch/>
        </p:blipFill>
        <p:spPr>
          <a:xfrm>
            <a:off x="6507377" y="0"/>
            <a:ext cx="2636623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050177" cy="868362"/>
          </a:xfrm>
        </p:spPr>
        <p:txBody>
          <a:bodyPr/>
          <a:lstStyle/>
          <a:p>
            <a:r>
              <a:rPr lang="en-US" dirty="0" smtClean="0"/>
              <a:t>Steps in the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810"/>
            <a:ext cx="8490174" cy="505191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Independent Group Research (20 min)</a:t>
            </a:r>
          </a:p>
          <a:p>
            <a:pPr marL="1139825" lvl="2" indent="-230188" defTabSz="398463"/>
            <a:r>
              <a:rPr lang="en-US" dirty="0" smtClean="0"/>
              <a:t>NMED KAFB Fuel Spill web site has current updates</a:t>
            </a:r>
          </a:p>
          <a:p>
            <a:pPr marL="1597025" lvl="3" indent="-230188" defTabSz="398463"/>
            <a:r>
              <a:rPr lang="en-US" sz="2400" dirty="0" smtClean="0"/>
              <a:t>Volume of aquifer water treated currently</a:t>
            </a:r>
          </a:p>
          <a:p>
            <a:pPr marL="1597025" lvl="3" indent="-230188" defTabSz="398463"/>
            <a:r>
              <a:rPr lang="en-US" sz="2400" dirty="0" smtClean="0"/>
              <a:t>Mass of EDB removed currently</a:t>
            </a:r>
          </a:p>
          <a:p>
            <a:pPr marL="1597025" lvl="3" indent="-230188" defTabSz="398463"/>
            <a:r>
              <a:rPr lang="en-US" sz="2400" dirty="0" smtClean="0"/>
              <a:t>Calculate the average ppb EDB in the aquifer water at the pump and treat site</a:t>
            </a:r>
          </a:p>
          <a:p>
            <a:pPr marL="623887" indent="-514350" defTabSz="398463">
              <a:lnSpc>
                <a:spcPct val="130000"/>
              </a:lnSpc>
              <a:buFont typeface="+mj-lt"/>
              <a:buAutoNum type="arabicPeriod" startAt="4"/>
            </a:pPr>
            <a:r>
              <a:rPr lang="en-US" dirty="0" smtClean="0"/>
              <a:t>Oral group presentations (5 min per group)</a:t>
            </a:r>
            <a:endParaRPr lang="en-US" dirty="0"/>
          </a:p>
          <a:p>
            <a:pPr marL="0" indent="0">
              <a:buNone/>
            </a:pPr>
            <a:r>
              <a:rPr lang="en-US" sz="2200" dirty="0" smtClean="0"/>
              <a:t>Due to your extensive knowledge of 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chemical bonding </a:t>
            </a:r>
            <a:r>
              <a:rPr lang="en-US" sz="2200" dirty="0" smtClean="0"/>
              <a:t>and your ability to </a:t>
            </a:r>
            <a:r>
              <a:rPr lang="en-US" sz="2200" b="1" dirty="0" smtClean="0">
                <a:solidFill>
                  <a:srgbClr val="953735"/>
                </a:solidFill>
              </a:rPr>
              <a:t>predict the physical and chemical properties of molecules</a:t>
            </a:r>
            <a:r>
              <a:rPr lang="en-US" sz="2200" dirty="0" smtClean="0"/>
              <a:t>, </a:t>
            </a:r>
            <a:r>
              <a:rPr lang="en-US" sz="2200" b="1" i="1" u="sng" dirty="0" smtClean="0">
                <a:solidFill>
                  <a:srgbClr val="800000"/>
                </a:solidFill>
              </a:rPr>
              <a:t>YOUR Group</a:t>
            </a:r>
            <a:r>
              <a:rPr lang="en-US" sz="2200" dirty="0" smtClean="0"/>
              <a:t> has been hired as chemistry consultants by concerned neighbors located near the spill site to:</a:t>
            </a:r>
          </a:p>
          <a:p>
            <a:pPr marL="514350" indent="-514350">
              <a:buAutoNum type="alphaLcParenR"/>
            </a:pPr>
            <a:r>
              <a:rPr lang="en-US" sz="2200" dirty="0" smtClean="0">
                <a:solidFill>
                  <a:srgbClr val="800000"/>
                </a:solidFill>
              </a:rPr>
              <a:t>assess the current dangers/concerns for Albuquerque residents, and</a:t>
            </a:r>
          </a:p>
          <a:p>
            <a:pPr marL="514350" indent="-514350">
              <a:buAutoNum type="alphaLcParenR"/>
            </a:pPr>
            <a:r>
              <a:rPr lang="en-US" sz="2200" dirty="0" smtClean="0">
                <a:solidFill>
                  <a:srgbClr val="800000"/>
                </a:solidFill>
              </a:rPr>
              <a:t>assess the viability of the proposed remediation plan.</a:t>
            </a:r>
            <a:endParaRPr lang="en-US" sz="22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3" t="40970" r="1204" b="14235"/>
          <a:stretch/>
        </p:blipFill>
        <p:spPr>
          <a:xfrm>
            <a:off x="6507377" y="0"/>
            <a:ext cx="2636623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854"/>
            <a:ext cx="6065724" cy="868362"/>
          </a:xfrm>
        </p:spPr>
        <p:txBody>
          <a:bodyPr/>
          <a:lstStyle/>
          <a:p>
            <a:r>
              <a:rPr lang="en-US" dirty="0" smtClean="0"/>
              <a:t>Ocean Acidification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703"/>
            <a:ext cx="8490174" cy="5223767"/>
          </a:xfrm>
        </p:spPr>
        <p:txBody>
          <a:bodyPr>
            <a:noAutofit/>
          </a:bodyPr>
          <a:lstStyle/>
          <a:p>
            <a:r>
              <a:rPr lang="en-US" sz="2400" dirty="0" smtClean="0"/>
              <a:t>Need Identified</a:t>
            </a:r>
          </a:p>
          <a:p>
            <a:pPr lvl="1"/>
            <a:r>
              <a:rPr lang="en-US" sz="2000" dirty="0" smtClean="0"/>
              <a:t>Expose students to real-world application of equilibrium topics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General Chemistry Student Learning Objectives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Write simple hypotheses based on scientific principles and observations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</a:rPr>
              <a:t>Design experimental procedures for simple lab questions</a:t>
            </a:r>
          </a:p>
          <a:p>
            <a:pPr lvl="1">
              <a:buFont typeface="Courier New"/>
              <a:buChar char="o"/>
            </a:pPr>
            <a:r>
              <a:rPr lang="en-US" sz="2000" dirty="0" smtClean="0">
                <a:solidFill>
                  <a:srgbClr val="800000"/>
                </a:solidFill>
              </a:rPr>
              <a:t>Write equilibrium constant expressions based on chemical equations.</a:t>
            </a:r>
          </a:p>
          <a:p>
            <a:pPr lvl="1">
              <a:buFont typeface="Courier New"/>
              <a:buChar char="o"/>
            </a:pPr>
            <a:r>
              <a:rPr lang="en-US" sz="2000" dirty="0" smtClean="0">
                <a:solidFill>
                  <a:srgbClr val="800000"/>
                </a:solidFill>
              </a:rPr>
              <a:t>Judge how changes in reaction conditions will affect the equilibrium position of a reaction</a:t>
            </a:r>
          </a:p>
          <a:p>
            <a:pPr lvl="1">
              <a:buFont typeface="Courier New"/>
              <a:buChar char="o"/>
            </a:pPr>
            <a:r>
              <a:rPr lang="en-US" sz="2000" dirty="0" smtClean="0">
                <a:solidFill>
                  <a:srgbClr val="800000"/>
                </a:solidFill>
              </a:rPr>
              <a:t>Apply equilibrium concepts to acid/base reactions</a:t>
            </a:r>
          </a:p>
          <a:p>
            <a:pPr lvl="1">
              <a:buFont typeface="Courier New"/>
              <a:buChar char="o"/>
            </a:pPr>
            <a:r>
              <a:rPr lang="en-US" sz="2000" dirty="0" smtClean="0">
                <a:solidFill>
                  <a:srgbClr val="800000"/>
                </a:solidFill>
              </a:rPr>
              <a:t>Calculate pH and species concentrations using equilibrium constants</a:t>
            </a:r>
          </a:p>
          <a:p>
            <a:r>
              <a:rPr lang="en-US" sz="2400" dirty="0" smtClean="0"/>
              <a:t>Story - Death of farmed mollusks in Pacific Northwest</a:t>
            </a:r>
          </a:p>
          <a:p>
            <a:r>
              <a:rPr lang="en-US" sz="2400" dirty="0" smtClean="0"/>
              <a:t>Additional topics covered</a:t>
            </a:r>
          </a:p>
          <a:p>
            <a:pPr lvl="1"/>
            <a:r>
              <a:rPr lang="en-US" sz="2000" dirty="0" smtClean="0"/>
              <a:t>Complexity of natural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924" y="1"/>
            <a:ext cx="2655867" cy="14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8"/>
            <a:ext cx="6065724" cy="868362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Pre-lab assignment</a:t>
            </a:r>
          </a:p>
          <a:p>
            <a:pPr lvl="1"/>
            <a:r>
              <a:rPr lang="en-US" dirty="0" smtClean="0"/>
              <a:t>Read a news story on the collapse of the mollusk harvest in the Pacific Northwest</a:t>
            </a:r>
          </a:p>
          <a:p>
            <a:pPr lvl="1"/>
            <a:r>
              <a:rPr lang="en-US" dirty="0" smtClean="0"/>
              <a:t>Review topics</a:t>
            </a:r>
          </a:p>
          <a:p>
            <a:pPr lvl="2"/>
            <a:r>
              <a:rPr lang="en-US" dirty="0" smtClean="0"/>
              <a:t> </a:t>
            </a:r>
            <a:r>
              <a:rPr lang="en-US" b="1" dirty="0" smtClean="0"/>
              <a:t>Scientific Method</a:t>
            </a:r>
          </a:p>
          <a:p>
            <a:pPr lvl="2"/>
            <a:r>
              <a:rPr lang="en-US" b="1" dirty="0" smtClean="0"/>
              <a:t>acid/base chemistry</a:t>
            </a:r>
          </a:p>
          <a:p>
            <a:pPr lvl="2"/>
            <a:r>
              <a:rPr lang="en-US" b="1" dirty="0" smtClean="0"/>
              <a:t>equilibrium</a:t>
            </a:r>
            <a:r>
              <a:rPr lang="en-US" dirty="0" smtClean="0"/>
              <a:t> and </a:t>
            </a:r>
            <a:r>
              <a:rPr lang="en-US" b="1" dirty="0" smtClean="0"/>
              <a:t>Le </a:t>
            </a:r>
            <a:r>
              <a:rPr lang="en-US" b="1" dirty="0" err="1" smtClean="0"/>
              <a:t>Chatelier’s</a:t>
            </a:r>
            <a:r>
              <a:rPr lang="en-US" b="1" dirty="0" smtClean="0"/>
              <a:t> Principle</a:t>
            </a:r>
          </a:p>
          <a:p>
            <a:pPr lvl="1"/>
            <a:r>
              <a:rPr lang="en-US" dirty="0" smtClean="0"/>
              <a:t>Given the most common ions in seawater, determine if they are acidic, basic, or neutral and write a balanced chemical equation to describe their interaction with 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924" y="1"/>
            <a:ext cx="2655867" cy="14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4"/>
            <a:ext cx="6065724" cy="868362"/>
          </a:xfrm>
        </p:spPr>
        <p:txBody>
          <a:bodyPr/>
          <a:lstStyle/>
          <a:p>
            <a:r>
              <a:rPr lang="en-US" dirty="0" smtClean="0"/>
              <a:t>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Three-part experimental case study</a:t>
            </a:r>
          </a:p>
          <a:p>
            <a:r>
              <a:rPr lang="en-US" dirty="0"/>
              <a:t>E</a:t>
            </a:r>
            <a:r>
              <a:rPr lang="en-US" dirty="0" smtClean="0"/>
              <a:t>ach experiment relates to actual climate changes and builds on previous knowledge</a:t>
            </a:r>
          </a:p>
          <a:p>
            <a:pPr lvl="1"/>
            <a:r>
              <a:rPr lang="en-US" dirty="0" smtClean="0"/>
              <a:t>Students are guided through the process while answering questions on a worksheet:</a:t>
            </a:r>
          </a:p>
          <a:p>
            <a:pPr lvl="2"/>
            <a:r>
              <a:rPr lang="en-US" dirty="0" smtClean="0"/>
              <a:t>Identify background knowledge</a:t>
            </a:r>
          </a:p>
          <a:p>
            <a:pPr lvl="2"/>
            <a:r>
              <a:rPr lang="en-US" dirty="0" smtClean="0"/>
              <a:t>Develop a hypothesis </a:t>
            </a:r>
          </a:p>
          <a:p>
            <a:pPr lvl="2"/>
            <a:r>
              <a:rPr lang="en-US" dirty="0" smtClean="0"/>
              <a:t>Test hypothesis</a:t>
            </a:r>
          </a:p>
          <a:p>
            <a:pPr lvl="2"/>
            <a:r>
              <a:rPr lang="en-US" dirty="0" smtClean="0"/>
              <a:t>Extrapolate the new information to develop a new hypothesis for testing</a:t>
            </a:r>
          </a:p>
          <a:p>
            <a:pPr lvl="2"/>
            <a:r>
              <a:rPr lang="en-US" dirty="0" smtClean="0"/>
              <a:t>Propose new experiments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924" y="1"/>
            <a:ext cx="2655867" cy="14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4"/>
            <a:ext cx="6917168" cy="868362"/>
          </a:xfrm>
        </p:spPr>
        <p:txBody>
          <a:bodyPr/>
          <a:lstStyle/>
          <a:p>
            <a:r>
              <a:rPr lang="en-US" dirty="0" smtClean="0"/>
              <a:t>Experiment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3260"/>
            <a:ext cx="8229600" cy="52306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Blow bubbles in a beaker while measuring pH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400" b="1" dirty="0" smtClean="0"/>
              <a:t>Before the </a:t>
            </a:r>
            <a:r>
              <a:rPr lang="en-US" sz="2400" b="1" dirty="0"/>
              <a:t>e</a:t>
            </a:r>
            <a:r>
              <a:rPr lang="en-US" sz="2400" b="1" dirty="0" smtClean="0"/>
              <a:t>xperiment:</a:t>
            </a:r>
          </a:p>
          <a:p>
            <a:r>
              <a:rPr lang="en-US" sz="2400" dirty="0" smtClean="0"/>
              <a:t>Gather Data </a:t>
            </a:r>
          </a:p>
          <a:p>
            <a:pPr lvl="1"/>
            <a:r>
              <a:rPr lang="en-US" sz="2000" dirty="0" smtClean="0"/>
              <a:t>What chemicals are higher in concentration in your exhale than in the ambient air?</a:t>
            </a:r>
          </a:p>
          <a:p>
            <a:pPr lvl="1"/>
            <a:r>
              <a:rPr lang="en-US" sz="2000" dirty="0" smtClean="0"/>
              <a:t>Write a balanced chemical equation of how this chemical reacts with water.</a:t>
            </a:r>
          </a:p>
          <a:p>
            <a:r>
              <a:rPr lang="en-US" sz="2400" dirty="0" smtClean="0"/>
              <a:t>Develop a hypothesis: What will happen to the pH of the water?</a:t>
            </a:r>
          </a:p>
          <a:p>
            <a:pPr marL="0" indent="0">
              <a:buNone/>
            </a:pPr>
            <a:r>
              <a:rPr lang="en-US" sz="2400" b="1" dirty="0" smtClean="0"/>
              <a:t>Experiment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Record pH measurements</a:t>
            </a:r>
          </a:p>
          <a:p>
            <a:r>
              <a:rPr lang="en-US" sz="2400" dirty="0" smtClean="0"/>
              <a:t>Modify your hypothesis as needed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368" y="1"/>
            <a:ext cx="1804423" cy="1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25" y="290335"/>
            <a:ext cx="3839719" cy="1143000"/>
          </a:xfrm>
          <a:noFill/>
        </p:spPr>
        <p:txBody>
          <a:bodyPr>
            <a:noAutofit/>
          </a:bodyPr>
          <a:lstStyle/>
          <a:p>
            <a:r>
              <a:rPr lang="en-US" sz="3200" b="1" dirty="0" smtClean="0"/>
              <a:t>Extrapolate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/>
              <a:t>Develop a new hypothesis based on your information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680" y="3252875"/>
            <a:ext cx="3424086" cy="3305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</a:t>
            </a:r>
            <a:r>
              <a:rPr lang="en-US" sz="2400" dirty="0" smtClean="0"/>
              <a:t>s the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concentration in the atmosphere increases…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What do you predict is happening to the pH of the oceans?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650"/>
            <a:ext cx="5517681" cy="419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57587" cy="312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9888"/>
            <a:ext cx="3948987" cy="5839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 Fundamental changes in seawater chemistry are occurring throughout the world's oceans. Since the beginning of the industrial revolution, the release of carbon dioxide (CO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) from humankind's industrial and agricultural activities has increased the amount of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in the atmosphere. </a:t>
            </a:r>
            <a:r>
              <a:rPr lang="en-US" sz="1800" b="1" dirty="0" smtClean="0">
                <a:solidFill>
                  <a:srgbClr val="000000"/>
                </a:solidFill>
              </a:rPr>
              <a:t>The </a:t>
            </a:r>
            <a:r>
              <a:rPr lang="en-US" sz="1800" b="1" dirty="0" smtClean="0">
                <a:solidFill>
                  <a:srgbClr val="000000"/>
                </a:solidFill>
                <a:hlinkClick r:id="rId2" tooltip="Ocean Carbon Uptake"/>
              </a:rPr>
              <a:t>ocean </a:t>
            </a:r>
            <a:r>
              <a:rPr lang="en-US" sz="1800" b="1" dirty="0" smtClean="0">
                <a:hlinkClick r:id="rId2" tooltip="Ocean Carbon Uptake"/>
              </a:rPr>
              <a:t>absorbs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0000"/>
                </a:solidFill>
              </a:rPr>
              <a:t>about a quarter of the CO</a:t>
            </a:r>
            <a:r>
              <a:rPr lang="en-US" sz="18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</a:rPr>
              <a:t> we release into the atmosphere every year, so as atmospheric CO</a:t>
            </a:r>
            <a:r>
              <a:rPr lang="en-US" sz="18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b="1" dirty="0" smtClean="0">
                <a:solidFill>
                  <a:srgbClr val="000000"/>
                </a:solidFill>
              </a:rPr>
              <a:t> levels increase, so do the levels in the ocean. </a:t>
            </a:r>
            <a:r>
              <a:rPr lang="en-US" sz="1800" dirty="0" smtClean="0"/>
              <a:t>Initially, many scientists focused on the benefits of the ocean removing this greenhouse gas from the atmosphere.  However, decades of ocean observations now show that there is also a downside — the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absorbed by the ocean is changing the chemistry of the seawater, a process called </a:t>
            </a:r>
            <a:r>
              <a:rPr lang="en-US" sz="1800" b="1" i="1" dirty="0" smtClean="0">
                <a:hlinkClick r:id="rId3" tooltip="What is Ocean Acidification"/>
              </a:rPr>
              <a:t>OCEAN ACIDIFICATION</a:t>
            </a:r>
            <a:r>
              <a:rPr lang="en-US" sz="1800" b="1" i="1" dirty="0" smtClean="0"/>
              <a:t>.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987" y="1169161"/>
            <a:ext cx="5172913" cy="5113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908" y="36343"/>
            <a:ext cx="846665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Ocean Acidification: The Other Carbon Dioxide Problem</a:t>
            </a:r>
            <a:endParaRPr lang="en-US" sz="1600" dirty="0" smtClean="0"/>
          </a:p>
          <a:p>
            <a:pPr algn="ctr"/>
            <a:r>
              <a:rPr lang="en-US" sz="1600" dirty="0" smtClean="0"/>
              <a:t>http://</a:t>
            </a:r>
            <a:r>
              <a:rPr lang="en-US" sz="1600" dirty="0" err="1" smtClean="0"/>
              <a:t>www.pmel.noaa.gov</a:t>
            </a:r>
            <a:r>
              <a:rPr lang="en-US" sz="1600" dirty="0" smtClean="0"/>
              <a:t>/co2/story/</a:t>
            </a:r>
            <a:r>
              <a:rPr lang="en-US" sz="1600" dirty="0" err="1" smtClean="0"/>
              <a:t>Ocean+Acidification</a:t>
            </a:r>
            <a:endParaRPr lang="en-US" sz="1600" dirty="0" smtClean="0"/>
          </a:p>
          <a:p>
            <a:pPr algn="ctr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37105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ctr">
              <a:buNone/>
            </a:pPr>
            <a:endParaRPr lang="en-US" sz="2400" b="1" dirty="0" smtClean="0"/>
          </a:p>
          <a:p>
            <a:pPr marL="0" lvl="1" indent="0" algn="ctr">
              <a:buNone/>
            </a:pPr>
            <a:endParaRPr lang="en-US" sz="2400" b="1" dirty="0" smtClean="0"/>
          </a:p>
          <a:p>
            <a:pPr marL="0" lvl="1" indent="0" algn="ctr">
              <a:buNone/>
            </a:pPr>
            <a:r>
              <a:rPr lang="en-US" sz="2400" b="1" dirty="0" smtClean="0"/>
              <a:t>Development </a:t>
            </a:r>
            <a:r>
              <a:rPr lang="en-US" sz="2400" b="1" dirty="0"/>
              <a:t>&amp; Implementation of Case Studies in Undergraduate Chemistry Courses</a:t>
            </a:r>
          </a:p>
          <a:p>
            <a:pPr marL="0" lvl="1" indent="0" algn="ctr">
              <a:buNone/>
            </a:pPr>
            <a:r>
              <a:rPr lang="en-US" sz="2400" dirty="0"/>
              <a:t>Jack </a:t>
            </a:r>
            <a:r>
              <a:rPr lang="en-US" sz="2400" dirty="0" err="1"/>
              <a:t>Eichler</a:t>
            </a:r>
            <a:r>
              <a:rPr lang="en-US" sz="2400" dirty="0"/>
              <a:t> at UC Riverside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08" y="1165363"/>
            <a:ext cx="6380914" cy="949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9353" y="3951222"/>
            <a:ext cx="7204083" cy="1508105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57150" indent="0">
              <a:buNone/>
            </a:pPr>
            <a:r>
              <a:rPr lang="en-US" sz="2400" dirty="0">
                <a:solidFill>
                  <a:srgbClr val="800000"/>
                </a:solidFill>
              </a:rPr>
              <a:t>“Future generations of science students should have the capability to cope objectively with </a:t>
            </a:r>
            <a:r>
              <a:rPr lang="en-US" sz="2400" b="1" dirty="0">
                <a:solidFill>
                  <a:srgbClr val="800000"/>
                </a:solidFill>
              </a:rPr>
              <a:t>socio-economic, ethical, </a:t>
            </a:r>
            <a:r>
              <a:rPr lang="en-US" sz="2400" dirty="0">
                <a:solidFill>
                  <a:srgbClr val="800000"/>
                </a:solidFill>
              </a:rPr>
              <a:t>and</a:t>
            </a:r>
            <a:r>
              <a:rPr lang="en-US" sz="2400" b="1" dirty="0">
                <a:solidFill>
                  <a:srgbClr val="800000"/>
                </a:solidFill>
              </a:rPr>
              <a:t> environmental issues.</a:t>
            </a:r>
            <a:r>
              <a:rPr lang="en-US" sz="2400" b="1" dirty="0" smtClean="0">
                <a:solidFill>
                  <a:srgbClr val="800000"/>
                </a:solidFill>
              </a:rPr>
              <a:t>”  </a:t>
            </a:r>
            <a:endParaRPr lang="en-US" sz="2400" dirty="0" smtClean="0">
              <a:solidFill>
                <a:srgbClr val="800000"/>
              </a:solidFill>
            </a:endParaRPr>
          </a:p>
          <a:p>
            <a:pPr marL="514350" lvl="1"/>
            <a:r>
              <a:rPr lang="en-US" dirty="0" smtClean="0"/>
              <a:t>-  </a:t>
            </a:r>
            <a:r>
              <a:rPr lang="en-US" dirty="0" err="1" smtClean="0"/>
              <a:t>Chowdhurry</a:t>
            </a:r>
            <a:r>
              <a:rPr lang="en-US" dirty="0"/>
              <a:t>, M. A. </a:t>
            </a:r>
            <a:r>
              <a:rPr lang="en-US" i="1" dirty="0"/>
              <a:t>J. Chem. Educ. </a:t>
            </a:r>
            <a:r>
              <a:rPr lang="en-US" b="1" dirty="0"/>
              <a:t>2013</a:t>
            </a:r>
            <a:r>
              <a:rPr lang="en-US" dirty="0"/>
              <a:t>, 90, 866-872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8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4"/>
            <a:ext cx="6917168" cy="868362"/>
          </a:xfrm>
        </p:spPr>
        <p:txBody>
          <a:bodyPr/>
          <a:lstStyle/>
          <a:p>
            <a:r>
              <a:rPr lang="en-US" dirty="0" smtClean="0"/>
              <a:t>Experiment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3260"/>
            <a:ext cx="8229600" cy="53460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Dissolve antacid tablets in three solutions of varying pH (2, 7, 10)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400" b="1" dirty="0" smtClean="0"/>
              <a:t>Before the </a:t>
            </a:r>
            <a:r>
              <a:rPr lang="en-US" sz="2400" b="1" dirty="0"/>
              <a:t>e</a:t>
            </a:r>
            <a:r>
              <a:rPr lang="en-US" sz="2400" b="1" dirty="0" smtClean="0"/>
              <a:t>xperiment:</a:t>
            </a:r>
          </a:p>
          <a:p>
            <a:r>
              <a:rPr lang="en-US" sz="2400" dirty="0" smtClean="0"/>
              <a:t>Gather Data </a:t>
            </a:r>
          </a:p>
          <a:p>
            <a:pPr lvl="1"/>
            <a:r>
              <a:rPr lang="en-US" sz="2000" dirty="0" smtClean="0"/>
              <a:t>What is the active ingredient in the tablets? (CaCO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Given the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sp</a:t>
            </a:r>
            <a:r>
              <a:rPr lang="en-US" sz="2000" dirty="0" smtClean="0"/>
              <a:t> (10</a:t>
            </a:r>
            <a:r>
              <a:rPr lang="en-US" sz="2000" baseline="30000" dirty="0" smtClean="0"/>
              <a:t>-9</a:t>
            </a:r>
            <a:r>
              <a:rPr lang="en-US" sz="2000" dirty="0" smtClean="0"/>
              <a:t> at pH 7, 20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), do you expect CaCO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to dissolve?</a:t>
            </a:r>
          </a:p>
          <a:p>
            <a:pPr lvl="1"/>
            <a:r>
              <a:rPr lang="en-US" sz="2000" dirty="0" smtClean="0"/>
              <a:t>What is the chemical difference between the three solutions? </a:t>
            </a:r>
          </a:p>
          <a:p>
            <a:r>
              <a:rPr lang="en-US" sz="2400" dirty="0" smtClean="0"/>
              <a:t>Develop a hypothesis: Predict a solubility trend for the solutions.</a:t>
            </a:r>
          </a:p>
          <a:p>
            <a:pPr marL="0" indent="0">
              <a:buNone/>
            </a:pPr>
            <a:r>
              <a:rPr lang="en-US" sz="2400" b="1" dirty="0" smtClean="0"/>
              <a:t>Experiment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Record observations – how do you know it is dissolving</a:t>
            </a:r>
          </a:p>
          <a:p>
            <a:r>
              <a:rPr lang="en-US" sz="2400" dirty="0" smtClean="0"/>
              <a:t>Modify your hypothesis as needed.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368" y="1"/>
            <a:ext cx="1804423" cy="1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3480"/>
            <a:ext cx="8229600" cy="5027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Recap…</a:t>
            </a:r>
          </a:p>
          <a:p>
            <a:r>
              <a:rPr lang="en-US" sz="2400" dirty="0" smtClean="0"/>
              <a:t>Increasing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concentrations in the atmosphere raises the H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concentration in the ocean, lowering ocean </a:t>
            </a:r>
            <a:r>
              <a:rPr lang="en-US" sz="2400" dirty="0" err="1" smtClean="0"/>
              <a:t>pH.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		</a:t>
            </a:r>
            <a:r>
              <a:rPr lang="en-US" sz="2400" dirty="0" smtClean="0">
                <a:latin typeface="+mj-lt"/>
                <a:ea typeface="Wingdings"/>
                <a:cs typeface="Wingdings"/>
                <a:sym typeface="Wingdings"/>
              </a:rPr>
              <a:t>[CO</a:t>
            </a:r>
            <a:r>
              <a:rPr lang="en-US" sz="2400" baseline="-25000" dirty="0" smtClean="0">
                <a:latin typeface="+mj-lt"/>
                <a:ea typeface="Wingdings"/>
                <a:cs typeface="Wingdings"/>
                <a:sym typeface="Wingdings"/>
              </a:rPr>
              <a:t>2</a:t>
            </a:r>
            <a:r>
              <a:rPr lang="en-US" sz="2400" dirty="0" smtClean="0">
                <a:latin typeface="+mj-lt"/>
                <a:ea typeface="Wingdings"/>
                <a:cs typeface="Wingdings"/>
                <a:sym typeface="Wingdings"/>
              </a:rPr>
              <a:t>]</a:t>
            </a:r>
            <a:r>
              <a:rPr lang="en-US" sz="2400" baseline="-25000" dirty="0" smtClean="0">
                <a:latin typeface="+mj-lt"/>
                <a:ea typeface="Wingdings"/>
                <a:cs typeface="Wingdings"/>
                <a:sym typeface="Wingdings"/>
              </a:rPr>
              <a:t>atmosphere</a:t>
            </a:r>
            <a:r>
              <a:rPr lang="en-US" sz="2400" dirty="0" smtClean="0">
                <a:latin typeface="+mj-lt"/>
                <a:ea typeface="Wingdings"/>
                <a:cs typeface="Wingdings"/>
                <a:sym typeface="Wingdings"/>
              </a:rPr>
              <a:t> 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>
                <a:sym typeface="Wingdings"/>
              </a:rPr>
              <a:t>[H</a:t>
            </a:r>
            <a:r>
              <a:rPr lang="en-US" sz="2400" baseline="30000" dirty="0" smtClean="0">
                <a:sym typeface="Wingdings"/>
              </a:rPr>
              <a:t>+</a:t>
            </a:r>
            <a:r>
              <a:rPr lang="en-US" sz="2400" dirty="0" smtClean="0">
                <a:sym typeface="Wingdings"/>
              </a:rPr>
              <a:t>]</a:t>
            </a:r>
            <a:r>
              <a:rPr lang="en-US" sz="2400" baseline="-25000" dirty="0" smtClean="0">
                <a:sym typeface="Wingdings"/>
              </a:rPr>
              <a:t>ocean</a:t>
            </a:r>
            <a:r>
              <a:rPr lang="en-US" sz="2400" dirty="0" smtClean="0">
                <a:sym typeface="Wingdings"/>
              </a:rPr>
              <a:t> 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400" dirty="0" err="1" smtClean="0">
                <a:sym typeface="Wingdings"/>
              </a:rPr>
              <a:t>pH</a:t>
            </a:r>
            <a:r>
              <a:rPr lang="en-US" sz="2400" baseline="-25000" dirty="0" err="1" smtClean="0">
                <a:sym typeface="Wingdings"/>
              </a:rPr>
              <a:t>ocean</a:t>
            </a:r>
            <a:endParaRPr lang="en-US" sz="2400" dirty="0" smtClean="0"/>
          </a:p>
          <a:p>
            <a:r>
              <a:rPr lang="en-US" sz="2400" dirty="0" smtClean="0"/>
              <a:t>Lower pH increases solubility of calcium carbonate.</a:t>
            </a:r>
          </a:p>
          <a:p>
            <a:pPr marL="0" indent="0"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400" dirty="0" err="1" smtClean="0">
                <a:sym typeface="Wingdings"/>
              </a:rPr>
              <a:t>pH</a:t>
            </a:r>
            <a:r>
              <a:rPr lang="en-US" sz="2400" baseline="-25000" dirty="0" err="1" smtClean="0">
                <a:sym typeface="Wingdings"/>
              </a:rPr>
              <a:t>ocean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>
                <a:sym typeface="Wingdings"/>
              </a:rPr>
              <a:t> solubility CaCO</a:t>
            </a:r>
            <a:r>
              <a:rPr lang="en-US" sz="2400" baseline="-25000" dirty="0" smtClean="0">
                <a:sym typeface="Wingdings"/>
              </a:rPr>
              <a:t>3</a:t>
            </a:r>
            <a:endParaRPr lang="en-US" sz="24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Given</a:t>
            </a:r>
            <a:endParaRPr lang="en-US" sz="2400" dirty="0" smtClean="0"/>
          </a:p>
          <a:p>
            <a:r>
              <a:rPr lang="en-US" sz="2400" b="1" dirty="0" smtClean="0"/>
              <a:t>Coral reefs</a:t>
            </a:r>
            <a:r>
              <a:rPr lang="en-US" sz="2400" dirty="0" smtClean="0"/>
              <a:t> are diverse underwater ecosystems held together by </a:t>
            </a:r>
            <a:r>
              <a:rPr lang="en-US" sz="2400" dirty="0" smtClean="0">
                <a:hlinkClick r:id="rId2" tooltip="Calcium carbonate"/>
              </a:rPr>
              <a:t>calcium carbonate</a:t>
            </a:r>
            <a:r>
              <a:rPr lang="en-US" sz="2400" dirty="0" smtClean="0"/>
              <a:t> structures secreted by </a:t>
            </a:r>
            <a:r>
              <a:rPr lang="en-US" sz="2400" dirty="0" smtClean="0">
                <a:hlinkClick r:id="rId3" tooltip="Coral"/>
              </a:rPr>
              <a:t>corals</a:t>
            </a:r>
            <a:r>
              <a:rPr lang="en-US" sz="2400" dirty="0" smtClean="0"/>
              <a:t>. </a:t>
            </a:r>
            <a:r>
              <a:rPr lang="en-US" sz="1800" dirty="0" smtClean="0"/>
              <a:t>-</a:t>
            </a:r>
            <a:r>
              <a:rPr lang="en-US" sz="1800" dirty="0" err="1" smtClean="0"/>
              <a:t>WIkipedia</a:t>
            </a:r>
            <a:endParaRPr lang="en-US" sz="1800" dirty="0" smtClean="0"/>
          </a:p>
          <a:p>
            <a:r>
              <a:rPr lang="en-US" sz="2400" dirty="0" smtClean="0"/>
              <a:t>Shells of </a:t>
            </a:r>
            <a:r>
              <a:rPr lang="en-US" sz="2400" b="1" dirty="0" smtClean="0"/>
              <a:t>mollusks</a:t>
            </a:r>
            <a:r>
              <a:rPr lang="en-US" sz="2400" dirty="0" smtClean="0"/>
              <a:t>, such as oysters, are held together by calcium carbonate structures.</a:t>
            </a:r>
          </a:p>
          <a:p>
            <a:pPr marL="0" indent="0">
              <a:buNone/>
            </a:pPr>
            <a:r>
              <a:rPr lang="en-US" sz="2400" b="1" dirty="0" smtClean="0"/>
              <a:t>How do you predict ocean acidification will affect coral reefs and ocean mollusks?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39746"/>
            <a:ext cx="5810408" cy="98480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Extrapolate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018" y="1"/>
            <a:ext cx="2150773" cy="119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898"/>
            <a:ext cx="6917168" cy="868362"/>
          </a:xfrm>
        </p:spPr>
        <p:txBody>
          <a:bodyPr/>
          <a:lstStyle/>
          <a:p>
            <a:r>
              <a:rPr lang="en-US" dirty="0" smtClean="0"/>
              <a:t>In the news…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460"/>
            <a:ext cx="8229600" cy="5038902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b="1" dirty="0"/>
              <a:t>Oregon State researchers trace oyster larvae die-off to increasing ocean acidity</a:t>
            </a:r>
            <a:r>
              <a:rPr lang="en-US" sz="2400" dirty="0"/>
              <a:t>”</a:t>
            </a:r>
          </a:p>
          <a:p>
            <a:pPr lvl="1"/>
            <a:r>
              <a:rPr lang="en-US" sz="2000" dirty="0"/>
              <a:t>– </a:t>
            </a:r>
            <a:r>
              <a:rPr lang="en-US" sz="2000" dirty="0" err="1"/>
              <a:t>oregonlive.com</a:t>
            </a:r>
            <a:r>
              <a:rPr lang="en-US" sz="2000" dirty="0"/>
              <a:t>/pacific-northwest-news, The Oregonian, April 12, 2012</a:t>
            </a:r>
          </a:p>
          <a:p>
            <a:r>
              <a:rPr lang="en-US" sz="2400" b="1" dirty="0" smtClean="0"/>
              <a:t>“Ocean acidification is the main suspect as some farms report mortality rates as high as 90%”</a:t>
            </a:r>
          </a:p>
          <a:p>
            <a:pPr lvl="1"/>
            <a:r>
              <a:rPr lang="en-US" sz="2000" dirty="0" smtClean="0"/>
              <a:t>‘Mystery surrounds massive die-off of oysters and scallops off of B.C. coast’ The Globe and Mail, Feb 27, 2014</a:t>
            </a:r>
          </a:p>
          <a:p>
            <a:r>
              <a:rPr lang="en-US" sz="2400" dirty="0" smtClean="0"/>
              <a:t>“</a:t>
            </a:r>
            <a:r>
              <a:rPr lang="en-US" sz="2400" b="1" dirty="0" smtClean="0"/>
              <a:t>the oyster [larvae] need to exert more energy for shell building and have less for swimming and getting food…these tiny oysters just sink in the water and stop swimming</a:t>
            </a:r>
            <a:r>
              <a:rPr lang="en-US" sz="2400" dirty="0" smtClean="0"/>
              <a:t>.”</a:t>
            </a:r>
          </a:p>
          <a:p>
            <a:pPr lvl="1"/>
            <a:r>
              <a:rPr lang="en-US" sz="2000" dirty="0" smtClean="0"/>
              <a:t>‘Ocean acidification causing Pacific oyster die-off’, </a:t>
            </a:r>
            <a:r>
              <a:rPr lang="en-US" sz="2000" dirty="0" err="1" smtClean="0"/>
              <a:t>news.discovery.com</a:t>
            </a:r>
            <a:r>
              <a:rPr lang="en-US" sz="2000" dirty="0" smtClean="0"/>
              <a:t>, Dec 16, 2014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368" y="1"/>
            <a:ext cx="1804423" cy="1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0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Acidification and CaCO</a:t>
            </a:r>
            <a:r>
              <a:rPr lang="en-US" baseline="-25000" dirty="0" smtClean="0"/>
              <a:t>3</a:t>
            </a:r>
            <a:r>
              <a:rPr lang="en-US" dirty="0" smtClean="0"/>
              <a:t> Saturation</a:t>
            </a:r>
            <a:br>
              <a:rPr lang="en-US" dirty="0" smtClean="0"/>
            </a:br>
            <a:r>
              <a:rPr lang="en-US" sz="1400" dirty="0" smtClean="0"/>
              <a:t>Interactive Sphere:  </a:t>
            </a:r>
            <a:r>
              <a:rPr lang="en-US" sz="1600" dirty="0" smtClean="0"/>
              <a:t>http://</a:t>
            </a:r>
            <a:r>
              <a:rPr lang="en-US" sz="1600" dirty="0" err="1" smtClean="0"/>
              <a:t>sos.noaa.gov</a:t>
            </a:r>
            <a:r>
              <a:rPr lang="en-US" sz="1600" dirty="0" smtClean="0"/>
              <a:t>/Datasets/</a:t>
            </a:r>
            <a:r>
              <a:rPr lang="en-US" sz="1600" dirty="0" err="1" smtClean="0"/>
              <a:t>dataset.php?id</a:t>
            </a:r>
            <a:r>
              <a:rPr lang="en-US" sz="1600" dirty="0" smtClean="0"/>
              <a:t>=173#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045" y="1258908"/>
            <a:ext cx="2661076" cy="5440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28" y="1423598"/>
            <a:ext cx="4754391" cy="47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4"/>
            <a:ext cx="6917168" cy="868362"/>
          </a:xfrm>
        </p:spPr>
        <p:txBody>
          <a:bodyPr/>
          <a:lstStyle/>
          <a:p>
            <a:r>
              <a:rPr lang="en-US" dirty="0" smtClean="0"/>
              <a:t>Experiment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3260"/>
            <a:ext cx="8229600" cy="53460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Beaker A – sea shells soaked for a week in tap water</a:t>
            </a:r>
          </a:p>
          <a:p>
            <a:pPr marL="0" indent="0">
              <a:buNone/>
            </a:pPr>
            <a:r>
              <a:rPr lang="en-US" sz="2600" dirty="0" smtClean="0"/>
              <a:t>Beaker B – sea shells soaked for a week in vinegar</a:t>
            </a:r>
          </a:p>
          <a:p>
            <a:pPr marL="0" indent="0">
              <a:buNone/>
            </a:pPr>
            <a:r>
              <a:rPr lang="en-US" sz="2600" dirty="0" smtClean="0"/>
              <a:t>Develop an experiment to perform with the shells.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400" b="1" dirty="0" smtClean="0"/>
              <a:t>Work in small groups:</a:t>
            </a:r>
          </a:p>
          <a:p>
            <a:r>
              <a:rPr lang="en-US" sz="2400" dirty="0" smtClean="0"/>
              <a:t>Gather Data </a:t>
            </a:r>
          </a:p>
          <a:p>
            <a:pPr lvl="1"/>
            <a:r>
              <a:rPr lang="en-US" sz="2000" dirty="0" smtClean="0"/>
              <a:t>What do you already know that might affect the shells?</a:t>
            </a:r>
          </a:p>
          <a:p>
            <a:r>
              <a:rPr lang="en-US" sz="2400" dirty="0" smtClean="0"/>
              <a:t>Develop a hypothesis:  What difference may exist between the shells in the different beakers?</a:t>
            </a:r>
          </a:p>
          <a:p>
            <a:r>
              <a:rPr lang="en-US" sz="2400" dirty="0" smtClean="0"/>
              <a:t>Develop an experiment outline to test your hypothesis.</a:t>
            </a:r>
          </a:p>
          <a:p>
            <a:r>
              <a:rPr lang="en-US" sz="2400" dirty="0" smtClean="0"/>
              <a:t>Discuss the proposed experiments – Instructor picks one/two</a:t>
            </a:r>
          </a:p>
          <a:p>
            <a:pPr marL="0" indent="0">
              <a:buNone/>
            </a:pPr>
            <a:r>
              <a:rPr lang="en-US" sz="2400" dirty="0" smtClean="0"/>
              <a:t>Instructor has some initial data: </a:t>
            </a:r>
          </a:p>
          <a:p>
            <a:pPr marL="0" indent="0">
              <a:buNone/>
            </a:pPr>
            <a:r>
              <a:rPr lang="en-US" sz="2400" dirty="0" smtClean="0"/>
              <a:t>	- initial mass of shells                    - initial pH of solutions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- initial volume of solutions          - initial mass of beakers</a:t>
            </a: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368" y="1"/>
            <a:ext cx="1804423" cy="1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173"/>
            <a:ext cx="6022428" cy="868362"/>
          </a:xfrm>
        </p:spPr>
        <p:txBody>
          <a:bodyPr/>
          <a:lstStyle/>
          <a:p>
            <a:r>
              <a:rPr lang="en-US" dirty="0" smtClean="0"/>
              <a:t>Gulf Oil Spill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0535"/>
            <a:ext cx="8229600" cy="52156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Need Identified</a:t>
            </a:r>
          </a:p>
          <a:p>
            <a:pPr lvl="1"/>
            <a:r>
              <a:rPr lang="en-US" sz="2000" dirty="0" smtClean="0"/>
              <a:t>Unused GC - TCD </a:t>
            </a:r>
          </a:p>
          <a:p>
            <a:pPr lvl="1"/>
            <a:r>
              <a:rPr lang="en-US" sz="2000" dirty="0" smtClean="0"/>
              <a:t>‘Gentle’ introduction to wet labs in Gen </a:t>
            </a:r>
            <a:r>
              <a:rPr lang="en-US" sz="2000" dirty="0" err="1" smtClean="0"/>
              <a:t>Chem</a:t>
            </a:r>
            <a:r>
              <a:rPr lang="en-US" sz="2000" dirty="0" smtClean="0"/>
              <a:t> II</a:t>
            </a:r>
          </a:p>
          <a:p>
            <a:pPr lvl="1"/>
            <a:r>
              <a:rPr lang="en-US" sz="2000" dirty="0" smtClean="0"/>
              <a:t>Practice deriving conversion factors from lab procedures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General Chemistry Student Learning Objectives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Use laboratory procedure to determine appropriate conversion factors.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Identify the </a:t>
            </a:r>
            <a:r>
              <a:rPr lang="en-US" sz="2000" b="1" dirty="0" smtClean="0">
                <a:solidFill>
                  <a:srgbClr val="800000"/>
                </a:solidFill>
              </a:rPr>
              <a:t>intermolecular forces </a:t>
            </a:r>
            <a:r>
              <a:rPr lang="en-US" sz="2000" dirty="0" smtClean="0">
                <a:solidFill>
                  <a:srgbClr val="800000"/>
                </a:solidFill>
              </a:rPr>
              <a:t>experienced between molecules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Describe how intermolecular forces affect </a:t>
            </a:r>
            <a:r>
              <a:rPr lang="en-US" sz="2000" b="1" dirty="0" smtClean="0">
                <a:solidFill>
                  <a:srgbClr val="800000"/>
                </a:solidFill>
              </a:rPr>
              <a:t>boiling point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Apply scientific knowledge to a real world situation.</a:t>
            </a:r>
          </a:p>
          <a:p>
            <a:r>
              <a:rPr lang="en-US" sz="2400" dirty="0" smtClean="0"/>
              <a:t>Story - 2010 </a:t>
            </a:r>
            <a:r>
              <a:rPr lang="en-US" sz="2400" dirty="0" err="1" smtClean="0"/>
              <a:t>Deepwater</a:t>
            </a:r>
            <a:r>
              <a:rPr lang="en-US" sz="2400" dirty="0" smtClean="0"/>
              <a:t> Horizons oil spill</a:t>
            </a:r>
          </a:p>
          <a:p>
            <a:r>
              <a:rPr lang="en-US" sz="2400" dirty="0" smtClean="0"/>
              <a:t>Additional topics covered</a:t>
            </a:r>
          </a:p>
          <a:p>
            <a:pPr lvl="1"/>
            <a:r>
              <a:rPr lang="en-US" sz="2000" dirty="0" smtClean="0"/>
              <a:t>Chromatography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" b="13951"/>
          <a:stretch/>
        </p:blipFill>
        <p:spPr>
          <a:xfrm>
            <a:off x="6479628" y="13313"/>
            <a:ext cx="2678800" cy="15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8"/>
            <a:ext cx="6022428" cy="868362"/>
          </a:xfrm>
        </p:spPr>
        <p:txBody>
          <a:bodyPr/>
          <a:lstStyle/>
          <a:p>
            <a:r>
              <a:rPr lang="en-US" dirty="0" smtClean="0"/>
              <a:t>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Contaminants (xylenes and naphthalene) are doped into the sand before lab.</a:t>
            </a:r>
          </a:p>
          <a:p>
            <a:r>
              <a:rPr lang="en-US" sz="2400" dirty="0" smtClean="0"/>
              <a:t>Sand samples taken from Gulf Coast are extracted for contaminants and analyzed by gas chromatography during lab.</a:t>
            </a:r>
          </a:p>
          <a:p>
            <a:r>
              <a:rPr lang="en-US" sz="2400" dirty="0" smtClean="0"/>
              <a:t>During analysis, students gather information online to predict relative levels of contamination.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1870"/>
          <a:stretch/>
        </p:blipFill>
        <p:spPr>
          <a:xfrm>
            <a:off x="6479628" y="13313"/>
            <a:ext cx="2678800" cy="121195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4004467"/>
            <a:ext cx="8229600" cy="487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Ocean currents</a:t>
            </a:r>
          </a:p>
          <a:p>
            <a:pPr lvl="1"/>
            <a:r>
              <a:rPr lang="en-US" sz="2000" dirty="0" smtClean="0"/>
              <a:t>Wind currents</a:t>
            </a:r>
          </a:p>
          <a:p>
            <a:pPr lvl="1"/>
            <a:r>
              <a:rPr lang="en-US" sz="2000" dirty="0" smtClean="0"/>
              <a:t>Reports on clean-up activities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72" y="3934648"/>
            <a:ext cx="4161600" cy="28662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920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022428" cy="868362"/>
          </a:xfrm>
        </p:spPr>
        <p:txBody>
          <a:bodyPr/>
          <a:lstStyle/>
          <a:p>
            <a:r>
              <a:rPr lang="en-US" dirty="0" smtClean="0"/>
              <a:t>The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042" y="1275557"/>
            <a:ext cx="4143375" cy="2860917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chromatogram is presented as 8 ppm concentration of xylenes and naphthalene. </a:t>
            </a:r>
          </a:p>
          <a:p>
            <a:r>
              <a:rPr lang="en-US" sz="2000" dirty="0" smtClean="0"/>
              <a:t>Students predict which peak corresponds to which contaminant.</a:t>
            </a:r>
          </a:p>
          <a:p>
            <a:r>
              <a:rPr lang="en-US" sz="2000" dirty="0"/>
              <a:t>When sample analysis is complete, students must </a:t>
            </a:r>
            <a:r>
              <a:rPr lang="en-US" sz="2000" dirty="0" smtClean="0"/>
              <a:t>convert the peak area for each contaminant: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1870"/>
          <a:stretch/>
        </p:blipFill>
        <p:spPr>
          <a:xfrm>
            <a:off x="6479628" y="13313"/>
            <a:ext cx="2678800" cy="1211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4411417" y="1296990"/>
            <a:ext cx="4677907" cy="2767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46570" y="1330728"/>
            <a:ext cx="20878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Peak 1 Area = 0.107</a:t>
            </a:r>
          </a:p>
          <a:p>
            <a:r>
              <a:rPr lang="en-US" dirty="0" smtClean="0"/>
              <a:t>Peak 2 Area = 0.090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8042" y="4208198"/>
            <a:ext cx="8590208" cy="1992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Peak area </a:t>
            </a:r>
            <a:r>
              <a:rPr lang="en-US" sz="2000" b="1" dirty="0" smtClean="0">
                <a:sym typeface="Wingdings" panose="05000000000000000000" pitchFamily="2" charset="2"/>
              </a:rPr>
              <a:t> sample concentration   sand concentration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using conversion factors from their laboratory procedure.</a:t>
            </a:r>
          </a:p>
          <a:p>
            <a:r>
              <a:rPr lang="en-US" sz="2000" dirty="0" smtClean="0"/>
              <a:t>Soil concentrations for each sample are compared to EPA limits.</a:t>
            </a:r>
          </a:p>
          <a:p>
            <a:r>
              <a:rPr lang="en-US" sz="2000" dirty="0" smtClean="0"/>
              <a:t>Relative soil concentrations for each sample are compared to confirm/modify hypothesis from student research.</a:t>
            </a:r>
          </a:p>
        </p:txBody>
      </p:sp>
    </p:spTree>
    <p:extLst>
      <p:ext uri="{BB962C8B-B14F-4D97-AF65-F5344CB8AC3E}">
        <p14:creationId xmlns:p14="http://schemas.microsoft.com/office/powerpoint/2010/main" val="12080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28"/>
            <a:ext cx="8229600" cy="868362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tudents </a:t>
            </a:r>
            <a:r>
              <a:rPr lang="en-US" sz="2800" dirty="0"/>
              <a:t>prefer the case studies.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Case </a:t>
            </a:r>
            <a:r>
              <a:rPr lang="en-US" sz="2800" dirty="0"/>
              <a:t>studies lead to interesting </a:t>
            </a:r>
            <a:r>
              <a:rPr lang="en-US" sz="2800" dirty="0" smtClean="0"/>
              <a:t>results…students find science </a:t>
            </a:r>
            <a:r>
              <a:rPr lang="en-US" sz="2800" b="1" i="1" dirty="0" smtClean="0"/>
              <a:t>a creative endeavor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My students are better able to write about chemistry applied to broader contexts.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000" dirty="0" smtClean="0"/>
              <a:t>Explain how a swamp cooler works on a molecular level.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Explain why fog forms in the </a:t>
            </a:r>
            <a:r>
              <a:rPr lang="en-US" sz="2000" dirty="0" err="1" smtClean="0"/>
              <a:t>bosque</a:t>
            </a:r>
            <a:r>
              <a:rPr lang="en-US" sz="2000" dirty="0" smtClean="0"/>
              <a:t> in the fall.</a:t>
            </a:r>
          </a:p>
          <a:p>
            <a:r>
              <a:rPr lang="en-US" sz="2800" dirty="0" smtClean="0"/>
              <a:t>I prefer case studies!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656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Case Study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26"/>
            <a:ext cx="4962686" cy="4872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Flint Water Crisis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hemical reaction classifications</a:t>
            </a:r>
          </a:p>
          <a:p>
            <a:pPr lvl="1"/>
            <a:r>
              <a:rPr lang="en-US" sz="2400" dirty="0" smtClean="0"/>
              <a:t>Balanced chemical equations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738"/>
          <a:stretch/>
        </p:blipFill>
        <p:spPr>
          <a:xfrm>
            <a:off x="5344757" y="1685977"/>
            <a:ext cx="3698451" cy="4661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65026"/>
          <a:stretch/>
        </p:blipFill>
        <p:spPr>
          <a:xfrm>
            <a:off x="907075" y="2828762"/>
            <a:ext cx="3779006" cy="2633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0073" y="5462210"/>
            <a:ext cx="3377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How lead leached into the city’s water</a:t>
            </a:r>
          </a:p>
          <a:p>
            <a:pPr algn="ctr"/>
            <a:r>
              <a:rPr lang="en-US" sz="1600" dirty="0" smtClean="0"/>
              <a:t> by Michael </a:t>
            </a:r>
            <a:r>
              <a:rPr lang="en-US" sz="1600" dirty="0" err="1" smtClean="0"/>
              <a:t>Torrice</a:t>
            </a:r>
            <a:endParaRPr lang="en-US" sz="1600" dirty="0" smtClean="0"/>
          </a:p>
          <a:p>
            <a:pPr algn="ctr"/>
            <a:r>
              <a:rPr lang="en-US" sz="1600" dirty="0" smtClean="0"/>
              <a:t>C &amp; E News, Feb 15, 2016, p. 26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49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89160" cy="868362"/>
          </a:xfrm>
        </p:spPr>
        <p:txBody>
          <a:bodyPr/>
          <a:lstStyle/>
          <a:p>
            <a:r>
              <a:rPr lang="en-US" dirty="0" smtClean="0"/>
              <a:t>What is a case study?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26"/>
            <a:ext cx="8229600" cy="5040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	“a story with an educational message”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– C. F. Herreid</a:t>
            </a:r>
            <a:r>
              <a:rPr lang="en-US" sz="2400" baseline="30000" dirty="0" smtClean="0"/>
              <a:t>1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dirty="0" smtClean="0"/>
              <a:t>Organization of case studies is highly varied</a:t>
            </a:r>
            <a:endParaRPr lang="en-US" sz="2800" dirty="0"/>
          </a:p>
          <a:p>
            <a:pPr lvl="1"/>
            <a:r>
              <a:rPr lang="en-US" sz="2400" dirty="0" smtClean="0"/>
              <a:t>Directed clicker questions			-  Debate</a:t>
            </a:r>
          </a:p>
          <a:p>
            <a:pPr lvl="1"/>
            <a:r>
              <a:rPr lang="en-US" sz="2400" dirty="0" smtClean="0"/>
              <a:t>Laboratories in context				-  Flipped</a:t>
            </a:r>
          </a:p>
          <a:p>
            <a:pPr lvl="1"/>
            <a:r>
              <a:rPr lang="en-US" sz="2400" dirty="0" smtClean="0"/>
              <a:t>Demonstrations						-  Jigsaw</a:t>
            </a:r>
          </a:p>
          <a:p>
            <a:pPr lvl="1"/>
            <a:r>
              <a:rPr lang="en-US" sz="2400" dirty="0" smtClean="0"/>
              <a:t>Discussions							-  Trial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					Many more!!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4" name="imgBlkFront" descr="http://ecx.images-amazon.com/images/I/51TTzvL04mL._SX374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679" y="139523"/>
            <a:ext cx="1786734" cy="2368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7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Case Study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2015 Gold King Mine Spill in Animas River, CO</a:t>
            </a:r>
          </a:p>
          <a:p>
            <a:pPr lvl="1"/>
            <a:r>
              <a:rPr lang="en-US" sz="2400" dirty="0" smtClean="0"/>
              <a:t>Demonstrate metal identification methods using </a:t>
            </a:r>
            <a:r>
              <a:rPr lang="en-US" sz="2400" b="1" dirty="0" smtClean="0"/>
              <a:t>atomic emissions </a:t>
            </a:r>
            <a:r>
              <a:rPr lang="en-US" sz="2400" dirty="0" smtClean="0"/>
              <a:t>from various rock types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4" y="3255904"/>
            <a:ext cx="4141475" cy="2337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3752"/>
          <a:stretch/>
        </p:blipFill>
        <p:spPr>
          <a:xfrm>
            <a:off x="4683241" y="3236334"/>
            <a:ext cx="4165600" cy="2372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747" y="5608927"/>
            <a:ext cx="2993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CBS News images of Animas River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109" y="5449533"/>
            <a:ext cx="1844791" cy="13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Case Study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800" b="1" dirty="0" smtClean="0"/>
              <a:t>Dead zones caused by fertilizer runoff from farms</a:t>
            </a:r>
          </a:p>
          <a:p>
            <a:pPr lvl="1"/>
            <a:r>
              <a:rPr lang="en-US" sz="2400" dirty="0" smtClean="0"/>
              <a:t>Modification of existing phosphate analysis laboratory assignment</a:t>
            </a:r>
          </a:p>
          <a:p>
            <a:pPr lvl="1"/>
            <a:r>
              <a:rPr lang="en-US" sz="2400" dirty="0" smtClean="0"/>
              <a:t>Let students bring in their own soil samples to analyze for phosphate content before/after fertilizing or 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978" y="3671526"/>
            <a:ext cx="4083822" cy="2454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5"/>
          <a:stretch/>
        </p:blipFill>
        <p:spPr>
          <a:xfrm>
            <a:off x="599383" y="3671526"/>
            <a:ext cx="2947011" cy="24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Case Study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26"/>
            <a:ext cx="6546850" cy="50425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800" b="1" dirty="0" smtClean="0"/>
              <a:t>Nuclear Chemistry</a:t>
            </a:r>
          </a:p>
          <a:p>
            <a:pPr lvl="1"/>
            <a:r>
              <a:rPr lang="en-US" sz="2200" dirty="0" smtClean="0"/>
              <a:t>Use local resources</a:t>
            </a:r>
          </a:p>
          <a:p>
            <a:pPr lvl="2"/>
            <a:r>
              <a:rPr lang="en-US" sz="2200" dirty="0" smtClean="0"/>
              <a:t>National Museum of Nuclear Science </a:t>
            </a:r>
          </a:p>
          <a:p>
            <a:pPr lvl="2"/>
            <a:r>
              <a:rPr lang="en-US" sz="2200" dirty="0" smtClean="0"/>
              <a:t>Sandia National Laboratory </a:t>
            </a:r>
          </a:p>
          <a:p>
            <a:pPr lvl="2"/>
            <a:r>
              <a:rPr lang="en-US" sz="2200" dirty="0" smtClean="0"/>
              <a:t>Los Alamos National Laboratory</a:t>
            </a:r>
          </a:p>
          <a:p>
            <a:pPr marL="457200" lvl="1" indent="0">
              <a:buNone/>
            </a:pPr>
            <a:r>
              <a:rPr lang="en-US" sz="2600" dirty="0" smtClean="0"/>
              <a:t>Possible stories:</a:t>
            </a:r>
          </a:p>
          <a:p>
            <a:pPr lvl="1"/>
            <a:r>
              <a:rPr lang="en-US" sz="2600" dirty="0" smtClean="0"/>
              <a:t>1986 Chernobyl disaster</a:t>
            </a:r>
          </a:p>
          <a:p>
            <a:pPr lvl="1"/>
            <a:r>
              <a:rPr lang="en-US" sz="2600" dirty="0" smtClean="0"/>
              <a:t>2014 WIPP radiation leak in NM</a:t>
            </a:r>
          </a:p>
          <a:p>
            <a:pPr lvl="1"/>
            <a:r>
              <a:rPr lang="en-US" sz="2600" dirty="0" smtClean="0"/>
              <a:t>Effects of uranium mining on Navajo Nation</a:t>
            </a:r>
          </a:p>
          <a:p>
            <a:pPr lvl="1"/>
            <a:r>
              <a:rPr lang="en-US" sz="2600" dirty="0" smtClean="0"/>
              <a:t>Uranium alternatives for nuclear energy</a:t>
            </a:r>
          </a:p>
          <a:p>
            <a:pPr lvl="1"/>
            <a:r>
              <a:rPr lang="en-US" sz="2600" dirty="0" smtClean="0"/>
              <a:t>2011 Fukushima disaster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297" y="3859738"/>
            <a:ext cx="2942381" cy="2436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479" y="1299321"/>
            <a:ext cx="3225199" cy="21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9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362"/>
            <a:ext cx="8229600" cy="54809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000" b="1" dirty="0" smtClean="0"/>
          </a:p>
          <a:p>
            <a:pPr marL="0" lvl="1" indent="0" algn="ctr">
              <a:buNone/>
            </a:pPr>
            <a:endParaRPr lang="en-US" sz="2600" dirty="0" smtClean="0"/>
          </a:p>
          <a:p>
            <a:pPr marL="0" lvl="1" indent="0" algn="ctr">
              <a:buNone/>
            </a:pPr>
            <a:endParaRPr lang="en-US" sz="2600" dirty="0"/>
          </a:p>
          <a:p>
            <a:pPr marL="0" lvl="1" indent="0" algn="ctr">
              <a:buNone/>
            </a:pPr>
            <a:r>
              <a:rPr lang="en-US" sz="2400" b="1" dirty="0" smtClean="0"/>
              <a:t>Development </a:t>
            </a:r>
            <a:r>
              <a:rPr lang="en-US" sz="2400" b="1" dirty="0"/>
              <a:t>&amp; Implementation of Case Studies in Undergraduate Chemistry </a:t>
            </a:r>
            <a:r>
              <a:rPr lang="en-US" sz="2400" b="1" dirty="0" smtClean="0"/>
              <a:t>Courses</a:t>
            </a:r>
          </a:p>
          <a:p>
            <a:pPr marL="0" lvl="1" indent="0" algn="ctr">
              <a:buNone/>
            </a:pPr>
            <a:r>
              <a:rPr lang="en-US" sz="2400" dirty="0" smtClean="0"/>
              <a:t>Jack </a:t>
            </a:r>
            <a:r>
              <a:rPr lang="en-US" sz="2400" dirty="0" err="1" smtClean="0"/>
              <a:t>Eichler</a:t>
            </a:r>
            <a:r>
              <a:rPr lang="en-US" sz="2400" dirty="0" smtClean="0"/>
              <a:t> at UC Riverside</a:t>
            </a:r>
          </a:p>
          <a:p>
            <a:pPr marL="0" lvl="1" indent="0" algn="ctr">
              <a:buNone/>
            </a:pPr>
            <a:endParaRPr lang="en-US" sz="1900" dirty="0"/>
          </a:p>
          <a:p>
            <a:pPr marL="0" lvl="1" indent="0" algn="ctr">
              <a:buNone/>
            </a:pPr>
            <a:r>
              <a:rPr lang="en-US" sz="2400" dirty="0"/>
              <a:t>National Center for Case Study Teaching in Science (NCCSTS)</a:t>
            </a:r>
          </a:p>
          <a:p>
            <a:pPr marL="0" lvl="1" indent="0" algn="ctr">
              <a:buNone/>
            </a:pPr>
            <a:r>
              <a:rPr lang="en-US" sz="2400" dirty="0"/>
              <a:t>	</a:t>
            </a:r>
            <a:r>
              <a:rPr lang="en-US" sz="2400" dirty="0">
                <a:hlinkClick r:id="rId2"/>
              </a:rPr>
              <a:t>http://sciencecases.lib.buffalo.edu/cs/</a:t>
            </a:r>
            <a:endParaRPr lang="en-US" sz="2400" dirty="0"/>
          </a:p>
          <a:p>
            <a:pPr marL="0" lvl="1" indent="0" algn="ctr">
              <a:buNone/>
            </a:pPr>
            <a:endParaRPr lang="en-US" sz="2400" dirty="0" smtClean="0"/>
          </a:p>
          <a:p>
            <a:pPr marL="0" lvl="1" indent="0" algn="ctr">
              <a:buNone/>
            </a:pPr>
            <a:r>
              <a:rPr lang="en-US" sz="2400" dirty="0" smtClean="0"/>
              <a:t>For more information on the case studies presented here:</a:t>
            </a:r>
          </a:p>
          <a:p>
            <a:pPr marL="0" lvl="1" indent="0" algn="ctr">
              <a:buNone/>
            </a:pPr>
            <a:r>
              <a:rPr lang="en-US" sz="2400" dirty="0" smtClean="0"/>
              <a:t>tjterry@unm.edu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408" y="1265572"/>
            <a:ext cx="6380914" cy="94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362"/>
            <a:ext cx="8229600" cy="548097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endParaRPr lang="en-US" sz="2200" b="1" dirty="0"/>
          </a:p>
          <a:p>
            <a:pPr>
              <a:buAutoNum type="arabicPeriod"/>
            </a:pPr>
            <a:r>
              <a:rPr lang="en-US" sz="2000" dirty="0" smtClean="0"/>
              <a:t>“</a:t>
            </a:r>
            <a:r>
              <a:rPr lang="en-US" sz="2000" dirty="0"/>
              <a:t>Start With A Story: The Case Study Method of Teaching College </a:t>
            </a:r>
            <a:r>
              <a:rPr lang="en-US" sz="2000" dirty="0" smtClean="0"/>
              <a:t>Science” Ed. By </a:t>
            </a:r>
            <a:r>
              <a:rPr lang="en-US" sz="2000" dirty="0"/>
              <a:t>C. F. </a:t>
            </a:r>
            <a:r>
              <a:rPr lang="en-US" sz="2000" dirty="0" err="1" smtClean="0"/>
              <a:t>Herreid</a:t>
            </a:r>
            <a:r>
              <a:rPr lang="en-US" sz="2000" dirty="0"/>
              <a:t>, </a:t>
            </a:r>
            <a:r>
              <a:rPr lang="en-US" sz="2000" dirty="0" smtClean="0"/>
              <a:t>NSTA, </a:t>
            </a:r>
            <a:r>
              <a:rPr lang="en-US" sz="2000" b="1" dirty="0" smtClean="0"/>
              <a:t>2013</a:t>
            </a:r>
            <a:r>
              <a:rPr lang="en-US" sz="2000" dirty="0" smtClean="0"/>
              <a:t>.</a:t>
            </a:r>
          </a:p>
          <a:p>
            <a:pPr>
              <a:buAutoNum type="arabicPeriod"/>
            </a:pPr>
            <a:r>
              <a:rPr lang="en-US" sz="2000" dirty="0" err="1" smtClean="0"/>
              <a:t>Chowdhurry</a:t>
            </a:r>
            <a:r>
              <a:rPr lang="en-US" sz="2000" dirty="0" smtClean="0"/>
              <a:t>, M. A. </a:t>
            </a:r>
            <a:r>
              <a:rPr lang="en-US" sz="2000" i="1" dirty="0" smtClean="0"/>
              <a:t>J. Chem. Educ. </a:t>
            </a:r>
            <a:r>
              <a:rPr lang="en-US" sz="2000" b="1" dirty="0" smtClean="0"/>
              <a:t>2013</a:t>
            </a:r>
            <a:r>
              <a:rPr lang="en-US" sz="2000" dirty="0" smtClean="0"/>
              <a:t>, 90, 866-872.</a:t>
            </a:r>
            <a:endParaRPr lang="en-US" sz="2000" dirty="0"/>
          </a:p>
          <a:p>
            <a:pPr>
              <a:buAutoNum type="arabicPeriod"/>
            </a:pPr>
            <a:r>
              <a:rPr lang="en-US" sz="2000" dirty="0" err="1" smtClean="0"/>
              <a:t>Frerichs</a:t>
            </a:r>
            <a:r>
              <a:rPr lang="en-US" sz="2000" dirty="0"/>
              <a:t>, V. A. </a:t>
            </a:r>
            <a:r>
              <a:rPr lang="en-US" sz="2000" i="1" dirty="0"/>
              <a:t>J. Chem. </a:t>
            </a:r>
            <a:r>
              <a:rPr lang="en-US" sz="2000" i="1" dirty="0" smtClean="0"/>
              <a:t>Educ. </a:t>
            </a:r>
            <a:r>
              <a:rPr lang="en-US" sz="2000" b="1" dirty="0"/>
              <a:t>2013</a:t>
            </a:r>
            <a:r>
              <a:rPr lang="en-US" sz="2000" dirty="0"/>
              <a:t>, 90, 268-270. </a:t>
            </a:r>
          </a:p>
          <a:p>
            <a:pPr>
              <a:buAutoNum type="arabicPeriod"/>
            </a:pPr>
            <a:r>
              <a:rPr lang="en-US" sz="2000" dirty="0"/>
              <a:t>Lord, T. </a:t>
            </a:r>
            <a:r>
              <a:rPr lang="en-US" sz="2000" i="1" dirty="0"/>
              <a:t>J. Coll. Sci. Teach.</a:t>
            </a:r>
            <a:r>
              <a:rPr lang="en-US" sz="2000" dirty="0"/>
              <a:t> </a:t>
            </a:r>
            <a:r>
              <a:rPr lang="en-US" sz="2000" b="1" dirty="0"/>
              <a:t>2007</a:t>
            </a:r>
            <a:r>
              <a:rPr lang="en-US" sz="2000" dirty="0"/>
              <a:t>, </a:t>
            </a:r>
            <a:r>
              <a:rPr lang="en-US" sz="2000" i="1" dirty="0"/>
              <a:t>37</a:t>
            </a:r>
            <a:r>
              <a:rPr lang="en-US" sz="2000" dirty="0"/>
              <a:t>, 14-17.</a:t>
            </a:r>
          </a:p>
          <a:p>
            <a:pPr>
              <a:buAutoNum type="arabicPeriod"/>
            </a:pPr>
            <a:r>
              <a:rPr lang="en-US" sz="2000" dirty="0" err="1"/>
              <a:t>Herreid</a:t>
            </a:r>
            <a:r>
              <a:rPr lang="en-US" sz="2000" dirty="0"/>
              <a:t>, </a:t>
            </a:r>
            <a:r>
              <a:rPr lang="en-US" sz="2000" i="1" dirty="0"/>
              <a:t>et. al. J. Chem. Educ. </a:t>
            </a:r>
            <a:r>
              <a:rPr lang="en-US" sz="2000" b="1" dirty="0"/>
              <a:t>2013</a:t>
            </a:r>
            <a:r>
              <a:rPr lang="en-US" sz="2000" dirty="0"/>
              <a:t>, </a:t>
            </a:r>
            <a:r>
              <a:rPr lang="en-US" sz="2000" i="1" dirty="0"/>
              <a:t>90</a:t>
            </a:r>
            <a:r>
              <a:rPr lang="en-US" sz="2000" dirty="0"/>
              <a:t>, 256-257.</a:t>
            </a:r>
          </a:p>
          <a:p>
            <a:pPr marL="342900" lvl="1" indent="-342900"/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2312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UNM-Valencia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20089" r="8721" b="20178"/>
          <a:stretch/>
        </p:blipFill>
        <p:spPr>
          <a:xfrm>
            <a:off x="256032" y="972712"/>
            <a:ext cx="4352544" cy="40965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76" y="1235640"/>
            <a:ext cx="4191000" cy="320131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359" y="4711864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Rural area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~35 full-time faculty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~60 part-time faculty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Open admission policy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9197" y="4711864"/>
            <a:ext cx="3922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~2,000 students enrolled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65% part-time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65</a:t>
            </a:r>
            <a:r>
              <a:rPr lang="en-US" sz="2400" dirty="0"/>
              <a:t>% </a:t>
            </a:r>
            <a:r>
              <a:rPr lang="en-US" sz="2400" dirty="0" smtClean="0"/>
              <a:t>Hispanic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60% first generation college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79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3"/>
            <a:ext cx="8229600" cy="868362"/>
          </a:xfrm>
        </p:spPr>
        <p:txBody>
          <a:bodyPr/>
          <a:lstStyle/>
          <a:p>
            <a:r>
              <a:rPr lang="en-US" dirty="0" smtClean="0"/>
              <a:t>Why use case studies?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0650"/>
            <a:ext cx="8229600" cy="340385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Assessment:  New Mexico HED Core Competencies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Apply scientific thinking to real world 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Solve problems scientifically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Communicate scientific information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Describe the process of scientific inquiry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Apply quantitative analysis to scientific problems</a:t>
            </a:r>
          </a:p>
          <a:p>
            <a:pPr marL="457200" lvl="1" indent="0">
              <a:buNone/>
            </a:pPr>
            <a:endParaRPr lang="en-US" sz="100" dirty="0" smtClean="0"/>
          </a:p>
          <a:p>
            <a:pPr marL="57150" indent="0">
              <a:buNone/>
            </a:pPr>
            <a:r>
              <a:rPr lang="en-US" sz="2400" dirty="0" smtClean="0">
                <a:solidFill>
                  <a:srgbClr val="800000"/>
                </a:solidFill>
              </a:rPr>
              <a:t>Most common suggested tool for assessment:  </a:t>
            </a:r>
            <a:r>
              <a:rPr lang="en-US" sz="2400" b="1" dirty="0" smtClean="0">
                <a:solidFill>
                  <a:srgbClr val="800000"/>
                </a:solidFill>
              </a:rPr>
              <a:t>Case Studies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97" y="3751111"/>
            <a:ext cx="3712025" cy="275681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3058" y="3852063"/>
            <a:ext cx="4569095" cy="2358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Case-Study Assessment Results</a:t>
            </a:r>
            <a:endParaRPr lang="en-US" sz="2400" dirty="0"/>
          </a:p>
          <a:p>
            <a:pPr lvl="1"/>
            <a:r>
              <a:rPr lang="en-US" sz="2000" dirty="0"/>
              <a:t>Increase student </a:t>
            </a:r>
            <a:r>
              <a:rPr lang="en-US" sz="2000" dirty="0" smtClean="0"/>
              <a:t>interest</a:t>
            </a:r>
            <a:r>
              <a:rPr lang="en-US" sz="2000" baseline="30000" dirty="0" smtClean="0"/>
              <a:t>3</a:t>
            </a:r>
            <a:endParaRPr lang="en-US" sz="2000" dirty="0"/>
          </a:p>
          <a:p>
            <a:pPr lvl="1"/>
            <a:r>
              <a:rPr lang="en-US" sz="2000" dirty="0" smtClean="0"/>
              <a:t>Increased retention of information over weeks</a:t>
            </a:r>
            <a:r>
              <a:rPr lang="en-US" sz="2000" baseline="30000" dirty="0" smtClean="0"/>
              <a:t>4,5</a:t>
            </a:r>
            <a:endParaRPr lang="en-US" sz="2000" dirty="0" smtClean="0"/>
          </a:p>
          <a:p>
            <a:pPr lvl="1"/>
            <a:r>
              <a:rPr lang="en-US" sz="2000" dirty="0" smtClean="0"/>
              <a:t>Increased faculty interest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06"/>
            <a:ext cx="8229600" cy="868362"/>
          </a:xfrm>
        </p:spPr>
        <p:txBody>
          <a:bodyPr/>
          <a:lstStyle/>
          <a:p>
            <a:r>
              <a:rPr lang="en-US" dirty="0" smtClean="0"/>
              <a:t>Where to begin?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368"/>
            <a:ext cx="8229600" cy="542312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Identify a </a:t>
            </a:r>
            <a:r>
              <a:rPr lang="en-US" sz="2800" b="1" dirty="0" smtClean="0"/>
              <a:t>need</a:t>
            </a:r>
          </a:p>
          <a:p>
            <a:pPr lvl="1"/>
            <a:r>
              <a:rPr lang="en-US" sz="2000" dirty="0" smtClean="0"/>
              <a:t>Address student/instructor disinterest</a:t>
            </a:r>
          </a:p>
          <a:p>
            <a:pPr lvl="1"/>
            <a:r>
              <a:rPr lang="en-US" sz="2000" dirty="0" smtClean="0"/>
              <a:t>Address troubled topics</a:t>
            </a:r>
          </a:p>
          <a:p>
            <a:pPr lvl="1"/>
            <a:r>
              <a:rPr lang="en-US" sz="2000" dirty="0" smtClean="0"/>
              <a:t>Fill ineffectively used course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800000"/>
                </a:solidFill>
              </a:rPr>
              <a:t>Carefully define the relevant </a:t>
            </a:r>
            <a:r>
              <a:rPr lang="en-US" sz="2800" b="1" dirty="0" smtClean="0">
                <a:solidFill>
                  <a:srgbClr val="800000"/>
                </a:solidFill>
              </a:rPr>
              <a:t>learning objectives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Search for resources</a:t>
            </a:r>
          </a:p>
          <a:p>
            <a:pPr lvl="1"/>
            <a:r>
              <a:rPr lang="en-US" sz="2000" dirty="0" smtClean="0"/>
              <a:t>NCCSTS </a:t>
            </a:r>
          </a:p>
          <a:p>
            <a:pPr lvl="1"/>
            <a:r>
              <a:rPr lang="en-US" sz="2000" dirty="0" smtClean="0"/>
              <a:t>Journal of Chemical Education</a:t>
            </a:r>
          </a:p>
          <a:p>
            <a:pPr lvl="1"/>
            <a:r>
              <a:rPr lang="en-US" sz="2000" dirty="0" smtClean="0"/>
              <a:t>Journal of College Science Teaching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Find your own story</a:t>
            </a:r>
          </a:p>
          <a:p>
            <a:pPr lvl="1"/>
            <a:r>
              <a:rPr lang="en-US" sz="2000" dirty="0" smtClean="0"/>
              <a:t>DRAMA!   </a:t>
            </a:r>
          </a:p>
          <a:p>
            <a:pPr lvl="1"/>
            <a:r>
              <a:rPr lang="en-US" sz="2000" dirty="0" smtClean="0"/>
              <a:t>Socio-economic / Ethical / Environmental</a:t>
            </a:r>
          </a:p>
          <a:p>
            <a:pPr lvl="1"/>
            <a:r>
              <a:rPr lang="en-US" sz="2000" dirty="0" smtClean="0"/>
              <a:t>Local if 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188" y="3292721"/>
            <a:ext cx="3544675" cy="871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750" y="920930"/>
            <a:ext cx="2188102" cy="14587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6127">
            <a:off x="6016395" y="1118913"/>
            <a:ext cx="733798" cy="6125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640" y="4583970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97"/>
            <a:ext cx="8229600" cy="868362"/>
          </a:xfrm>
        </p:spPr>
        <p:txBody>
          <a:bodyPr/>
          <a:lstStyle/>
          <a:p>
            <a:r>
              <a:rPr lang="en-US" dirty="0" smtClean="0"/>
              <a:t>Case Study Outlines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81719"/>
            <a:ext cx="5538850" cy="493875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Jet Fuel for Thought</a:t>
            </a:r>
          </a:p>
          <a:p>
            <a:pPr marL="457200" lvl="1" indent="0">
              <a:buNone/>
            </a:pPr>
            <a:r>
              <a:rPr lang="en-US" dirty="0" smtClean="0"/>
              <a:t>Jet fuel spill into aquifer under AFB in Albuquerque </a:t>
            </a:r>
          </a:p>
          <a:p>
            <a:pPr lvl="1"/>
            <a:r>
              <a:rPr lang="en-US" dirty="0" smtClean="0"/>
              <a:t>Guided case study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Gulf Oil Spill</a:t>
            </a:r>
          </a:p>
          <a:p>
            <a:pPr marL="457200" lvl="1" indent="0">
              <a:buNone/>
            </a:pPr>
            <a:r>
              <a:rPr lang="en-US" dirty="0" smtClean="0"/>
              <a:t>2010 </a:t>
            </a:r>
            <a:r>
              <a:rPr lang="en-US" dirty="0" err="1" smtClean="0"/>
              <a:t>Deepwater</a:t>
            </a:r>
            <a:r>
              <a:rPr lang="en-US" dirty="0" smtClean="0"/>
              <a:t> Horizon oil spill in the Gulf of Mexico</a:t>
            </a:r>
          </a:p>
          <a:p>
            <a:pPr lvl="1"/>
            <a:r>
              <a:rPr lang="en-US" dirty="0" smtClean="0"/>
              <a:t>Experimental </a:t>
            </a:r>
            <a:r>
              <a:rPr lang="en-US" dirty="0"/>
              <a:t>c</a:t>
            </a:r>
            <a:r>
              <a:rPr lang="en-US" dirty="0" smtClean="0"/>
              <a:t>ase </a:t>
            </a:r>
            <a:r>
              <a:rPr lang="en-US" dirty="0"/>
              <a:t>s</a:t>
            </a:r>
            <a:r>
              <a:rPr lang="en-US" dirty="0" smtClean="0"/>
              <a:t>tudy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Ocean Acidification</a:t>
            </a:r>
          </a:p>
          <a:p>
            <a:pPr marL="457200" lvl="1" indent="0">
              <a:buNone/>
            </a:pPr>
            <a:r>
              <a:rPr lang="en-US" dirty="0" smtClean="0"/>
              <a:t>Ongoing acidification of oceans, decline of mollusks harvests in Pacific Northwest</a:t>
            </a:r>
          </a:p>
          <a:p>
            <a:pPr lvl="1"/>
            <a:r>
              <a:rPr lang="en-US" dirty="0" smtClean="0"/>
              <a:t>Experimental/Demonstration case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3" t="40970" r="1204" b="14235"/>
          <a:stretch/>
        </p:blipFill>
        <p:spPr>
          <a:xfrm>
            <a:off x="5668102" y="1660854"/>
            <a:ext cx="3060874" cy="1021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" b="13951"/>
          <a:stretch/>
        </p:blipFill>
        <p:spPr>
          <a:xfrm>
            <a:off x="5819226" y="3021613"/>
            <a:ext cx="2909750" cy="1662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051" y="5122124"/>
            <a:ext cx="2732925" cy="7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050177" cy="868362"/>
          </a:xfrm>
        </p:spPr>
        <p:txBody>
          <a:bodyPr/>
          <a:lstStyle/>
          <a:p>
            <a:r>
              <a:rPr lang="en-US" dirty="0" smtClean="0"/>
              <a:t>Jet Fuel for Thought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1647"/>
            <a:ext cx="8473988" cy="5336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Need Identified</a:t>
            </a:r>
          </a:p>
          <a:p>
            <a:pPr lvl="1"/>
            <a:r>
              <a:rPr lang="en-US" sz="2000" dirty="0" smtClean="0"/>
              <a:t>Engage returning General Chemistry II students</a:t>
            </a:r>
          </a:p>
          <a:p>
            <a:pPr lvl="1"/>
            <a:r>
              <a:rPr lang="en-US" sz="2000" dirty="0" smtClean="0"/>
              <a:t>Poorly used laboratory time –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lab of semester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General Chemistry Student Learning Objectives: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Identify the </a:t>
            </a:r>
            <a:r>
              <a:rPr lang="en-US" sz="2000" b="1" dirty="0" smtClean="0">
                <a:solidFill>
                  <a:srgbClr val="800000"/>
                </a:solidFill>
              </a:rPr>
              <a:t>intermolecular forces </a:t>
            </a:r>
            <a:r>
              <a:rPr lang="en-US" sz="2000" dirty="0" smtClean="0">
                <a:solidFill>
                  <a:srgbClr val="800000"/>
                </a:solidFill>
              </a:rPr>
              <a:t>experienced between molecules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Describe how intermolecular forces affect </a:t>
            </a:r>
            <a:r>
              <a:rPr lang="en-US" sz="2000" b="1" dirty="0" smtClean="0">
                <a:solidFill>
                  <a:srgbClr val="800000"/>
                </a:solidFill>
              </a:rPr>
              <a:t>solubility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Determine </a:t>
            </a:r>
            <a:r>
              <a:rPr lang="en-US" sz="2000" b="1" dirty="0" smtClean="0">
                <a:solidFill>
                  <a:srgbClr val="800000"/>
                </a:solidFill>
              </a:rPr>
              <a:t>relative solubility </a:t>
            </a:r>
            <a:r>
              <a:rPr lang="en-US" sz="2000" dirty="0" smtClean="0">
                <a:solidFill>
                  <a:srgbClr val="800000"/>
                </a:solidFill>
              </a:rPr>
              <a:t>based on chemical formula or skeletal structure</a:t>
            </a:r>
          </a:p>
          <a:p>
            <a:pPr lvl="1"/>
            <a:r>
              <a:rPr lang="en-US" sz="2000" dirty="0" smtClean="0">
                <a:solidFill>
                  <a:srgbClr val="800000"/>
                </a:solidFill>
              </a:rPr>
              <a:t>Interconvert between </a:t>
            </a:r>
            <a:r>
              <a:rPr lang="en-US" sz="2000" b="1" dirty="0" smtClean="0">
                <a:solidFill>
                  <a:srgbClr val="800000"/>
                </a:solidFill>
              </a:rPr>
              <a:t>concentration units </a:t>
            </a:r>
            <a:r>
              <a:rPr lang="en-US" sz="2000" dirty="0" smtClean="0">
                <a:solidFill>
                  <a:srgbClr val="800000"/>
                </a:solidFill>
              </a:rPr>
              <a:t>(ppm, ppb, molarity, mass %)</a:t>
            </a:r>
          </a:p>
          <a:p>
            <a:r>
              <a:rPr lang="en-US" sz="2400" dirty="0" smtClean="0"/>
              <a:t>Story:   Jet fuel spill at Kirtland AFB and ongoing </a:t>
            </a:r>
            <a:r>
              <a:rPr lang="en-US" sz="2400" dirty="0" err="1" smtClean="0"/>
              <a:t>clean-up</a:t>
            </a:r>
            <a:endParaRPr lang="en-US" sz="2400" dirty="0" smtClean="0"/>
          </a:p>
          <a:p>
            <a:r>
              <a:rPr lang="en-US" sz="2400" dirty="0" smtClean="0"/>
              <a:t>Additional topics covered</a:t>
            </a:r>
          </a:p>
          <a:p>
            <a:pPr lvl="1"/>
            <a:r>
              <a:rPr lang="en-US" sz="2000" dirty="0" smtClean="0"/>
              <a:t>Chemical toxicity</a:t>
            </a:r>
          </a:p>
          <a:p>
            <a:pPr lvl="1"/>
            <a:r>
              <a:rPr lang="en-US" sz="2000" dirty="0" smtClean="0"/>
              <a:t>Need to test aquifer water for contaminants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3" t="40970" r="1204" b="14235"/>
          <a:stretch/>
        </p:blipFill>
        <p:spPr>
          <a:xfrm>
            <a:off x="6507377" y="-11886"/>
            <a:ext cx="2636623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56"/>
            <a:ext cx="6050177" cy="834972"/>
          </a:xfrm>
        </p:spPr>
        <p:txBody>
          <a:bodyPr/>
          <a:lstStyle/>
          <a:p>
            <a:r>
              <a:rPr lang="en-US" dirty="0" smtClean="0"/>
              <a:t>Fuel Spill Overview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3" b="-3866"/>
          <a:stretch/>
        </p:blipFill>
        <p:spPr>
          <a:xfrm>
            <a:off x="779287" y="1109610"/>
            <a:ext cx="7590838" cy="5302214"/>
          </a:xfrm>
        </p:spPr>
      </p:pic>
      <p:sp>
        <p:nvSpPr>
          <p:cNvPr id="5" name="TextBox 4"/>
          <p:cNvSpPr txBox="1"/>
          <p:nvPr/>
        </p:nvSpPr>
        <p:spPr>
          <a:xfrm>
            <a:off x="3832584" y="6487081"/>
            <a:ext cx="532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NMED KAFB Fuel Spill 2015 Strategic Plan 2.0 (3-23-15)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93" t="40970" r="1204" b="14235"/>
          <a:stretch/>
        </p:blipFill>
        <p:spPr>
          <a:xfrm>
            <a:off x="6507377" y="0"/>
            <a:ext cx="2636623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50" y="52716"/>
            <a:ext cx="6161027" cy="827532"/>
          </a:xfrm>
        </p:spPr>
        <p:txBody>
          <a:bodyPr/>
          <a:lstStyle/>
          <a:p>
            <a:r>
              <a:rPr lang="en-US" dirty="0" smtClean="0"/>
              <a:t>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97281"/>
            <a:ext cx="8543467" cy="5165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Background reading questions</a:t>
            </a:r>
          </a:p>
          <a:p>
            <a:r>
              <a:rPr lang="en-US" sz="2400" dirty="0" smtClean="0"/>
              <a:t>Newspaper article on the spill</a:t>
            </a:r>
          </a:p>
          <a:p>
            <a:pPr lvl="1"/>
            <a:r>
              <a:rPr lang="en-US" sz="2000" dirty="0" smtClean="0"/>
              <a:t>Timeline and extent of the spill</a:t>
            </a:r>
            <a:endParaRPr lang="en-US" sz="2000" dirty="0"/>
          </a:p>
          <a:p>
            <a:r>
              <a:rPr lang="en-US" sz="2400" dirty="0" smtClean="0"/>
              <a:t>Define relevant terms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200" dirty="0"/>
              <a:t>Due to your extensive knowledge of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chemical bonding </a:t>
            </a:r>
            <a:r>
              <a:rPr lang="en-US" sz="2200" dirty="0"/>
              <a:t>and your ability to </a:t>
            </a:r>
            <a:r>
              <a:rPr lang="en-US" sz="2200" b="1" dirty="0">
                <a:solidFill>
                  <a:srgbClr val="953735"/>
                </a:solidFill>
              </a:rPr>
              <a:t>predict the physical and chemical properties of molecules</a:t>
            </a:r>
            <a:r>
              <a:rPr lang="en-US" sz="2200" dirty="0"/>
              <a:t>, </a:t>
            </a:r>
            <a:r>
              <a:rPr lang="en-US" sz="2200" b="1" i="1" u="sng" dirty="0">
                <a:solidFill>
                  <a:srgbClr val="800000"/>
                </a:solidFill>
              </a:rPr>
              <a:t>YOUR Group</a:t>
            </a:r>
            <a:r>
              <a:rPr lang="en-US" sz="2200" dirty="0"/>
              <a:t> has been hired as chemistry consultants by concerned neighbors located near the spill site to:</a:t>
            </a:r>
          </a:p>
          <a:p>
            <a:pPr marL="514350" indent="-514350">
              <a:buAutoNum type="alphaLcParenR"/>
            </a:pPr>
            <a:r>
              <a:rPr lang="en-US" sz="2200" dirty="0">
                <a:solidFill>
                  <a:srgbClr val="800000"/>
                </a:solidFill>
              </a:rPr>
              <a:t>assess the current dangers/concerns for Albuquerque residents, and</a:t>
            </a:r>
          </a:p>
          <a:p>
            <a:pPr marL="514350" indent="-514350">
              <a:buAutoNum type="alphaLcParenR"/>
            </a:pPr>
            <a:r>
              <a:rPr lang="en-US" sz="2200" dirty="0">
                <a:solidFill>
                  <a:srgbClr val="800000"/>
                </a:solidFill>
              </a:rPr>
              <a:t>assess the viability of the proposed remediation plan.</a:t>
            </a:r>
          </a:p>
          <a:p>
            <a:pPr marL="0" indent="0">
              <a:buNone/>
            </a:pPr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3" t="40970" r="1204" b="14235"/>
          <a:stretch/>
        </p:blipFill>
        <p:spPr>
          <a:xfrm>
            <a:off x="6507377" y="0"/>
            <a:ext cx="2636623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10788</TotalTime>
  <Words>1852</Words>
  <Application>Microsoft Office PowerPoint</Application>
  <PresentationFormat>On-screen Show (4:3)</PresentationFormat>
  <Paragraphs>311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Using case studies from current events to engage General Chemistry students with their environment </vt:lpstr>
      <vt:lpstr>PowerPoint Presentation</vt:lpstr>
      <vt:lpstr>What is a case study?</vt:lpstr>
      <vt:lpstr>Why use case studies?</vt:lpstr>
      <vt:lpstr>Where to begin?</vt:lpstr>
      <vt:lpstr>Case Study Outlines</vt:lpstr>
      <vt:lpstr>Jet Fuel for Thought</vt:lpstr>
      <vt:lpstr>Fuel Spill Overview</vt:lpstr>
      <vt:lpstr>Set-up</vt:lpstr>
      <vt:lpstr>Steps in the Process</vt:lpstr>
      <vt:lpstr>Steps in the Process</vt:lpstr>
      <vt:lpstr>EDB Pump and Treat</vt:lpstr>
      <vt:lpstr>Steps in the Process</vt:lpstr>
      <vt:lpstr>Ocean Acidification</vt:lpstr>
      <vt:lpstr>Background</vt:lpstr>
      <vt:lpstr>Set-up</vt:lpstr>
      <vt:lpstr>Experiment 1</vt:lpstr>
      <vt:lpstr>Extrapolate  Develop a new hypothesis based on your information</vt:lpstr>
      <vt:lpstr>PowerPoint Presentation</vt:lpstr>
      <vt:lpstr>Experiment 2</vt:lpstr>
      <vt:lpstr>Extrapolate </vt:lpstr>
      <vt:lpstr>In the news…</vt:lpstr>
      <vt:lpstr>Ocean Acidification and CaCO3 Saturation Interactive Sphere:  http://sos.noaa.gov/Datasets/dataset.php?id=173#</vt:lpstr>
      <vt:lpstr>Experiment 3</vt:lpstr>
      <vt:lpstr>Gulf Oil Spill </vt:lpstr>
      <vt:lpstr>Set-up</vt:lpstr>
      <vt:lpstr>The Chemistry</vt:lpstr>
      <vt:lpstr>Results</vt:lpstr>
      <vt:lpstr>Future Case Study Ideas</vt:lpstr>
      <vt:lpstr>Future Case Study Ideas</vt:lpstr>
      <vt:lpstr>Future Case Study Ideas</vt:lpstr>
      <vt:lpstr>Future Case Study Ideas</vt:lpstr>
      <vt:lpstr>PowerPoint Presentation</vt:lpstr>
      <vt:lpstr>References</vt:lpstr>
      <vt:lpstr>UNM-Valencia</vt:lpstr>
    </vt:vector>
  </TitlesOfParts>
  <Company>UNM - Valencia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case studies from current events to engage General Chemistry students with their environment</dc:title>
  <dc:creator>Tracy Terry</dc:creator>
  <cp:lastModifiedBy>test</cp:lastModifiedBy>
  <cp:revision>110</cp:revision>
  <dcterms:created xsi:type="dcterms:W3CDTF">2016-03-03T23:21:30Z</dcterms:created>
  <dcterms:modified xsi:type="dcterms:W3CDTF">2016-03-17T01:29:30Z</dcterms:modified>
</cp:coreProperties>
</file>