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3" d="100"/>
          <a:sy n="113" d="100"/>
        </p:scale>
        <p:origin x="-948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50DF5-1C05-F647-85E1-C1FF2F31F457}" type="datetimeFigureOut">
              <a:rPr lang="en-US" smtClean="0"/>
              <a:pPr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C3EBF-E3B8-2344-84B7-563E01F8A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bgonzalez@fullerton.edu" TargetMode="External"/><Relationship Id="rId2" Type="http://schemas.openxmlformats.org/officeDocument/2006/relationships/hyperlink" Target="mailto:jack.eichler@ucr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ubramaniamram@fhda.edu" TargetMode="External"/><Relationship Id="rId4" Type="http://schemas.openxmlformats.org/officeDocument/2006/relationships/hyperlink" Target="mailto:russell@chem.ucla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009" y="2130425"/>
            <a:ext cx="8604593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 New California Chemistry Diagnostic Test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Ram Subramaniam</a:t>
            </a:r>
          </a:p>
          <a:p>
            <a:r>
              <a:rPr lang="en-US" sz="2800" dirty="0" smtClean="0"/>
              <a:t>Chemistry Instructor, De Anza College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for the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variety of field tests at community colleges, CSU, and UC have been planned for the spring term of 2016</a:t>
            </a:r>
          </a:p>
          <a:p>
            <a:endParaRPr lang="en-US" dirty="0" smtClean="0"/>
          </a:p>
          <a:p>
            <a:r>
              <a:rPr lang="en-US" dirty="0" smtClean="0"/>
              <a:t>The data from the field test will be analyzed and adjustments will be made to the test if necessary</a:t>
            </a:r>
          </a:p>
          <a:p>
            <a:endParaRPr lang="en-US" dirty="0" smtClean="0"/>
          </a:p>
          <a:p>
            <a:r>
              <a:rPr lang="en-US" dirty="0" smtClean="0"/>
              <a:t>Faculty interested in supporting the CCC approval process for the test’s use as a diagnostic at their institution should contact Jack </a:t>
            </a:r>
            <a:r>
              <a:rPr lang="en-US" dirty="0" err="1" smtClean="0"/>
              <a:t>Eichler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Jack F. </a:t>
            </a:r>
            <a:r>
              <a:rPr lang="en-US" dirty="0" err="1" smtClean="0"/>
              <a:t>Eichler</a:t>
            </a:r>
            <a:r>
              <a:rPr lang="en-US" dirty="0" smtClean="0"/>
              <a:t>, PhD, UCR Department of Chemistry, 501 Big Springs Rd, Chemical Sciences 220, Riverside, CA 92521, 951-827-3794 </a:t>
            </a:r>
            <a:r>
              <a:rPr lang="en-US" dirty="0" smtClean="0">
                <a:hlinkClick r:id="rId2"/>
              </a:rPr>
              <a:t>jack.eichler@ucr.edu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Barbara L. Gonzalez, Ph.D., California State University Fullerton, Department of Chemistry and Biochemistry, 800 N. State College Blvd., Fullerton, CA  92834-6866, 657 278-3870,  </a:t>
            </a:r>
            <a:r>
              <a:rPr lang="en-US" dirty="0" smtClean="0">
                <a:hlinkClick r:id="rId3"/>
              </a:rPr>
              <a:t>bgonzalez@fullerton.edu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Arlene A. Russell  PhD, University of California, Los Angeles, 1037A Young Hall, Los Angeles, CA 90095-1569, 310-825-7570, </a:t>
            </a:r>
            <a:r>
              <a:rPr lang="en-US" dirty="0" smtClean="0">
                <a:hlinkClick r:id="rId4"/>
              </a:rPr>
              <a:t>russell@chem.ucla.edu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Ram Subramaniam, Ph.D., Chemistry Department, De Anza College, 21250 Stevens Creek Blvd., Cupertino, CA 95014, 408-864-8517, </a:t>
            </a:r>
            <a:r>
              <a:rPr lang="en-US" dirty="0" smtClean="0">
                <a:hlinkClick r:id="rId5"/>
              </a:rPr>
              <a:t>subramaniamram@fhda.edu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The Team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677510" y="1143000"/>
          <a:ext cx="5910482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5241"/>
                <a:gridCol w="295524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Member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Affiliation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Arlene Russell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UCLA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Barbara</a:t>
                      </a:r>
                      <a:r>
                        <a:rPr lang="en-US" baseline="0" dirty="0" smtClean="0"/>
                        <a:t> Gonzalez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CSU Fullerton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Jack </a:t>
                      </a:r>
                      <a:r>
                        <a:rPr lang="en-US" dirty="0" err="1" smtClean="0"/>
                        <a:t>Eichler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UC Riverside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Ozcan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Gulacar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UC Davis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James Rudd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CSU LA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Allegra </a:t>
                      </a:r>
                      <a:r>
                        <a:rPr lang="en-US" dirty="0" err="1" smtClean="0"/>
                        <a:t>Eroy-Reveles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SFSU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Sally </a:t>
                      </a:r>
                      <a:r>
                        <a:rPr lang="en-US" dirty="0" err="1" smtClean="0"/>
                        <a:t>Ghizzoni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Santa </a:t>
                      </a:r>
                      <a:r>
                        <a:rPr lang="en-US" dirty="0" err="1" smtClean="0"/>
                        <a:t>Brabara</a:t>
                      </a:r>
                      <a:r>
                        <a:rPr lang="en-US" dirty="0" smtClean="0"/>
                        <a:t> City College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Rebecca </a:t>
                      </a:r>
                      <a:r>
                        <a:rPr lang="en-US" dirty="0" err="1" smtClean="0"/>
                        <a:t>Eikey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College of the Canyons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Ram Subramaniam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 Anza College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Cristina </a:t>
                      </a:r>
                      <a:r>
                        <a:rPr lang="en-US" dirty="0" err="1" smtClean="0"/>
                        <a:t>Robitu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Kennedy AUHSD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Brady </a:t>
                      </a:r>
                      <a:r>
                        <a:rPr lang="en-US" dirty="0" err="1" smtClean="0"/>
                        <a:t>Billhartz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Valencia</a:t>
                      </a:r>
                      <a:r>
                        <a:rPr lang="en-US" baseline="0" dirty="0" smtClean="0"/>
                        <a:t> PYLUSD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Gema</a:t>
                      </a:r>
                      <a:r>
                        <a:rPr lang="en-US" dirty="0" smtClean="0"/>
                        <a:t> Suarez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Anaheim AUHDS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Chanda</a:t>
                      </a:r>
                      <a:r>
                        <a:rPr lang="en-US" dirty="0" smtClean="0"/>
                        <a:t> Strom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 </a:t>
                      </a:r>
                      <a:r>
                        <a:rPr lang="en-US" dirty="0" err="1" smtClean="0"/>
                        <a:t>Gabrielino</a:t>
                      </a:r>
                      <a:r>
                        <a:rPr lang="en-US" smtClean="0"/>
                        <a:t> High School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1985: A survey of 10 different tests indicated wide variations in topics and difficulties in pre-testing</a:t>
            </a:r>
          </a:p>
          <a:p>
            <a:endParaRPr lang="en-US" dirty="0" smtClean="0"/>
          </a:p>
          <a:p>
            <a:r>
              <a:rPr lang="en-US" dirty="0" smtClean="0"/>
              <a:t>A committee of UC, CSU, and Community College faculty was formed to draft a new test</a:t>
            </a:r>
          </a:p>
          <a:p>
            <a:endParaRPr lang="en-US" dirty="0" smtClean="0"/>
          </a:p>
          <a:p>
            <a:r>
              <a:rPr lang="en-US" dirty="0" smtClean="0"/>
              <a:t>The committee found the following to be most widely taught topics: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Compounds and Elements</a:t>
            </a:r>
          </a:p>
          <a:p>
            <a:pPr lvl="1"/>
            <a:r>
              <a:rPr lang="en-US" dirty="0" smtClean="0"/>
              <a:t>States of Matter</a:t>
            </a:r>
          </a:p>
          <a:p>
            <a:pPr lvl="1"/>
            <a:r>
              <a:rPr lang="en-US" dirty="0" smtClean="0"/>
              <a:t>Reactions of Matter</a:t>
            </a:r>
          </a:p>
          <a:p>
            <a:pPr lvl="1"/>
            <a:r>
              <a:rPr lang="en-US" dirty="0" smtClean="0"/>
              <a:t>Structure of Matter</a:t>
            </a:r>
          </a:p>
          <a:p>
            <a:pPr lvl="1"/>
            <a:r>
              <a:rPr lang="en-US" dirty="0" smtClean="0"/>
              <a:t>Periodic properties</a:t>
            </a:r>
          </a:p>
          <a:p>
            <a:pPr lvl="1"/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Thermodynamics and Kinetics</a:t>
            </a:r>
          </a:p>
          <a:p>
            <a:pPr lvl="1"/>
            <a:r>
              <a:rPr lang="en-US" dirty="0" smtClean="0"/>
              <a:t>Lab skills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addition, the test also included Mathematics questions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is the current version being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Diagnostic: are students prepared for General Chemistry?</a:t>
            </a:r>
          </a:p>
          <a:p>
            <a:pPr lvl="1"/>
            <a:r>
              <a:rPr lang="en-US" dirty="0" smtClean="0"/>
              <a:t>Test score is a good predictor of the grade in General Chemistry</a:t>
            </a:r>
          </a:p>
          <a:p>
            <a:pPr lvl="1"/>
            <a:r>
              <a:rPr lang="en-US" dirty="0" smtClean="0"/>
              <a:t>Test identifies areas of deficiency and strength</a:t>
            </a:r>
          </a:p>
          <a:p>
            <a:endParaRPr lang="en-US" dirty="0" smtClean="0"/>
          </a:p>
          <a:p>
            <a:r>
              <a:rPr lang="en-US" dirty="0" smtClean="0"/>
              <a:t>Placement: which General Chemistry class should the student be placed in?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the current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Develop a new diagnostic test</a:t>
            </a:r>
          </a:p>
          <a:p>
            <a:endParaRPr lang="en-US" dirty="0" smtClean="0"/>
          </a:p>
          <a:p>
            <a:r>
              <a:rPr lang="en-US" dirty="0" smtClean="0"/>
              <a:t>Incorporate questions not previously used</a:t>
            </a:r>
          </a:p>
          <a:p>
            <a:endParaRPr lang="en-US" dirty="0" smtClean="0"/>
          </a:p>
          <a:p>
            <a:r>
              <a:rPr lang="en-US" dirty="0" smtClean="0"/>
              <a:t>Include same numbers of questions within each topic as in previous test</a:t>
            </a:r>
          </a:p>
          <a:p>
            <a:endParaRPr lang="en-US" dirty="0" smtClean="0"/>
          </a:p>
          <a:p>
            <a:r>
              <a:rPr lang="en-US" dirty="0" smtClean="0"/>
              <a:t>The test will be field tested to determine its validity, reliability, and predictive ability</a:t>
            </a:r>
          </a:p>
          <a:p>
            <a:endParaRPr lang="en-US" dirty="0" smtClean="0"/>
          </a:p>
          <a:p>
            <a:r>
              <a:rPr lang="en-US" dirty="0" smtClean="0"/>
              <a:t>Distribute the test through the ACS Exam Institute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of the test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87242"/>
          <a:ext cx="8229600" cy="3708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questions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Compounds and Elements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States of Matter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Reactions of Matter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Structure</a:t>
                      </a:r>
                      <a:r>
                        <a:rPr lang="en-US" baseline="0" dirty="0" smtClean="0"/>
                        <a:t> of Matter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Periodic Properties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Solutions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Chemical Dynamics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Laboratory Skills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Mathematics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the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There are 44 questions in multiple choice format</a:t>
            </a:r>
          </a:p>
          <a:p>
            <a:endParaRPr lang="en-US" dirty="0" smtClean="0"/>
          </a:p>
          <a:p>
            <a:r>
              <a:rPr lang="en-US" dirty="0" smtClean="0"/>
              <a:t>Each question has four possible answers with one correct response and three distracters</a:t>
            </a:r>
          </a:p>
          <a:p>
            <a:endParaRPr lang="en-US" dirty="0" smtClean="0"/>
          </a:p>
          <a:p>
            <a:r>
              <a:rPr lang="en-US" dirty="0" smtClean="0"/>
              <a:t>The test should be answered in one hour</a:t>
            </a:r>
          </a:p>
          <a:p>
            <a:endParaRPr lang="en-US" dirty="0" smtClean="0"/>
          </a:p>
          <a:p>
            <a:r>
              <a:rPr lang="en-US" dirty="0" smtClean="0"/>
              <a:t>Students will be provided with:</a:t>
            </a:r>
          </a:p>
          <a:p>
            <a:pPr lvl="1"/>
            <a:r>
              <a:rPr lang="en-US" dirty="0" smtClean="0"/>
              <a:t>Periodic table</a:t>
            </a:r>
          </a:p>
          <a:p>
            <a:pPr lvl="1"/>
            <a:r>
              <a:rPr lang="en-US" dirty="0" smtClean="0"/>
              <a:t>Simple conversion factors</a:t>
            </a:r>
          </a:p>
          <a:p>
            <a:pPr lvl="1"/>
            <a:r>
              <a:rPr lang="en-US" dirty="0" smtClean="0"/>
              <a:t>Abbreviations and symbols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Grade on the test = number of correct responses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What is the </a:t>
            </a:r>
            <a:r>
              <a:rPr lang="en-US" dirty="0" err="1" smtClean="0"/>
              <a:t>molarity</a:t>
            </a:r>
            <a:r>
              <a:rPr lang="en-US" dirty="0" smtClean="0"/>
              <a:t> of a solution prepared by dissolving 5.85 grams of sodium chloride in enough water to prepare a solution whose volume is 250.0 </a:t>
            </a:r>
            <a:r>
              <a:rPr lang="en-US" dirty="0" err="1" smtClean="0"/>
              <a:t>mL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A. 0.0234 M</a:t>
            </a:r>
          </a:p>
          <a:p>
            <a:pPr lvl="1"/>
            <a:r>
              <a:rPr lang="en-US" dirty="0" smtClean="0"/>
              <a:t>B. 0.400 M (ANSWER) </a:t>
            </a:r>
          </a:p>
          <a:p>
            <a:pPr lvl="1"/>
            <a:r>
              <a:rPr lang="en-US" dirty="0" smtClean="0"/>
              <a:t>C. 2.50 M</a:t>
            </a:r>
          </a:p>
          <a:p>
            <a:pPr lvl="1"/>
            <a:r>
              <a:rPr lang="en-US" dirty="0" smtClean="0"/>
              <a:t>D. 23.4 M</a:t>
            </a:r>
          </a:p>
          <a:p>
            <a:endParaRPr lang="en-US" dirty="0" smtClean="0"/>
          </a:p>
          <a:p>
            <a:r>
              <a:rPr lang="en-US" dirty="0" smtClean="0"/>
              <a:t>Given that “a” is inversely proportional to “</a:t>
            </a:r>
            <a:r>
              <a:rPr lang="en-US" dirty="0" err="1" smtClean="0"/>
              <a:t>b</a:t>
            </a:r>
            <a:r>
              <a:rPr lang="en-US" dirty="0" smtClean="0"/>
              <a:t>”, which of the following statements is true?</a:t>
            </a:r>
          </a:p>
          <a:p>
            <a:pPr lvl="1"/>
            <a:r>
              <a:rPr lang="en-US" dirty="0" smtClean="0"/>
              <a:t>A. When “a” is doubled in value, “</a:t>
            </a:r>
            <a:r>
              <a:rPr lang="en-US" dirty="0" err="1" smtClean="0"/>
              <a:t>b</a:t>
            </a:r>
            <a:r>
              <a:rPr lang="en-US" dirty="0" smtClean="0"/>
              <a:t>” also doubles in value</a:t>
            </a:r>
          </a:p>
          <a:p>
            <a:pPr lvl="1"/>
            <a:r>
              <a:rPr lang="en-US" dirty="0" smtClean="0"/>
              <a:t>B. When “a” is doubled in value, “</a:t>
            </a:r>
            <a:r>
              <a:rPr lang="en-US" dirty="0" err="1" smtClean="0"/>
              <a:t>b</a:t>
            </a:r>
            <a:r>
              <a:rPr lang="en-US" dirty="0" smtClean="0"/>
              <a:t>” becomes half its original value</a:t>
            </a:r>
          </a:p>
          <a:p>
            <a:pPr lvl="1"/>
            <a:r>
              <a:rPr lang="en-US" dirty="0" smtClean="0"/>
              <a:t>C. When “a” is doubled in value, “</a:t>
            </a:r>
            <a:r>
              <a:rPr lang="en-US" dirty="0" err="1" smtClean="0"/>
              <a:t>b</a:t>
            </a:r>
            <a:r>
              <a:rPr lang="en-US" dirty="0" smtClean="0"/>
              <a:t>” becomes four times its original value</a:t>
            </a:r>
          </a:p>
          <a:p>
            <a:pPr lvl="1"/>
            <a:r>
              <a:rPr lang="en-US" dirty="0" smtClean="0"/>
              <a:t>D. When “a” is doubled in value, “</a:t>
            </a:r>
            <a:r>
              <a:rPr lang="en-US" dirty="0" err="1" smtClean="0"/>
              <a:t>b</a:t>
            </a:r>
            <a:r>
              <a:rPr lang="en-US" dirty="0" smtClean="0"/>
              <a:t>” remains unchanged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the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All the test questions have been written, edited, and approved by the team</a:t>
            </a:r>
          </a:p>
          <a:p>
            <a:endParaRPr lang="en-US" dirty="0" smtClean="0"/>
          </a:p>
          <a:p>
            <a:r>
              <a:rPr lang="en-US" dirty="0" smtClean="0"/>
              <a:t>The test is being formatted for ACS standards</a:t>
            </a:r>
          </a:p>
          <a:p>
            <a:endParaRPr lang="en-US" dirty="0" smtClean="0"/>
          </a:p>
          <a:p>
            <a:r>
              <a:rPr lang="en-US" dirty="0" smtClean="0"/>
              <a:t>The test will be field tested for its ability to predict student success in General Chemistry, in the spring of this year</a:t>
            </a:r>
          </a:p>
          <a:p>
            <a:endParaRPr lang="en-US" dirty="0" smtClean="0"/>
          </a:p>
          <a:p>
            <a:r>
              <a:rPr lang="en-US" dirty="0" smtClean="0"/>
              <a:t>The final version of the test is expected to be available for distribution after January of 2017 (subject to revisions and edits)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Exhibit.thmx</Template>
  <TotalTime>4143</TotalTime>
  <Words>748</Words>
  <Application>Microsoft Office PowerPoint</Application>
  <PresentationFormat>On-screen Show (4:3)</PresentationFormat>
  <Paragraphs>133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 New California Chemistry Diagnostic Test</vt:lpstr>
      <vt:lpstr>The Team</vt:lpstr>
      <vt:lpstr>History of the Test</vt:lpstr>
      <vt:lpstr>How is the current version being used?</vt:lpstr>
      <vt:lpstr>Objectives of the current team</vt:lpstr>
      <vt:lpstr>Composition of the test</vt:lpstr>
      <vt:lpstr>Format of the test</vt:lpstr>
      <vt:lpstr>Types of Questions</vt:lpstr>
      <vt:lpstr>Status of the test</vt:lpstr>
      <vt:lpstr>Next steps for the team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California Chemistry Diagnostic Test</dc:title>
  <dc:creator>Ram Subramaniam</dc:creator>
  <cp:lastModifiedBy>test</cp:lastModifiedBy>
  <cp:revision>11</cp:revision>
  <dcterms:created xsi:type="dcterms:W3CDTF">2016-03-07T23:18:37Z</dcterms:created>
  <dcterms:modified xsi:type="dcterms:W3CDTF">2016-03-17T01:35:12Z</dcterms:modified>
</cp:coreProperties>
</file>