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50" r:id="rId6"/>
    <p:sldMasterId id="2147483651" r:id="rId7"/>
    <p:sldMasterId id="2147483652" r:id="rId8"/>
  </p:sldMasterIdLst>
  <p:notesMasterIdLst>
    <p:notesMasterId r:id="rId20"/>
  </p:notesMasterIdLst>
  <p:sldIdLst>
    <p:sldId id="261" r:id="rId9"/>
    <p:sldId id="275" r:id="rId10"/>
    <p:sldId id="278" r:id="rId11"/>
    <p:sldId id="263" r:id="rId12"/>
    <p:sldId id="264" r:id="rId13"/>
    <p:sldId id="279" r:id="rId14"/>
    <p:sldId id="270" r:id="rId15"/>
    <p:sldId id="276" r:id="rId16"/>
    <p:sldId id="269" r:id="rId17"/>
    <p:sldId id="268" r:id="rId18"/>
    <p:sldId id="271" r:id="rId19"/>
  </p:sldIdLst>
  <p:sldSz cx="9144000" cy="6858000" type="screen4x3"/>
  <p:notesSz cx="7010400" cy="92964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754">
          <p15:clr>
            <a:srgbClr val="A4A3A4"/>
          </p15:clr>
        </p15:guide>
        <p15:guide id="2" pos="20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A6"/>
    <a:srgbClr val="FDC82F"/>
    <a:srgbClr val="FFCE34"/>
    <a:srgbClr val="005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68473" autoAdjust="0"/>
  </p:normalViewPr>
  <p:slideViewPr>
    <p:cSldViewPr>
      <p:cViewPr varScale="1">
        <p:scale>
          <a:sx n="74" d="100"/>
          <a:sy n="74" d="100"/>
        </p:scale>
        <p:origin x="1266" y="72"/>
      </p:cViewPr>
      <p:guideLst>
        <p:guide orient="horz" pos="754"/>
        <p:guide pos="206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1" y="0"/>
            <a:ext cx="303794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vl1pPr>
          </a:lstStyle>
          <a:p>
            <a:endParaRPr lang="en-GB" altLang="en-US"/>
          </a:p>
        </p:txBody>
      </p:sp>
      <p:sp>
        <p:nvSpPr>
          <p:cNvPr id="10243" name="Rectangle 3"/>
          <p:cNvSpPr>
            <a:spLocks noGrp="1" noChangeArrowheads="1"/>
          </p:cNvSpPr>
          <p:nvPr>
            <p:ph type="dt" idx="1"/>
          </p:nvPr>
        </p:nvSpPr>
        <p:spPr bwMode="auto">
          <a:xfrm>
            <a:off x="3970836" y="0"/>
            <a:ext cx="303794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300"/>
            </a:lvl1pPr>
          </a:lstStyle>
          <a:p>
            <a:endParaRPr lang="en-GB" altLang="en-US"/>
          </a:p>
        </p:txBody>
      </p:sp>
      <p:sp>
        <p:nvSpPr>
          <p:cNvPr id="102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701687" y="4415790"/>
            <a:ext cx="5607027"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46" name="Rectangle 6"/>
          <p:cNvSpPr>
            <a:spLocks noGrp="1" noChangeArrowheads="1"/>
          </p:cNvSpPr>
          <p:nvPr>
            <p:ph type="ftr" sz="quarter" idx="4"/>
          </p:nvPr>
        </p:nvSpPr>
        <p:spPr bwMode="auto">
          <a:xfrm>
            <a:off x="1" y="8830110"/>
            <a:ext cx="303794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vl1pPr>
          </a:lstStyle>
          <a:p>
            <a:endParaRPr lang="en-GB" altLang="en-US"/>
          </a:p>
        </p:txBody>
      </p:sp>
      <p:sp>
        <p:nvSpPr>
          <p:cNvPr id="10247" name="Rectangle 7"/>
          <p:cNvSpPr>
            <a:spLocks noGrp="1" noChangeArrowheads="1"/>
          </p:cNvSpPr>
          <p:nvPr>
            <p:ph type="sldNum" sz="quarter" idx="5"/>
          </p:nvPr>
        </p:nvSpPr>
        <p:spPr bwMode="auto">
          <a:xfrm>
            <a:off x="3970836" y="8830110"/>
            <a:ext cx="303794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a:defRPr sz="1300"/>
            </a:lvl1pPr>
          </a:lstStyle>
          <a:p>
            <a:fld id="{38091186-0367-4A62-B549-87428EE3D58C}" type="slidenum">
              <a:rPr lang="en-GB" altLang="en-US"/>
              <a:pPr/>
              <a:t>‹#›</a:t>
            </a:fld>
            <a:endParaRPr lang="en-GB" altLang="en-US"/>
          </a:p>
        </p:txBody>
      </p:sp>
    </p:spTree>
    <p:extLst>
      <p:ext uri="{BB962C8B-B14F-4D97-AF65-F5344CB8AC3E}">
        <p14:creationId xmlns:p14="http://schemas.microsoft.com/office/powerpoint/2010/main" val="1853888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mailto:2YColleges@acs.org"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091186-0367-4A62-B549-87428EE3D58C}" type="slidenum">
              <a:rPr lang="en-GB" altLang="en-US" smtClean="0"/>
              <a:pPr/>
              <a:t>1</a:t>
            </a:fld>
            <a:endParaRPr lang="en-GB" altLang="en-US"/>
          </a:p>
        </p:txBody>
      </p:sp>
    </p:spTree>
    <p:extLst>
      <p:ext uri="{BB962C8B-B14F-4D97-AF65-F5344CB8AC3E}">
        <p14:creationId xmlns:p14="http://schemas.microsoft.com/office/powerpoint/2010/main" val="42935443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have any further questions, please contact</a:t>
            </a:r>
            <a:r>
              <a:rPr lang="en-US" baseline="0" dirty="0" smtClean="0"/>
              <a:t> the ACS Office of Two-Year Colleges. You can also find more two-year college resources at www.acs.org/2YGuidelines and www.acs.org/2YColleges.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A8201DB2-C2C5-4028-BC92-267670516773}" type="slidenum">
              <a:rPr lang="en-US" smtClean="0"/>
              <a:pPr/>
              <a:t>11</a:t>
            </a:fld>
            <a:endParaRPr lang="en-US"/>
          </a:p>
        </p:txBody>
      </p:sp>
    </p:spTree>
    <p:extLst>
      <p:ext uri="{BB962C8B-B14F-4D97-AF65-F5344CB8AC3E}">
        <p14:creationId xmlns:p14="http://schemas.microsoft.com/office/powerpoint/2010/main" val="2946911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Introductions: name, college, (if greater than 10 participants omit) </a:t>
            </a:r>
          </a:p>
          <a:p>
            <a:r>
              <a:rPr lang="en-US" dirty="0" smtClean="0"/>
              <a:t>Make sure facilitator has guidelines as well as Assessment Tool.  Need Flip-charts/white board and writing implements in room</a:t>
            </a:r>
            <a:r>
              <a:rPr lang="en-US" b="1" dirty="0" smtClean="0"/>
              <a:t>. Start sign in sheet</a:t>
            </a:r>
          </a:p>
        </p:txBody>
      </p:sp>
      <p:sp>
        <p:nvSpPr>
          <p:cNvPr id="348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1918" eaLnBrk="0" hangingPunct="0">
              <a:defRPr>
                <a:solidFill>
                  <a:schemeClr val="tx1"/>
                </a:solidFill>
                <a:latin typeface="Arial" charset="0"/>
              </a:defRPr>
            </a:lvl1pPr>
            <a:lvl2pPr marL="740424" indent="-284778" defTabSz="961918" eaLnBrk="0" hangingPunct="0">
              <a:defRPr>
                <a:solidFill>
                  <a:schemeClr val="tx1"/>
                </a:solidFill>
                <a:latin typeface="Arial" charset="0"/>
              </a:defRPr>
            </a:lvl2pPr>
            <a:lvl3pPr marL="1139114" indent="-227823" defTabSz="961918" eaLnBrk="0" hangingPunct="0">
              <a:defRPr>
                <a:solidFill>
                  <a:schemeClr val="tx1"/>
                </a:solidFill>
                <a:latin typeface="Arial" charset="0"/>
              </a:defRPr>
            </a:lvl3pPr>
            <a:lvl4pPr marL="1594759" indent="-227823" defTabSz="961918" eaLnBrk="0" hangingPunct="0">
              <a:defRPr>
                <a:solidFill>
                  <a:schemeClr val="tx1"/>
                </a:solidFill>
                <a:latin typeface="Arial" charset="0"/>
              </a:defRPr>
            </a:lvl4pPr>
            <a:lvl5pPr marL="2050405" indent="-227823" defTabSz="961918" eaLnBrk="0" hangingPunct="0">
              <a:defRPr>
                <a:solidFill>
                  <a:schemeClr val="tx1"/>
                </a:solidFill>
                <a:latin typeface="Arial" charset="0"/>
              </a:defRPr>
            </a:lvl5pPr>
            <a:lvl6pPr marL="2506050" indent="-227823" defTabSz="961918" eaLnBrk="0" fontAlgn="base" hangingPunct="0">
              <a:spcBef>
                <a:spcPct val="0"/>
              </a:spcBef>
              <a:spcAft>
                <a:spcPct val="0"/>
              </a:spcAft>
              <a:defRPr>
                <a:solidFill>
                  <a:schemeClr val="tx1"/>
                </a:solidFill>
                <a:latin typeface="Arial" charset="0"/>
              </a:defRPr>
            </a:lvl6pPr>
            <a:lvl7pPr marL="2961696" indent="-227823" defTabSz="961918" eaLnBrk="0" fontAlgn="base" hangingPunct="0">
              <a:spcBef>
                <a:spcPct val="0"/>
              </a:spcBef>
              <a:spcAft>
                <a:spcPct val="0"/>
              </a:spcAft>
              <a:defRPr>
                <a:solidFill>
                  <a:schemeClr val="tx1"/>
                </a:solidFill>
                <a:latin typeface="Arial" charset="0"/>
              </a:defRPr>
            </a:lvl7pPr>
            <a:lvl8pPr marL="3417341" indent="-227823" defTabSz="961918" eaLnBrk="0" fontAlgn="base" hangingPunct="0">
              <a:spcBef>
                <a:spcPct val="0"/>
              </a:spcBef>
              <a:spcAft>
                <a:spcPct val="0"/>
              </a:spcAft>
              <a:defRPr>
                <a:solidFill>
                  <a:schemeClr val="tx1"/>
                </a:solidFill>
                <a:latin typeface="Arial" charset="0"/>
              </a:defRPr>
            </a:lvl8pPr>
            <a:lvl9pPr marL="3872987" indent="-227823" defTabSz="961918" eaLnBrk="0" fontAlgn="base" hangingPunct="0">
              <a:spcBef>
                <a:spcPct val="0"/>
              </a:spcBef>
              <a:spcAft>
                <a:spcPct val="0"/>
              </a:spcAft>
              <a:defRPr>
                <a:solidFill>
                  <a:schemeClr val="tx1"/>
                </a:solidFill>
                <a:latin typeface="Arial" charset="0"/>
              </a:defRPr>
            </a:lvl9pPr>
          </a:lstStyle>
          <a:p>
            <a:pPr eaLnBrk="1" hangingPunct="1"/>
            <a:fld id="{F48E474A-ACA3-49E7-97EF-8762B99400C8}" type="slidenum">
              <a:rPr lang="en-GB" smtClean="0"/>
              <a:pPr eaLnBrk="1" hangingPunct="1"/>
              <a:t>2</a:t>
            </a:fld>
            <a:endParaRPr lang="en-GB" smtClean="0"/>
          </a:p>
        </p:txBody>
      </p:sp>
    </p:spTree>
    <p:extLst>
      <p:ext uri="{BB962C8B-B14F-4D97-AF65-F5344CB8AC3E}">
        <p14:creationId xmlns:p14="http://schemas.microsoft.com/office/powerpoint/2010/main" val="4249254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091186-0367-4A62-B549-87428EE3D58C}" type="slidenum">
              <a:rPr lang="en-GB" altLang="en-US" smtClean="0"/>
              <a:pPr/>
              <a:t>3</a:t>
            </a:fld>
            <a:endParaRPr lang="en-GB" altLang="en-US"/>
          </a:p>
        </p:txBody>
      </p:sp>
    </p:spTree>
    <p:extLst>
      <p:ext uri="{BB962C8B-B14F-4D97-AF65-F5344CB8AC3E}">
        <p14:creationId xmlns:p14="http://schemas.microsoft.com/office/powerpoint/2010/main" val="1111039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Olga</a:t>
            </a:r>
          </a:p>
          <a:p>
            <a:r>
              <a:rPr lang="en-US" baseline="0" dirty="0" smtClean="0"/>
              <a:t>Demographics included</a:t>
            </a:r>
          </a:p>
          <a:p>
            <a:r>
              <a:rPr lang="en-US" baseline="0" dirty="0" smtClean="0"/>
              <a:t>Urban, suburban, and rural</a:t>
            </a:r>
          </a:p>
          <a:p>
            <a:r>
              <a:rPr lang="en-US" baseline="0" dirty="0" smtClean="0"/>
              <a:t>Small to large</a:t>
            </a:r>
          </a:p>
          <a:p>
            <a:r>
              <a:rPr lang="en-US" baseline="0" dirty="0" smtClean="0"/>
              <a:t>Single to Multi-campus</a:t>
            </a:r>
          </a:p>
          <a:p>
            <a:endParaRPr lang="en-US" baseline="0" dirty="0" smtClean="0"/>
          </a:p>
          <a:p>
            <a:r>
              <a:rPr lang="en-US" baseline="0" dirty="0" smtClean="0"/>
              <a:t>Note from BJA: at least 65 institutions have completed a review cycle. We have no way of knowing how many people complete the assessment tool and never submit it. Also, one of the demographics included in the pilot was ethnic distribution of the student body (everything from predominantly white to minority-serving) and types of programs (transfer, chemistry-based technology, and support) offered. </a:t>
            </a:r>
          </a:p>
        </p:txBody>
      </p:sp>
      <p:sp>
        <p:nvSpPr>
          <p:cNvPr id="4" name="Slide Number Placeholder 3"/>
          <p:cNvSpPr>
            <a:spLocks noGrp="1"/>
          </p:cNvSpPr>
          <p:nvPr>
            <p:ph type="sldNum" sz="quarter" idx="10"/>
          </p:nvPr>
        </p:nvSpPr>
        <p:spPr/>
        <p:txBody>
          <a:bodyPr/>
          <a:lstStyle/>
          <a:p>
            <a:fld id="{A8201DB2-C2C5-4028-BC92-267670516773}" type="slidenum">
              <a:rPr lang="en-US" smtClean="0"/>
              <a:pPr/>
              <a:t>4</a:t>
            </a:fld>
            <a:endParaRPr lang="en-US"/>
          </a:p>
        </p:txBody>
      </p:sp>
    </p:spTree>
    <p:extLst>
      <p:ext uri="{BB962C8B-B14F-4D97-AF65-F5344CB8AC3E}">
        <p14:creationId xmlns:p14="http://schemas.microsoft.com/office/powerpoint/2010/main" val="283374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Olga</a:t>
            </a:r>
          </a:p>
          <a:p>
            <a:r>
              <a:rPr lang="en-US" dirty="0" smtClean="0"/>
              <a:t>The</a:t>
            </a:r>
            <a:r>
              <a:rPr lang="en-US" baseline="0" dirty="0" smtClean="0"/>
              <a:t> main function of the assessment tool is to i</a:t>
            </a:r>
            <a:r>
              <a:rPr lang="en-US" dirty="0" smtClean="0"/>
              <a:t>dentify program strengths and opportunities for program improvement and/or growth. When the tool was developed, a</a:t>
            </a:r>
            <a:r>
              <a:rPr lang="en-US" baseline="0" dirty="0" smtClean="0"/>
              <a:t> number of reasons were envisioned for why institutions might want to engage in this exercise. These reasons include: </a:t>
            </a:r>
          </a:p>
          <a:p>
            <a:pPr marL="171429" indent="-171429">
              <a:buFont typeface="Arial" pitchFamily="34" charset="0"/>
              <a:buChar char="•"/>
            </a:pPr>
            <a:r>
              <a:rPr lang="en-US" dirty="0" smtClean="0"/>
              <a:t>Aiding in strategic planning</a:t>
            </a:r>
          </a:p>
          <a:p>
            <a:pPr marL="171429" indent="-171429">
              <a:buFont typeface="Arial" pitchFamily="34" charset="0"/>
              <a:buChar char="•"/>
            </a:pPr>
            <a:r>
              <a:rPr lang="en-US" dirty="0" smtClean="0"/>
              <a:t>Providing background for funding requests </a:t>
            </a:r>
          </a:p>
          <a:p>
            <a:pPr marL="171429" indent="-171429">
              <a:buFont typeface="Arial" pitchFamily="34" charset="0"/>
              <a:buChar char="•"/>
            </a:pPr>
            <a:r>
              <a:rPr lang="en-US" dirty="0" smtClean="0"/>
              <a:t>Conducting internal program review </a:t>
            </a:r>
          </a:p>
          <a:p>
            <a:pPr marL="171429" indent="-171429">
              <a:buFont typeface="Arial" pitchFamily="34" charset="0"/>
              <a:buChar char="•"/>
            </a:pPr>
            <a:r>
              <a:rPr lang="en-US" dirty="0" smtClean="0"/>
              <a:t>Acquiring support for college’s accreditation </a:t>
            </a:r>
          </a:p>
          <a:p>
            <a:pPr marL="171429" indent="-171429">
              <a:buFont typeface="Arial" pitchFamily="34" charset="0"/>
              <a:buChar char="•"/>
            </a:pPr>
            <a:r>
              <a:rPr lang="en-US" dirty="0" smtClean="0"/>
              <a:t>Conducting national or regional benchmarking</a:t>
            </a:r>
          </a:p>
          <a:p>
            <a:pPr marL="628572" lvl="1" indent="-171429">
              <a:buFont typeface="Arial" pitchFamily="34" charset="0"/>
              <a:buChar char="•"/>
            </a:pPr>
            <a:r>
              <a:rPr lang="en-US" dirty="0" smtClean="0"/>
              <a:t>A note on the benchmarking:</a:t>
            </a:r>
            <a:r>
              <a:rPr lang="en-US" baseline="0" dirty="0" smtClean="0"/>
              <a:t> the assessment reports user develop using the tool are confidential, so there is no mechanism for comparing individual results with those of other institutions. However, ACS does publish the results of its two-year college surveys at www.acs.org/2YColleges.</a:t>
            </a:r>
          </a:p>
          <a:p>
            <a:endParaRPr lang="en-US" baseline="0" dirty="0" smtClean="0"/>
          </a:p>
          <a:p>
            <a:r>
              <a:rPr lang="en-US" baseline="0" dirty="0" smtClean="0"/>
              <a:t>You may have other goals in mind when using the tool, and that’s okay, too. </a:t>
            </a:r>
            <a:endParaRPr lang="en-US"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A8201DB2-C2C5-4028-BC92-267670516773}" type="slidenum">
              <a:rPr lang="en-US" smtClean="0"/>
              <a:pPr/>
              <a:t>5</a:t>
            </a:fld>
            <a:endParaRPr lang="en-US"/>
          </a:p>
        </p:txBody>
      </p:sp>
    </p:spTree>
    <p:extLst>
      <p:ext uri="{BB962C8B-B14F-4D97-AF65-F5344CB8AC3E}">
        <p14:creationId xmlns:p14="http://schemas.microsoft.com/office/powerpoint/2010/main" val="867345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Heather</a:t>
            </a:r>
          </a:p>
        </p:txBody>
      </p:sp>
      <p:sp>
        <p:nvSpPr>
          <p:cNvPr id="4" name="Slide Number Placeholder 3"/>
          <p:cNvSpPr>
            <a:spLocks noGrp="1"/>
          </p:cNvSpPr>
          <p:nvPr>
            <p:ph type="sldNum" sz="quarter" idx="10"/>
          </p:nvPr>
        </p:nvSpPr>
        <p:spPr/>
        <p:txBody>
          <a:bodyPr/>
          <a:lstStyle/>
          <a:p>
            <a:fld id="{A8201DB2-C2C5-4028-BC92-267670516773}" type="slidenum">
              <a:rPr lang="en-US" smtClean="0"/>
              <a:pPr/>
              <a:t>7</a:t>
            </a:fld>
            <a:endParaRPr lang="en-US"/>
          </a:p>
        </p:txBody>
      </p:sp>
    </p:spTree>
    <p:extLst>
      <p:ext uri="{BB962C8B-B14F-4D97-AF65-F5344CB8AC3E}">
        <p14:creationId xmlns:p14="http://schemas.microsoft.com/office/powerpoint/2010/main" val="3031358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Heather</a:t>
            </a:r>
          </a:p>
        </p:txBody>
      </p:sp>
      <p:sp>
        <p:nvSpPr>
          <p:cNvPr id="4" name="Slide Number Placeholder 3"/>
          <p:cNvSpPr>
            <a:spLocks noGrp="1"/>
          </p:cNvSpPr>
          <p:nvPr>
            <p:ph type="sldNum" sz="quarter" idx="10"/>
          </p:nvPr>
        </p:nvSpPr>
        <p:spPr/>
        <p:txBody>
          <a:bodyPr/>
          <a:lstStyle/>
          <a:p>
            <a:fld id="{A8201DB2-C2C5-4028-BC92-267670516773}" type="slidenum">
              <a:rPr lang="en-US" smtClean="0"/>
              <a:pPr/>
              <a:t>8</a:t>
            </a:fld>
            <a:endParaRPr lang="en-US"/>
          </a:p>
        </p:txBody>
      </p:sp>
    </p:spTree>
    <p:extLst>
      <p:ext uri="{BB962C8B-B14F-4D97-AF65-F5344CB8AC3E}">
        <p14:creationId xmlns:p14="http://schemas.microsoft.com/office/powerpoint/2010/main" val="2861944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i="1" dirty="0" smtClean="0"/>
              <a:t>Olga – 1</a:t>
            </a:r>
            <a:r>
              <a:rPr lang="en-US" b="1" i="1" baseline="30000" dirty="0" smtClean="0"/>
              <a:t>st</a:t>
            </a:r>
            <a:r>
              <a:rPr lang="en-US" b="1" i="1" dirty="0" smtClean="0"/>
              <a:t> 2</a:t>
            </a:r>
          </a:p>
          <a:p>
            <a:pPr lvl="0"/>
            <a:r>
              <a:rPr lang="en-US" b="1" i="1" dirty="0" smtClean="0"/>
              <a:t>Heather finish up</a:t>
            </a:r>
          </a:p>
          <a:p>
            <a:pPr lvl="0"/>
            <a:endParaRPr lang="en-US" b="1" i="1" dirty="0" smtClean="0"/>
          </a:p>
          <a:p>
            <a:pPr lvl="0"/>
            <a:r>
              <a:rPr lang="en-US" b="1" i="1" dirty="0" smtClean="0"/>
              <a:t>Work </a:t>
            </a:r>
            <a:r>
              <a:rPr lang="en-US" b="1" i="1" dirty="0"/>
              <a:t>on one section at a time.</a:t>
            </a:r>
            <a:r>
              <a:rPr lang="en-US" dirty="0"/>
              <a:t/>
            </a:r>
            <a:br>
              <a:rPr lang="en-US" dirty="0"/>
            </a:br>
            <a:r>
              <a:rPr lang="en-US" dirty="0"/>
              <a:t>With the exception of Section XII, the self-study tool sections can be completed in any order. Users of the tool have recommended starting with whichever section seems easiest, putting the tool aside for a day or two, then starting another section. </a:t>
            </a:r>
          </a:p>
          <a:p>
            <a:pPr lvl="0"/>
            <a:endParaRPr lang="en-US" b="1" i="1" dirty="0"/>
          </a:p>
          <a:p>
            <a:pPr lvl="0"/>
            <a:r>
              <a:rPr lang="en-US" b="1" i="1" dirty="0"/>
              <a:t>Plan ahead.</a:t>
            </a:r>
            <a:r>
              <a:rPr lang="en-US" dirty="0"/>
              <a:t/>
            </a:r>
            <a:br>
              <a:rPr lang="en-US" dirty="0"/>
            </a:br>
            <a:r>
              <a:rPr lang="en-US" dirty="0"/>
              <a:t>As you saw, the self-study tool is a long and comprehensive form. During the pilot, users reported that it took anywhere from 8 to 80 hours to complete, although the average was around 20 hours. People who worked on the tool with their colleagues generally reported that it took longer, though they also felt the conversations were worth it.  </a:t>
            </a:r>
          </a:p>
          <a:p>
            <a:pPr lvl="0"/>
            <a:endParaRPr lang="en-US" dirty="0"/>
          </a:p>
          <a:p>
            <a:pPr defTabSz="914287">
              <a:defRPr/>
            </a:pPr>
            <a:r>
              <a:rPr lang="en-US" b="1" i="1" dirty="0"/>
              <a:t>Be honest and complete.</a:t>
            </a:r>
            <a:r>
              <a:rPr lang="en-US" dirty="0"/>
              <a:t/>
            </a:r>
            <a:br>
              <a:rPr lang="en-US" dirty="0"/>
            </a:br>
            <a:r>
              <a:rPr lang="en-US" dirty="0"/>
              <a:t>Any self-assessment is only as good as the information you put into it. Providing complete information and looking at it with an open mind will result in more robust results. There are no “right” or “wrong” answers, even where the Guidelines are concerned. There is only was does and does not work for your institution, faculty, and students. </a:t>
            </a:r>
          </a:p>
          <a:p>
            <a:pPr defTabSz="914287">
              <a:defRPr/>
            </a:pPr>
            <a:endParaRPr lang="en-US" dirty="0"/>
          </a:p>
          <a:p>
            <a:pPr defTabSz="914287">
              <a:defRPr/>
            </a:pPr>
            <a:r>
              <a:rPr lang="en-US" dirty="0"/>
              <a:t>Also, remember that ACS will not evaluate your institution on the basis of your self-study report. You share the results of your analysis at your own discretion. </a:t>
            </a:r>
          </a:p>
          <a:p>
            <a:endParaRPr lang="en-US" b="1" i="1" dirty="0"/>
          </a:p>
          <a:p>
            <a:r>
              <a:rPr lang="en-US" b="1" i="1" dirty="0"/>
              <a:t>Ask for help.</a:t>
            </a:r>
            <a:r>
              <a:rPr lang="en-US" dirty="0"/>
              <a:t/>
            </a:r>
            <a:br>
              <a:rPr lang="en-US" dirty="0"/>
            </a:br>
            <a:r>
              <a:rPr lang="en-US" dirty="0"/>
              <a:t>If you need help at any time, contact the ACS Office of Two-Year Colleges (</a:t>
            </a:r>
            <a:r>
              <a:rPr lang="en-US" u="sng" dirty="0">
                <a:hlinkClick r:id="rId3"/>
              </a:rPr>
              <a:t>2YColleges@acs.org</a:t>
            </a:r>
            <a:r>
              <a:rPr lang="en-US" dirty="0"/>
              <a:t>; 1-800-227-5558, ext. 6108). Staff will be happy to answer any questions regarding the self-study tool. </a:t>
            </a:r>
          </a:p>
          <a:p>
            <a:endParaRPr lang="en-US" dirty="0"/>
          </a:p>
        </p:txBody>
      </p:sp>
      <p:sp>
        <p:nvSpPr>
          <p:cNvPr id="4" name="Slide Number Placeholder 3"/>
          <p:cNvSpPr>
            <a:spLocks noGrp="1"/>
          </p:cNvSpPr>
          <p:nvPr>
            <p:ph type="sldNum" sz="quarter" idx="10"/>
          </p:nvPr>
        </p:nvSpPr>
        <p:spPr/>
        <p:txBody>
          <a:bodyPr/>
          <a:lstStyle/>
          <a:p>
            <a:fld id="{A8201DB2-C2C5-4028-BC92-267670516773}" type="slidenum">
              <a:rPr lang="en-US" smtClean="0"/>
              <a:pPr/>
              <a:t>9</a:t>
            </a:fld>
            <a:endParaRPr lang="en-US"/>
          </a:p>
        </p:txBody>
      </p:sp>
    </p:spTree>
    <p:extLst>
      <p:ext uri="{BB962C8B-B14F-4D97-AF65-F5344CB8AC3E}">
        <p14:creationId xmlns:p14="http://schemas.microsoft.com/office/powerpoint/2010/main" val="3192564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b="1" i="1" dirty="0" smtClean="0"/>
              <a:t>Olga speaking,</a:t>
            </a:r>
            <a:r>
              <a:rPr lang="en-US" b="1" i="1" baseline="0" dirty="0" smtClean="0"/>
              <a:t> Heather doing tally</a:t>
            </a:r>
            <a:endParaRPr lang="en-US" b="1" i="1" dirty="0" smtClean="0"/>
          </a:p>
          <a:p>
            <a:pPr lvl="0"/>
            <a:endParaRPr lang="en-US" b="1" i="1" dirty="0" smtClean="0"/>
          </a:p>
          <a:p>
            <a:pPr lvl="0"/>
            <a:r>
              <a:rPr lang="en-US" b="1" i="1" dirty="0" smtClean="0"/>
              <a:t>What</a:t>
            </a:r>
            <a:r>
              <a:rPr lang="en-US" b="1" i="1" baseline="0" dirty="0" smtClean="0"/>
              <a:t> are the top three areas you are most interested completing to better learn how your school stacks up to the Guidelines?  Rank them 1-3</a:t>
            </a:r>
          </a:p>
          <a:p>
            <a:pPr lvl="0"/>
            <a:endParaRPr lang="en-US" b="1" i="1" baseline="0" dirty="0" smtClean="0"/>
          </a:p>
          <a:p>
            <a:pPr lvl="0"/>
            <a:r>
              <a:rPr lang="en-US" b="1" i="1" baseline="0" dirty="0" smtClean="0"/>
              <a:t>Poll everyone and tally them up.</a:t>
            </a:r>
          </a:p>
          <a:p>
            <a:pPr lvl="0"/>
            <a:endParaRPr lang="en-US" b="1" i="1" baseline="0" dirty="0" smtClean="0"/>
          </a:p>
          <a:p>
            <a:pPr lvl="0"/>
            <a:r>
              <a:rPr lang="en-US" b="1" i="1" baseline="0" dirty="0" smtClean="0"/>
              <a:t>Put groups together to work on the tool together.  Groups of 3-4 are ideal.</a:t>
            </a:r>
          </a:p>
          <a:p>
            <a:pPr lvl="0"/>
            <a:endParaRPr lang="en-US" b="1" i="1" baseline="0" dirty="0" smtClean="0"/>
          </a:p>
          <a:p>
            <a:pPr lvl="0"/>
            <a:r>
              <a:rPr lang="en-US" b="1" i="1" baseline="0" dirty="0" smtClean="0"/>
              <a:t>Have computer available to sign up for the review process.</a:t>
            </a:r>
          </a:p>
          <a:p>
            <a:pPr lvl="0"/>
            <a:endParaRPr lang="en-US" b="1" i="1" baseline="0" dirty="0" smtClean="0"/>
          </a:p>
          <a:p>
            <a:pPr lvl="0"/>
            <a:r>
              <a:rPr lang="en-US" b="1" i="1" baseline="0" dirty="0" smtClean="0"/>
              <a:t>Last 15 minutes for discussion.  </a:t>
            </a:r>
            <a:endParaRPr lang="en-US" b="1" i="1" dirty="0"/>
          </a:p>
        </p:txBody>
      </p:sp>
      <p:sp>
        <p:nvSpPr>
          <p:cNvPr id="4" name="Slide Number Placeholder 3"/>
          <p:cNvSpPr>
            <a:spLocks noGrp="1"/>
          </p:cNvSpPr>
          <p:nvPr>
            <p:ph type="sldNum" sz="quarter" idx="10"/>
          </p:nvPr>
        </p:nvSpPr>
        <p:spPr/>
        <p:txBody>
          <a:bodyPr/>
          <a:lstStyle/>
          <a:p>
            <a:fld id="{A8201DB2-C2C5-4028-BC92-267670516773}" type="slidenum">
              <a:rPr lang="en-US" smtClean="0"/>
              <a:pPr/>
              <a:t>10</a:t>
            </a:fld>
            <a:endParaRPr lang="en-US"/>
          </a:p>
        </p:txBody>
      </p:sp>
    </p:spTree>
    <p:extLst>
      <p:ext uri="{BB962C8B-B14F-4D97-AF65-F5344CB8AC3E}">
        <p14:creationId xmlns:p14="http://schemas.microsoft.com/office/powerpoint/2010/main" val="31925646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03" name="Rectangle 7"/>
          <p:cNvSpPr>
            <a:spLocks noChangeArrowheads="1"/>
          </p:cNvSpPr>
          <p:nvPr userDrawn="1"/>
        </p:nvSpPr>
        <p:spPr bwMode="auto">
          <a:xfrm>
            <a:off x="0" y="0"/>
            <a:ext cx="6589713" cy="6858000"/>
          </a:xfrm>
          <a:prstGeom prst="rect">
            <a:avLst/>
          </a:prstGeom>
          <a:solidFill>
            <a:srgbClr val="0039A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4" name="Rectangle 8"/>
          <p:cNvSpPr>
            <a:spLocks noChangeArrowheads="1"/>
          </p:cNvSpPr>
          <p:nvPr userDrawn="1"/>
        </p:nvSpPr>
        <p:spPr bwMode="auto">
          <a:xfrm>
            <a:off x="0" y="0"/>
            <a:ext cx="6589713" cy="1196975"/>
          </a:xfrm>
          <a:prstGeom prst="rect">
            <a:avLst/>
          </a:prstGeom>
          <a:solidFill>
            <a:srgbClr val="FDC82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Rectangle 3"/>
          <p:cNvSpPr>
            <a:spLocks noGrp="1" noChangeArrowheads="1"/>
          </p:cNvSpPr>
          <p:nvPr>
            <p:ph type="ctrTitle"/>
          </p:nvPr>
        </p:nvSpPr>
        <p:spPr>
          <a:xfrm>
            <a:off x="827088" y="2636838"/>
            <a:ext cx="5329237" cy="1224210"/>
          </a:xfrm>
        </p:spPr>
        <p:txBody>
          <a:bodyPr/>
          <a:lstStyle>
            <a:lvl1pPr>
              <a:defRPr sz="3600" b="0">
                <a:solidFill>
                  <a:schemeClr val="bg1"/>
                </a:solidFill>
              </a:defRPr>
            </a:lvl1pPr>
          </a:lstStyle>
          <a:p>
            <a:pPr lvl="0"/>
            <a:r>
              <a:rPr lang="en-US" altLang="en-US" noProof="0" smtClean="0"/>
              <a:t>Click to edit Master title style</a:t>
            </a:r>
            <a:endParaRPr lang="en-GB" altLang="en-US" noProof="0" dirty="0" smtClean="0"/>
          </a:p>
        </p:txBody>
      </p:sp>
      <p:sp>
        <p:nvSpPr>
          <p:cNvPr id="4100" name="Rectangle 4"/>
          <p:cNvSpPr>
            <a:spLocks noGrp="1" noChangeArrowheads="1"/>
          </p:cNvSpPr>
          <p:nvPr>
            <p:ph type="subTitle" idx="1"/>
          </p:nvPr>
        </p:nvSpPr>
        <p:spPr>
          <a:xfrm>
            <a:off x="827088" y="5473700"/>
            <a:ext cx="5329237" cy="908050"/>
          </a:xfrm>
        </p:spPr>
        <p:txBody>
          <a:bodyPr/>
          <a:lstStyle>
            <a:lvl1pPr marL="0" indent="0">
              <a:buFontTx/>
              <a:buNone/>
              <a:defRPr sz="1800" b="1">
                <a:solidFill>
                  <a:schemeClr val="bg1"/>
                </a:solidFill>
              </a:defRPr>
            </a:lvl1pPr>
          </a:lstStyle>
          <a:p>
            <a:pPr lvl="0"/>
            <a:r>
              <a:rPr lang="en-US" altLang="en-US" noProof="0" smtClean="0"/>
              <a:t>Click to edit Master subtitle style</a:t>
            </a:r>
            <a:endParaRPr lang="en-GB" altLang="en-US" noProof="0" dirty="0" smtClean="0"/>
          </a:p>
        </p:txBody>
      </p:sp>
      <p:sp>
        <p:nvSpPr>
          <p:cNvPr id="4105" name="Line 9"/>
          <p:cNvSpPr>
            <a:spLocks noChangeShapeType="1"/>
          </p:cNvSpPr>
          <p:nvPr userDrawn="1"/>
        </p:nvSpPr>
        <p:spPr bwMode="auto">
          <a:xfrm flipV="1">
            <a:off x="358775" y="0"/>
            <a:ext cx="0" cy="685800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6" name="Rectangle 10"/>
          <p:cNvSpPr>
            <a:spLocks noGrp="1" noChangeArrowheads="1"/>
          </p:cNvSpPr>
          <p:nvPr>
            <p:ph type="ftr" sz="quarter" idx="3"/>
          </p:nvPr>
        </p:nvSpPr>
        <p:spPr>
          <a:xfrm>
            <a:off x="817563" y="925513"/>
            <a:ext cx="2895600" cy="279400"/>
          </a:xfrm>
        </p:spPr>
        <p:txBody>
          <a:bodyPr/>
          <a:lstStyle>
            <a:lvl1pPr>
              <a:defRPr>
                <a:solidFill>
                  <a:srgbClr val="0054A6"/>
                </a:solidFill>
              </a:defRPr>
            </a:lvl1pPr>
          </a:lstStyle>
          <a:p>
            <a:r>
              <a:rPr lang="en-GB" altLang="en-US"/>
              <a:t>American Chemical Society</a:t>
            </a:r>
          </a:p>
        </p:txBody>
      </p:sp>
      <p:pic>
        <p:nvPicPr>
          <p:cNvPr id="4108" name="Picture 12" descr="ACS_Chemistry_for_Life_CMYK_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877050" y="1325563"/>
            <a:ext cx="1847850" cy="5905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GB" altLang="en-US"/>
              <a:t>American Chemical Society</a:t>
            </a:r>
          </a:p>
        </p:txBody>
      </p:sp>
      <p:sp>
        <p:nvSpPr>
          <p:cNvPr id="5" name="Slide Number Placeholder 4"/>
          <p:cNvSpPr>
            <a:spLocks noGrp="1"/>
          </p:cNvSpPr>
          <p:nvPr>
            <p:ph type="sldNum" sz="quarter" idx="11"/>
          </p:nvPr>
        </p:nvSpPr>
        <p:spPr/>
        <p:txBody>
          <a:bodyPr/>
          <a:lstStyle>
            <a:lvl1pPr>
              <a:defRPr/>
            </a:lvl1pPr>
          </a:lstStyle>
          <a:p>
            <a:fld id="{24219A1E-0FB3-4ADB-B1CC-E4DBA881B1CD}" type="slidenum">
              <a:rPr lang="en-GB" altLang="en-US"/>
              <a:pPr/>
              <a:t>‹#›</a:t>
            </a:fld>
            <a:endParaRPr lang="en-GB" altLang="en-US"/>
          </a:p>
        </p:txBody>
      </p:sp>
    </p:spTree>
    <p:extLst>
      <p:ext uri="{BB962C8B-B14F-4D97-AF65-F5344CB8AC3E}">
        <p14:creationId xmlns:p14="http://schemas.microsoft.com/office/powerpoint/2010/main" val="164140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3063" y="319088"/>
            <a:ext cx="1963737" cy="58070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27088" y="319088"/>
            <a:ext cx="5743575" cy="5807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GB" altLang="en-US"/>
              <a:t>American Chemical Society</a:t>
            </a:r>
          </a:p>
        </p:txBody>
      </p:sp>
      <p:sp>
        <p:nvSpPr>
          <p:cNvPr id="5" name="Slide Number Placeholder 4"/>
          <p:cNvSpPr>
            <a:spLocks noGrp="1"/>
          </p:cNvSpPr>
          <p:nvPr>
            <p:ph type="sldNum" sz="quarter" idx="11"/>
          </p:nvPr>
        </p:nvSpPr>
        <p:spPr/>
        <p:txBody>
          <a:bodyPr/>
          <a:lstStyle>
            <a:lvl1pPr>
              <a:defRPr/>
            </a:lvl1pPr>
          </a:lstStyle>
          <a:p>
            <a:fld id="{A1841FF6-4B0F-4985-98D4-6FFD188D676E}" type="slidenum">
              <a:rPr lang="en-GB" altLang="en-US"/>
              <a:pPr/>
              <a:t>‹#›</a:t>
            </a:fld>
            <a:endParaRPr lang="en-GB" altLang="en-US"/>
          </a:p>
        </p:txBody>
      </p:sp>
    </p:spTree>
    <p:extLst>
      <p:ext uri="{BB962C8B-B14F-4D97-AF65-F5344CB8AC3E}">
        <p14:creationId xmlns:p14="http://schemas.microsoft.com/office/powerpoint/2010/main" val="1847071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Slide Number Placeholder 3"/>
          <p:cNvSpPr>
            <a:spLocks noGrp="1"/>
          </p:cNvSpPr>
          <p:nvPr>
            <p:ph type="sldNum" sz="quarter" idx="10"/>
          </p:nvPr>
        </p:nvSpPr>
        <p:spPr/>
        <p:txBody>
          <a:bodyPr/>
          <a:lstStyle>
            <a:lvl1pPr>
              <a:defRPr/>
            </a:lvl1pPr>
          </a:lstStyle>
          <a:p>
            <a:fld id="{799EE601-8C54-435D-B200-591FCB621D60}" type="slidenum">
              <a:rPr lang="en-GB" altLang="en-US"/>
              <a:pPr/>
              <a:t>‹#›</a:t>
            </a:fld>
            <a:endParaRPr lang="en-GB" altLang="en-US"/>
          </a:p>
        </p:txBody>
      </p:sp>
      <p:sp>
        <p:nvSpPr>
          <p:cNvPr id="5" name="Footer Placeholder 4"/>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33307517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3"/>
          <p:cNvSpPr>
            <a:spLocks noGrp="1"/>
          </p:cNvSpPr>
          <p:nvPr>
            <p:ph type="sldNum" sz="quarter" idx="10"/>
          </p:nvPr>
        </p:nvSpPr>
        <p:spPr/>
        <p:txBody>
          <a:bodyPr/>
          <a:lstStyle>
            <a:lvl1pPr>
              <a:defRPr/>
            </a:lvl1pPr>
          </a:lstStyle>
          <a:p>
            <a:fld id="{17352615-F0CF-439B-868A-A67844BBF7D9}" type="slidenum">
              <a:rPr lang="en-GB" altLang="en-US"/>
              <a:pPr/>
              <a:t>‹#›</a:t>
            </a:fld>
            <a:endParaRPr lang="en-GB" altLang="en-US"/>
          </a:p>
        </p:txBody>
      </p:sp>
      <p:sp>
        <p:nvSpPr>
          <p:cNvPr id="5" name="Footer Placeholder 4"/>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2471999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6654C5A5-C5CA-48D2-8BD0-789F1D9E802F}" type="slidenum">
              <a:rPr lang="en-GB" altLang="en-US"/>
              <a:pPr/>
              <a:t>‹#›</a:t>
            </a:fld>
            <a:endParaRPr lang="en-GB" altLang="en-US"/>
          </a:p>
        </p:txBody>
      </p:sp>
      <p:sp>
        <p:nvSpPr>
          <p:cNvPr id="5" name="Footer Placeholder 4"/>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3769400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atin typeface="Arial Rounded MT Bold" panose="020F0704030504030204"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F06C40CC-2E5C-4066-9066-3EC9D1B766B0}" type="slidenum">
              <a:rPr lang="en-GB" altLang="en-US"/>
              <a:pPr/>
              <a:t>‹#›</a:t>
            </a:fld>
            <a:endParaRPr lang="en-GB" altLang="en-US"/>
          </a:p>
        </p:txBody>
      </p:sp>
      <p:sp>
        <p:nvSpPr>
          <p:cNvPr id="6" name="Footer Placeholder 5"/>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2225101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b="0">
                <a:latin typeface="Arial Rounded MT Bold" panose="020F070403050403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F040F5D1-1581-4D2F-B72F-CD282319B196}" type="slidenum">
              <a:rPr lang="en-GB" altLang="en-US"/>
              <a:pPr/>
              <a:t>‹#›</a:t>
            </a:fld>
            <a:endParaRPr lang="en-GB" altLang="en-US"/>
          </a:p>
        </p:txBody>
      </p:sp>
      <p:sp>
        <p:nvSpPr>
          <p:cNvPr id="8" name="Footer Placeholder 7"/>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3297027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Arial Rounded MT Bold" panose="020F0704030504030204" pitchFamily="34" charset="0"/>
              </a:defRPr>
            </a:lvl1pPr>
          </a:lstStyle>
          <a:p>
            <a:r>
              <a:rPr lang="en-US" dirty="0" smtClean="0"/>
              <a:t>Click to edit Master title style</a:t>
            </a:r>
            <a:endParaRPr lang="en-US" dirty="0"/>
          </a:p>
        </p:txBody>
      </p:sp>
      <p:sp>
        <p:nvSpPr>
          <p:cNvPr id="3" name="Slide Number Placeholder 2"/>
          <p:cNvSpPr>
            <a:spLocks noGrp="1"/>
          </p:cNvSpPr>
          <p:nvPr>
            <p:ph type="sldNum" sz="quarter" idx="10"/>
          </p:nvPr>
        </p:nvSpPr>
        <p:spPr/>
        <p:txBody>
          <a:bodyPr/>
          <a:lstStyle>
            <a:lvl1pPr>
              <a:defRPr/>
            </a:lvl1pPr>
          </a:lstStyle>
          <a:p>
            <a:fld id="{03EA03E5-30C6-476D-97F5-2934B94A0960}" type="slidenum">
              <a:rPr lang="en-GB" altLang="en-US"/>
              <a:pPr/>
              <a:t>‹#›</a:t>
            </a:fld>
            <a:endParaRPr lang="en-GB" altLang="en-US"/>
          </a:p>
        </p:txBody>
      </p:sp>
      <p:sp>
        <p:nvSpPr>
          <p:cNvPr id="4" name="Footer Placeholder 3"/>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37223635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44D70E05-AFFE-4DB9-B8DC-243064652D4A}" type="slidenum">
              <a:rPr lang="en-GB" altLang="en-US"/>
              <a:pPr/>
              <a:t>‹#›</a:t>
            </a:fld>
            <a:endParaRPr lang="en-GB" altLang="en-US"/>
          </a:p>
        </p:txBody>
      </p:sp>
      <p:sp>
        <p:nvSpPr>
          <p:cNvPr id="3" name="Footer Placeholder 2"/>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21050142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3CC217B-756E-4CC7-8B83-4A61A1514E2D}" type="slidenum">
              <a:rPr lang="en-GB" altLang="en-US"/>
              <a:pPr/>
              <a:t>‹#›</a:t>
            </a:fld>
            <a:endParaRPr lang="en-GB" altLang="en-US"/>
          </a:p>
        </p:txBody>
      </p:sp>
      <p:sp>
        <p:nvSpPr>
          <p:cNvPr id="6" name="Footer Placeholder 5"/>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3230040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GB" altLang="en-US"/>
              <a:t>American Chemical Society</a:t>
            </a:r>
          </a:p>
        </p:txBody>
      </p:sp>
      <p:sp>
        <p:nvSpPr>
          <p:cNvPr id="5" name="Slide Number Placeholder 4"/>
          <p:cNvSpPr>
            <a:spLocks noGrp="1"/>
          </p:cNvSpPr>
          <p:nvPr>
            <p:ph type="sldNum" sz="quarter" idx="11"/>
          </p:nvPr>
        </p:nvSpPr>
        <p:spPr/>
        <p:txBody>
          <a:bodyPr/>
          <a:lstStyle>
            <a:lvl1pPr>
              <a:defRPr/>
            </a:lvl1pPr>
          </a:lstStyle>
          <a:p>
            <a:fld id="{B9895D47-D18D-43EB-9877-DAEB47249640}" type="slidenum">
              <a:rPr lang="en-GB" altLang="en-US"/>
              <a:pPr/>
              <a:t>‹#›</a:t>
            </a:fld>
            <a:endParaRPr lang="en-GB" altLang="en-US"/>
          </a:p>
        </p:txBody>
      </p:sp>
    </p:spTree>
    <p:extLst>
      <p:ext uri="{BB962C8B-B14F-4D97-AF65-F5344CB8AC3E}">
        <p14:creationId xmlns:p14="http://schemas.microsoft.com/office/powerpoint/2010/main" val="19519663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B111B4D9-7DB6-4799-8751-604DB4DDC878}" type="slidenum">
              <a:rPr lang="en-GB" altLang="en-US"/>
              <a:pPr/>
              <a:t>‹#›</a:t>
            </a:fld>
            <a:endParaRPr lang="en-GB" altLang="en-US"/>
          </a:p>
        </p:txBody>
      </p:sp>
      <p:sp>
        <p:nvSpPr>
          <p:cNvPr id="6" name="Footer Placeholder 5"/>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34781513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849BF79-36B6-4B0D-A95D-6C432C7AF032}" type="slidenum">
              <a:rPr lang="en-GB" altLang="en-US"/>
              <a:pPr/>
              <a:t>‹#›</a:t>
            </a:fld>
            <a:endParaRPr lang="en-GB" altLang="en-US"/>
          </a:p>
        </p:txBody>
      </p:sp>
      <p:sp>
        <p:nvSpPr>
          <p:cNvPr id="5" name="Footer Placeholder 4"/>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3429508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19088"/>
            <a:ext cx="2057400" cy="58070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19088"/>
            <a:ext cx="6019800" cy="5807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16344F30-76B1-48DB-ABC8-F1E5F55DD66B}" type="slidenum">
              <a:rPr lang="en-GB" altLang="en-US"/>
              <a:pPr/>
              <a:t>‹#›</a:t>
            </a:fld>
            <a:endParaRPr lang="en-GB" altLang="en-US"/>
          </a:p>
        </p:txBody>
      </p:sp>
      <p:sp>
        <p:nvSpPr>
          <p:cNvPr id="5" name="Footer Placeholder 4"/>
          <p:cNvSpPr>
            <a:spLocks noGrp="1"/>
          </p:cNvSpPr>
          <p:nvPr>
            <p:ph type="ftr" sz="quarter" idx="11"/>
          </p:nvPr>
        </p:nvSpPr>
        <p:spPr/>
        <p:txBody>
          <a:bodyPr/>
          <a:lstStyle>
            <a:lvl1pPr>
              <a:defRPr/>
            </a:lvl1pPr>
          </a:lstStyle>
          <a:p>
            <a:r>
              <a:rPr lang="en-GB" altLang="en-US"/>
              <a:t>American Chemical Society</a:t>
            </a:r>
          </a:p>
        </p:txBody>
      </p:sp>
    </p:spTree>
    <p:extLst>
      <p:ext uri="{BB962C8B-B14F-4D97-AF65-F5344CB8AC3E}">
        <p14:creationId xmlns:p14="http://schemas.microsoft.com/office/powerpoint/2010/main" val="27684624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546094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48481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647695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79487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533338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710495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2668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GB" altLang="en-US"/>
              <a:t>American Chemical Society</a:t>
            </a:r>
          </a:p>
        </p:txBody>
      </p:sp>
      <p:sp>
        <p:nvSpPr>
          <p:cNvPr id="5" name="Slide Number Placeholder 4"/>
          <p:cNvSpPr>
            <a:spLocks noGrp="1"/>
          </p:cNvSpPr>
          <p:nvPr>
            <p:ph type="sldNum" sz="quarter" idx="11"/>
          </p:nvPr>
        </p:nvSpPr>
        <p:spPr/>
        <p:txBody>
          <a:bodyPr/>
          <a:lstStyle>
            <a:lvl1pPr>
              <a:defRPr/>
            </a:lvl1pPr>
          </a:lstStyle>
          <a:p>
            <a:fld id="{E5BBF316-5B0B-4AD5-ACF3-781F7C909AC9}" type="slidenum">
              <a:rPr lang="en-GB" altLang="en-US"/>
              <a:pPr/>
              <a:t>‹#›</a:t>
            </a:fld>
            <a:endParaRPr lang="en-GB" altLang="en-US"/>
          </a:p>
        </p:txBody>
      </p:sp>
    </p:spTree>
    <p:extLst>
      <p:ext uri="{BB962C8B-B14F-4D97-AF65-F5344CB8AC3E}">
        <p14:creationId xmlns:p14="http://schemas.microsoft.com/office/powerpoint/2010/main" val="29853014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973732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94782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265593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19088"/>
            <a:ext cx="2057400" cy="58070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19088"/>
            <a:ext cx="6019800" cy="58070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47826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008663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89625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8202937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92912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188383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917222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088" y="1773238"/>
            <a:ext cx="3852862"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32350" y="1773238"/>
            <a:ext cx="385445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GB" altLang="en-US"/>
              <a:t>American Chemical Society</a:t>
            </a:r>
          </a:p>
        </p:txBody>
      </p:sp>
      <p:sp>
        <p:nvSpPr>
          <p:cNvPr id="6" name="Slide Number Placeholder 5"/>
          <p:cNvSpPr>
            <a:spLocks noGrp="1"/>
          </p:cNvSpPr>
          <p:nvPr>
            <p:ph type="sldNum" sz="quarter" idx="11"/>
          </p:nvPr>
        </p:nvSpPr>
        <p:spPr/>
        <p:txBody>
          <a:bodyPr/>
          <a:lstStyle>
            <a:lvl1pPr>
              <a:defRPr/>
            </a:lvl1pPr>
          </a:lstStyle>
          <a:p>
            <a:fld id="{25B880C6-4820-44FF-A377-D220E0FA0733}" type="slidenum">
              <a:rPr lang="en-GB" altLang="en-US"/>
              <a:pPr/>
              <a:t>‹#›</a:t>
            </a:fld>
            <a:endParaRPr lang="en-GB" altLang="en-US"/>
          </a:p>
        </p:txBody>
      </p:sp>
    </p:spTree>
    <p:extLst>
      <p:ext uri="{BB962C8B-B14F-4D97-AF65-F5344CB8AC3E}">
        <p14:creationId xmlns:p14="http://schemas.microsoft.com/office/powerpoint/2010/main" val="24367767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33281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1129838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562586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933044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4571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GB" altLang="en-US"/>
              <a:t>American Chemical Society</a:t>
            </a:r>
          </a:p>
        </p:txBody>
      </p:sp>
      <p:sp>
        <p:nvSpPr>
          <p:cNvPr id="8" name="Slide Number Placeholder 7"/>
          <p:cNvSpPr>
            <a:spLocks noGrp="1"/>
          </p:cNvSpPr>
          <p:nvPr>
            <p:ph type="sldNum" sz="quarter" idx="11"/>
          </p:nvPr>
        </p:nvSpPr>
        <p:spPr/>
        <p:txBody>
          <a:bodyPr/>
          <a:lstStyle>
            <a:lvl1pPr>
              <a:defRPr/>
            </a:lvl1pPr>
          </a:lstStyle>
          <a:p>
            <a:fld id="{F63185D9-EEF4-409B-926D-9501B9BCC6E0}" type="slidenum">
              <a:rPr lang="en-GB" altLang="en-US"/>
              <a:pPr/>
              <a:t>‹#›</a:t>
            </a:fld>
            <a:endParaRPr lang="en-GB" altLang="en-US"/>
          </a:p>
        </p:txBody>
      </p:sp>
    </p:spTree>
    <p:extLst>
      <p:ext uri="{BB962C8B-B14F-4D97-AF65-F5344CB8AC3E}">
        <p14:creationId xmlns:p14="http://schemas.microsoft.com/office/powerpoint/2010/main" val="312949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Footer Placeholder 2"/>
          <p:cNvSpPr>
            <a:spLocks noGrp="1"/>
          </p:cNvSpPr>
          <p:nvPr>
            <p:ph type="ftr" sz="quarter" idx="10"/>
          </p:nvPr>
        </p:nvSpPr>
        <p:spPr/>
        <p:txBody>
          <a:bodyPr/>
          <a:lstStyle>
            <a:lvl1pPr>
              <a:defRPr/>
            </a:lvl1pPr>
          </a:lstStyle>
          <a:p>
            <a:r>
              <a:rPr lang="en-GB" altLang="en-US"/>
              <a:t>American Chemical Society</a:t>
            </a:r>
          </a:p>
        </p:txBody>
      </p:sp>
      <p:sp>
        <p:nvSpPr>
          <p:cNvPr id="4" name="Slide Number Placeholder 3"/>
          <p:cNvSpPr>
            <a:spLocks noGrp="1"/>
          </p:cNvSpPr>
          <p:nvPr>
            <p:ph type="sldNum" sz="quarter" idx="11"/>
          </p:nvPr>
        </p:nvSpPr>
        <p:spPr/>
        <p:txBody>
          <a:bodyPr/>
          <a:lstStyle>
            <a:lvl1pPr>
              <a:defRPr/>
            </a:lvl1pPr>
          </a:lstStyle>
          <a:p>
            <a:fld id="{D647DED0-744E-4226-9CC5-1ED8276DAE1D}" type="slidenum">
              <a:rPr lang="en-GB" altLang="en-US"/>
              <a:pPr/>
              <a:t>‹#›</a:t>
            </a:fld>
            <a:endParaRPr lang="en-GB" altLang="en-US"/>
          </a:p>
        </p:txBody>
      </p:sp>
    </p:spTree>
    <p:extLst>
      <p:ext uri="{BB962C8B-B14F-4D97-AF65-F5344CB8AC3E}">
        <p14:creationId xmlns:p14="http://schemas.microsoft.com/office/powerpoint/2010/main" val="2736596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ltLang="en-US"/>
              <a:t>American Chemical Society</a:t>
            </a:r>
          </a:p>
        </p:txBody>
      </p:sp>
      <p:sp>
        <p:nvSpPr>
          <p:cNvPr id="3" name="Slide Number Placeholder 2"/>
          <p:cNvSpPr>
            <a:spLocks noGrp="1"/>
          </p:cNvSpPr>
          <p:nvPr>
            <p:ph type="sldNum" sz="quarter" idx="11"/>
          </p:nvPr>
        </p:nvSpPr>
        <p:spPr/>
        <p:txBody>
          <a:bodyPr/>
          <a:lstStyle>
            <a:lvl1pPr>
              <a:defRPr/>
            </a:lvl1pPr>
          </a:lstStyle>
          <a:p>
            <a:fld id="{99E99F5F-237C-4C50-AD44-35B7B9753AD4}" type="slidenum">
              <a:rPr lang="en-GB" altLang="en-US"/>
              <a:pPr/>
              <a:t>‹#›</a:t>
            </a:fld>
            <a:endParaRPr lang="en-GB" altLang="en-US"/>
          </a:p>
        </p:txBody>
      </p:sp>
    </p:spTree>
    <p:extLst>
      <p:ext uri="{BB962C8B-B14F-4D97-AF65-F5344CB8AC3E}">
        <p14:creationId xmlns:p14="http://schemas.microsoft.com/office/powerpoint/2010/main" val="227262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ltLang="en-US"/>
              <a:t>American Chemical Society</a:t>
            </a:r>
          </a:p>
        </p:txBody>
      </p:sp>
      <p:sp>
        <p:nvSpPr>
          <p:cNvPr id="6" name="Slide Number Placeholder 5"/>
          <p:cNvSpPr>
            <a:spLocks noGrp="1"/>
          </p:cNvSpPr>
          <p:nvPr>
            <p:ph type="sldNum" sz="quarter" idx="11"/>
          </p:nvPr>
        </p:nvSpPr>
        <p:spPr/>
        <p:txBody>
          <a:bodyPr/>
          <a:lstStyle>
            <a:lvl1pPr>
              <a:defRPr/>
            </a:lvl1pPr>
          </a:lstStyle>
          <a:p>
            <a:fld id="{497368B2-BC31-4729-ACE8-1C762CA66E6A}" type="slidenum">
              <a:rPr lang="en-GB" altLang="en-US"/>
              <a:pPr/>
              <a:t>‹#›</a:t>
            </a:fld>
            <a:endParaRPr lang="en-GB" altLang="en-US"/>
          </a:p>
        </p:txBody>
      </p:sp>
    </p:spTree>
    <p:extLst>
      <p:ext uri="{BB962C8B-B14F-4D97-AF65-F5344CB8AC3E}">
        <p14:creationId xmlns:p14="http://schemas.microsoft.com/office/powerpoint/2010/main" val="2663768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0"/>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ltLang="en-US"/>
              <a:t>American Chemical Society</a:t>
            </a:r>
          </a:p>
        </p:txBody>
      </p:sp>
      <p:sp>
        <p:nvSpPr>
          <p:cNvPr id="6" name="Slide Number Placeholder 5"/>
          <p:cNvSpPr>
            <a:spLocks noGrp="1"/>
          </p:cNvSpPr>
          <p:nvPr>
            <p:ph type="sldNum" sz="quarter" idx="11"/>
          </p:nvPr>
        </p:nvSpPr>
        <p:spPr/>
        <p:txBody>
          <a:bodyPr/>
          <a:lstStyle>
            <a:lvl1pPr>
              <a:defRPr/>
            </a:lvl1pPr>
          </a:lstStyle>
          <a:p>
            <a:fld id="{CF4701F2-B2D0-4E37-B6BD-F3460880C622}" type="slidenum">
              <a:rPr lang="en-GB" altLang="en-US"/>
              <a:pPr/>
              <a:t>‹#›</a:t>
            </a:fld>
            <a:endParaRPr lang="en-GB" altLang="en-US"/>
          </a:p>
        </p:txBody>
      </p:sp>
    </p:spTree>
    <p:extLst>
      <p:ext uri="{BB962C8B-B14F-4D97-AF65-F5344CB8AC3E}">
        <p14:creationId xmlns:p14="http://schemas.microsoft.com/office/powerpoint/2010/main" val="3639413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vmlDrawing" Target="../drawings/vmlDrawing1.v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image" Target="../media/image3.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2.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27088" y="319088"/>
            <a:ext cx="5616575"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en-US" altLang="en-US" smtClean="0"/>
              <a:t>Click to edit Master title style</a:t>
            </a:r>
            <a:endParaRPr lang="en-GB" altLang="en-US" dirty="0" smtClean="0"/>
          </a:p>
        </p:txBody>
      </p:sp>
      <p:sp>
        <p:nvSpPr>
          <p:cNvPr id="1027" name="Rectangle 3"/>
          <p:cNvSpPr>
            <a:spLocks noGrp="1" noChangeArrowheads="1"/>
          </p:cNvSpPr>
          <p:nvPr>
            <p:ph type="body" idx="1"/>
          </p:nvPr>
        </p:nvSpPr>
        <p:spPr bwMode="auto">
          <a:xfrm>
            <a:off x="827088" y="1773238"/>
            <a:ext cx="7859712"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dirty="0" smtClean="0"/>
          </a:p>
        </p:txBody>
      </p:sp>
      <p:sp>
        <p:nvSpPr>
          <p:cNvPr id="1029" name="Rectangle 5"/>
          <p:cNvSpPr>
            <a:spLocks noGrp="1" noChangeArrowheads="1"/>
          </p:cNvSpPr>
          <p:nvPr>
            <p:ph type="ftr" sz="quarter" idx="3"/>
          </p:nvPr>
        </p:nvSpPr>
        <p:spPr bwMode="auto">
          <a:xfrm>
            <a:off x="817563" y="6462713"/>
            <a:ext cx="2895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800" b="1">
                <a:solidFill>
                  <a:srgbClr val="0039A6"/>
                </a:solidFill>
              </a:defRPr>
            </a:lvl1pPr>
          </a:lstStyle>
          <a:p>
            <a:r>
              <a:rPr lang="en-GB" altLang="en-US"/>
              <a:t>American Chemical Society</a:t>
            </a:r>
          </a:p>
        </p:txBody>
      </p:sp>
      <p:sp>
        <p:nvSpPr>
          <p:cNvPr id="1030" name="Rectangle 6"/>
          <p:cNvSpPr>
            <a:spLocks noGrp="1" noChangeArrowheads="1"/>
          </p:cNvSpPr>
          <p:nvPr>
            <p:ph type="sldNum" sz="quarter" idx="4"/>
          </p:nvPr>
        </p:nvSpPr>
        <p:spPr bwMode="auto">
          <a:xfrm>
            <a:off x="6908800" y="6464300"/>
            <a:ext cx="1773238"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800" b="1">
                <a:solidFill>
                  <a:srgbClr val="0039A6"/>
                </a:solidFill>
              </a:defRPr>
            </a:lvl1pPr>
          </a:lstStyle>
          <a:p>
            <a:fld id="{BB8692AC-A08D-4920-B8EE-70D1499A8462}" type="slidenum">
              <a:rPr lang="en-GB" altLang="en-US"/>
              <a:pPr/>
              <a:t>‹#›</a:t>
            </a:fld>
            <a:endParaRPr lang="en-GB" altLang="en-US"/>
          </a:p>
        </p:txBody>
      </p:sp>
      <p:sp>
        <p:nvSpPr>
          <p:cNvPr id="1031" name="Rectangle 7"/>
          <p:cNvSpPr>
            <a:spLocks noChangeArrowheads="1"/>
          </p:cNvSpPr>
          <p:nvPr/>
        </p:nvSpPr>
        <p:spPr bwMode="auto">
          <a:xfrm>
            <a:off x="0" y="0"/>
            <a:ext cx="360363" cy="6858000"/>
          </a:xfrm>
          <a:prstGeom prst="rect">
            <a:avLst/>
          </a:prstGeom>
          <a:solidFill>
            <a:srgbClr val="0039A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2" name="Rectangle 8"/>
          <p:cNvSpPr>
            <a:spLocks noChangeArrowheads="1"/>
          </p:cNvSpPr>
          <p:nvPr/>
        </p:nvSpPr>
        <p:spPr bwMode="auto">
          <a:xfrm>
            <a:off x="0" y="0"/>
            <a:ext cx="360363" cy="1198563"/>
          </a:xfrm>
          <a:prstGeom prst="rect">
            <a:avLst/>
          </a:prstGeom>
          <a:solidFill>
            <a:srgbClr val="FDC82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Line 13"/>
          <p:cNvSpPr>
            <a:spLocks noChangeShapeType="1"/>
          </p:cNvSpPr>
          <p:nvPr/>
        </p:nvSpPr>
        <p:spPr bwMode="auto">
          <a:xfrm>
            <a:off x="827088" y="6381750"/>
            <a:ext cx="7848600" cy="0"/>
          </a:xfrm>
          <a:prstGeom prst="line">
            <a:avLst/>
          </a:prstGeom>
          <a:noFill/>
          <a:ln w="9525">
            <a:solidFill>
              <a:srgbClr val="0054A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43" name="Picture 19" descr="ACS_Chemistry_for_Life_CMYK_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877050" y="404813"/>
            <a:ext cx="1847850" cy="59055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hdr="0" dt="0"/>
  <p:txStyles>
    <p:titleStyle>
      <a:lvl1pPr algn="l" rtl="0" eaLnBrk="1" fontAlgn="base" hangingPunct="1">
        <a:lnSpc>
          <a:spcPct val="90000"/>
        </a:lnSpc>
        <a:spcBef>
          <a:spcPct val="0"/>
        </a:spcBef>
        <a:spcAft>
          <a:spcPct val="0"/>
        </a:spcAft>
        <a:defRPr sz="2800" b="0">
          <a:solidFill>
            <a:srgbClr val="0039A6"/>
          </a:solidFill>
          <a:latin typeface="Arial Rounded MT Bold" panose="020F0704030504030204" pitchFamily="34" charset="0"/>
          <a:ea typeface="+mj-ea"/>
          <a:cs typeface="+mj-cs"/>
        </a:defRPr>
      </a:lvl1pPr>
      <a:lvl2pPr algn="l" rtl="0" eaLnBrk="1" fontAlgn="base" hangingPunct="1">
        <a:lnSpc>
          <a:spcPct val="90000"/>
        </a:lnSpc>
        <a:spcBef>
          <a:spcPct val="0"/>
        </a:spcBef>
        <a:spcAft>
          <a:spcPct val="0"/>
        </a:spcAft>
        <a:defRPr sz="2600" b="1">
          <a:solidFill>
            <a:srgbClr val="0039A6"/>
          </a:solidFill>
          <a:latin typeface="Arial" charset="0"/>
        </a:defRPr>
      </a:lvl2pPr>
      <a:lvl3pPr algn="l" rtl="0" eaLnBrk="1" fontAlgn="base" hangingPunct="1">
        <a:lnSpc>
          <a:spcPct val="90000"/>
        </a:lnSpc>
        <a:spcBef>
          <a:spcPct val="0"/>
        </a:spcBef>
        <a:spcAft>
          <a:spcPct val="0"/>
        </a:spcAft>
        <a:defRPr sz="2600" b="1">
          <a:solidFill>
            <a:srgbClr val="0039A6"/>
          </a:solidFill>
          <a:latin typeface="Arial" charset="0"/>
        </a:defRPr>
      </a:lvl3pPr>
      <a:lvl4pPr algn="l" rtl="0" eaLnBrk="1" fontAlgn="base" hangingPunct="1">
        <a:lnSpc>
          <a:spcPct val="90000"/>
        </a:lnSpc>
        <a:spcBef>
          <a:spcPct val="0"/>
        </a:spcBef>
        <a:spcAft>
          <a:spcPct val="0"/>
        </a:spcAft>
        <a:defRPr sz="2600" b="1">
          <a:solidFill>
            <a:srgbClr val="0039A6"/>
          </a:solidFill>
          <a:latin typeface="Arial" charset="0"/>
        </a:defRPr>
      </a:lvl4pPr>
      <a:lvl5pPr algn="l" rtl="0" eaLnBrk="1" fontAlgn="base" hangingPunct="1">
        <a:lnSpc>
          <a:spcPct val="90000"/>
        </a:lnSpc>
        <a:spcBef>
          <a:spcPct val="0"/>
        </a:spcBef>
        <a:spcAft>
          <a:spcPct val="0"/>
        </a:spcAft>
        <a:defRPr sz="2600" b="1">
          <a:solidFill>
            <a:srgbClr val="0039A6"/>
          </a:solidFill>
          <a:latin typeface="Arial" charset="0"/>
        </a:defRPr>
      </a:lvl5pPr>
      <a:lvl6pPr marL="457200" algn="l" rtl="0" eaLnBrk="1" fontAlgn="base" hangingPunct="1">
        <a:lnSpc>
          <a:spcPct val="90000"/>
        </a:lnSpc>
        <a:spcBef>
          <a:spcPct val="0"/>
        </a:spcBef>
        <a:spcAft>
          <a:spcPct val="0"/>
        </a:spcAft>
        <a:defRPr sz="2600" b="1">
          <a:solidFill>
            <a:srgbClr val="0039A6"/>
          </a:solidFill>
          <a:latin typeface="Arial" charset="0"/>
        </a:defRPr>
      </a:lvl6pPr>
      <a:lvl7pPr marL="914400" algn="l" rtl="0" eaLnBrk="1" fontAlgn="base" hangingPunct="1">
        <a:lnSpc>
          <a:spcPct val="90000"/>
        </a:lnSpc>
        <a:spcBef>
          <a:spcPct val="0"/>
        </a:spcBef>
        <a:spcAft>
          <a:spcPct val="0"/>
        </a:spcAft>
        <a:defRPr sz="2600" b="1">
          <a:solidFill>
            <a:srgbClr val="0039A6"/>
          </a:solidFill>
          <a:latin typeface="Arial" charset="0"/>
        </a:defRPr>
      </a:lvl7pPr>
      <a:lvl8pPr marL="1371600" algn="l" rtl="0" eaLnBrk="1" fontAlgn="base" hangingPunct="1">
        <a:lnSpc>
          <a:spcPct val="90000"/>
        </a:lnSpc>
        <a:spcBef>
          <a:spcPct val="0"/>
        </a:spcBef>
        <a:spcAft>
          <a:spcPct val="0"/>
        </a:spcAft>
        <a:defRPr sz="2600" b="1">
          <a:solidFill>
            <a:srgbClr val="0039A6"/>
          </a:solidFill>
          <a:latin typeface="Arial" charset="0"/>
        </a:defRPr>
      </a:lvl8pPr>
      <a:lvl9pPr marL="1828800" algn="l" rtl="0" eaLnBrk="1" fontAlgn="base" hangingPunct="1">
        <a:lnSpc>
          <a:spcPct val="90000"/>
        </a:lnSpc>
        <a:spcBef>
          <a:spcPct val="0"/>
        </a:spcBef>
        <a:spcAft>
          <a:spcPct val="0"/>
        </a:spcAft>
        <a:defRPr sz="2600" b="1">
          <a:solidFill>
            <a:srgbClr val="0039A6"/>
          </a:solidFill>
          <a:latin typeface="Arial" charset="0"/>
        </a:defRPr>
      </a:lvl9pPr>
    </p:titleStyle>
    <p:bodyStyle>
      <a:lvl1pPr marL="342900" indent="-342900" algn="l" rtl="0" eaLnBrk="1" fontAlgn="base" hangingPunct="1">
        <a:spcBef>
          <a:spcPct val="10000"/>
        </a:spcBef>
        <a:spcAft>
          <a:spcPct val="40000"/>
        </a:spcAft>
        <a:buChar char="•"/>
        <a:defRPr sz="2000">
          <a:solidFill>
            <a:srgbClr val="0039A6"/>
          </a:solidFill>
          <a:latin typeface="+mn-lt"/>
          <a:ea typeface="+mn-ea"/>
          <a:cs typeface="+mn-cs"/>
        </a:defRPr>
      </a:lvl1pPr>
      <a:lvl2pPr marL="742950" indent="-285750" algn="l" rtl="0" eaLnBrk="1" fontAlgn="base" hangingPunct="1">
        <a:spcBef>
          <a:spcPct val="10000"/>
        </a:spcBef>
        <a:spcAft>
          <a:spcPct val="40000"/>
        </a:spcAft>
        <a:buChar char="–"/>
        <a:defRPr sz="1800">
          <a:solidFill>
            <a:srgbClr val="0039A6"/>
          </a:solidFill>
          <a:latin typeface="+mn-lt"/>
        </a:defRPr>
      </a:lvl2pPr>
      <a:lvl3pPr marL="1143000" indent="-228600" algn="l" rtl="0" eaLnBrk="1" fontAlgn="base" hangingPunct="1">
        <a:spcBef>
          <a:spcPct val="10000"/>
        </a:spcBef>
        <a:spcAft>
          <a:spcPct val="40000"/>
        </a:spcAft>
        <a:buChar char="•"/>
        <a:defRPr sz="1600">
          <a:solidFill>
            <a:srgbClr val="0039A6"/>
          </a:solidFill>
          <a:latin typeface="+mn-lt"/>
        </a:defRPr>
      </a:lvl3pPr>
      <a:lvl4pPr marL="1600200" indent="-228600" algn="l" rtl="0" eaLnBrk="1" fontAlgn="base" hangingPunct="1">
        <a:spcBef>
          <a:spcPct val="10000"/>
        </a:spcBef>
        <a:spcAft>
          <a:spcPct val="40000"/>
        </a:spcAft>
        <a:buChar char="–"/>
        <a:defRPr sz="1400">
          <a:solidFill>
            <a:srgbClr val="0039A6"/>
          </a:solidFill>
          <a:latin typeface="+mn-lt"/>
        </a:defRPr>
      </a:lvl4pPr>
      <a:lvl5pPr marL="2057400" indent="-228600" algn="l" rtl="0" eaLnBrk="1" fontAlgn="base" hangingPunct="1">
        <a:spcBef>
          <a:spcPct val="10000"/>
        </a:spcBef>
        <a:spcAft>
          <a:spcPct val="40000"/>
        </a:spcAft>
        <a:buChar char="»"/>
        <a:defRPr sz="1050">
          <a:solidFill>
            <a:srgbClr val="0039A6"/>
          </a:solidFill>
          <a:latin typeface="+mn-lt"/>
        </a:defRPr>
      </a:lvl5pPr>
      <a:lvl6pPr marL="2514600" indent="-228600" algn="l" rtl="0" eaLnBrk="1" fontAlgn="base" hangingPunct="1">
        <a:spcBef>
          <a:spcPct val="10000"/>
        </a:spcBef>
        <a:spcAft>
          <a:spcPct val="40000"/>
        </a:spcAft>
        <a:buChar char="»"/>
        <a:defRPr sz="1000">
          <a:solidFill>
            <a:srgbClr val="0039A6"/>
          </a:solidFill>
          <a:latin typeface="+mn-lt"/>
        </a:defRPr>
      </a:lvl6pPr>
      <a:lvl7pPr marL="2971800" indent="-228600" algn="l" rtl="0" eaLnBrk="1" fontAlgn="base" hangingPunct="1">
        <a:spcBef>
          <a:spcPct val="10000"/>
        </a:spcBef>
        <a:spcAft>
          <a:spcPct val="40000"/>
        </a:spcAft>
        <a:buChar char="»"/>
        <a:defRPr sz="1000">
          <a:solidFill>
            <a:srgbClr val="0039A6"/>
          </a:solidFill>
          <a:latin typeface="+mn-lt"/>
        </a:defRPr>
      </a:lvl7pPr>
      <a:lvl8pPr marL="3429000" indent="-228600" algn="l" rtl="0" eaLnBrk="1" fontAlgn="base" hangingPunct="1">
        <a:spcBef>
          <a:spcPct val="10000"/>
        </a:spcBef>
        <a:spcAft>
          <a:spcPct val="40000"/>
        </a:spcAft>
        <a:buChar char="»"/>
        <a:defRPr sz="1000">
          <a:solidFill>
            <a:srgbClr val="0039A6"/>
          </a:solidFill>
          <a:latin typeface="+mn-lt"/>
        </a:defRPr>
      </a:lvl8pPr>
      <a:lvl9pPr marL="3886200" indent="-228600" algn="l" rtl="0" eaLnBrk="1" fontAlgn="base" hangingPunct="1">
        <a:spcBef>
          <a:spcPct val="10000"/>
        </a:spcBef>
        <a:spcAft>
          <a:spcPct val="40000"/>
        </a:spcAft>
        <a:buChar char="»"/>
        <a:defRPr sz="1000">
          <a:solidFill>
            <a:srgbClr val="0039A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491" name="Rectangle 11"/>
          <p:cNvSpPr>
            <a:spLocks noChangeArrowheads="1"/>
          </p:cNvSpPr>
          <p:nvPr/>
        </p:nvSpPr>
        <p:spPr bwMode="auto">
          <a:xfrm>
            <a:off x="0" y="1412875"/>
            <a:ext cx="9144000" cy="5445125"/>
          </a:xfrm>
          <a:prstGeom prst="rect">
            <a:avLst/>
          </a:prstGeom>
          <a:solidFill>
            <a:srgbClr val="0039A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0" name="Rectangle 10"/>
          <p:cNvSpPr>
            <a:spLocks noGrp="1" noChangeArrowheads="1"/>
          </p:cNvSpPr>
          <p:nvPr>
            <p:ph type="sldNum" sz="quarter" idx="4"/>
          </p:nvPr>
        </p:nvSpPr>
        <p:spPr bwMode="auto">
          <a:xfrm>
            <a:off x="6908800" y="6464300"/>
            <a:ext cx="1773238"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800" b="1">
                <a:solidFill>
                  <a:schemeClr val="bg1"/>
                </a:solidFill>
              </a:defRPr>
            </a:lvl1pPr>
          </a:lstStyle>
          <a:p>
            <a:fld id="{1B199F00-0555-40CF-AAD6-872A3A4BAF14}" type="slidenum">
              <a:rPr lang="en-GB" altLang="en-US"/>
              <a:pPr/>
              <a:t>‹#›</a:t>
            </a:fld>
            <a:endParaRPr lang="en-GB" altLang="en-US"/>
          </a:p>
        </p:txBody>
      </p:sp>
      <p:sp>
        <p:nvSpPr>
          <p:cNvPr id="20493" name="Rectangle 13"/>
          <p:cNvSpPr>
            <a:spLocks noChangeArrowheads="1"/>
          </p:cNvSpPr>
          <p:nvPr/>
        </p:nvSpPr>
        <p:spPr bwMode="auto">
          <a:xfrm flipV="1">
            <a:off x="0" y="1363663"/>
            <a:ext cx="9144000" cy="142875"/>
          </a:xfrm>
          <a:prstGeom prst="rect">
            <a:avLst/>
          </a:prstGeom>
          <a:solidFill>
            <a:srgbClr val="FDC82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4" name="Line 14"/>
          <p:cNvSpPr>
            <a:spLocks noChangeShapeType="1"/>
          </p:cNvSpPr>
          <p:nvPr/>
        </p:nvSpPr>
        <p:spPr bwMode="auto">
          <a:xfrm>
            <a:off x="466725" y="6381750"/>
            <a:ext cx="8208963"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9" name="Rectangle 9"/>
          <p:cNvSpPr>
            <a:spLocks noGrp="1" noChangeArrowheads="1"/>
          </p:cNvSpPr>
          <p:nvPr>
            <p:ph type="ftr" sz="quarter" idx="3"/>
          </p:nvPr>
        </p:nvSpPr>
        <p:spPr bwMode="auto">
          <a:xfrm>
            <a:off x="466725" y="6462713"/>
            <a:ext cx="2895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800" b="1">
                <a:solidFill>
                  <a:schemeClr val="bg1"/>
                </a:solidFill>
              </a:defRPr>
            </a:lvl1pPr>
          </a:lstStyle>
          <a:p>
            <a:r>
              <a:rPr lang="en-GB" altLang="en-US"/>
              <a:t>American Chemical Society</a:t>
            </a:r>
          </a:p>
        </p:txBody>
      </p:sp>
      <p:sp>
        <p:nvSpPr>
          <p:cNvPr id="20495" name="Rectangle 15"/>
          <p:cNvSpPr>
            <a:spLocks noGrp="1" noChangeArrowheads="1"/>
          </p:cNvSpPr>
          <p:nvPr>
            <p:ph type="title"/>
          </p:nvPr>
        </p:nvSpPr>
        <p:spPr bwMode="auto">
          <a:xfrm>
            <a:off x="468313" y="319088"/>
            <a:ext cx="5975350" cy="944562"/>
          </a:xfrm>
          <a:prstGeom prst="rect">
            <a:avLst/>
          </a:prstGeom>
          <a:noFill/>
          <a:ln>
            <a:noFill/>
          </a:ln>
          <a:effectLst/>
          <a:extLst>
            <a:ext uri="{909E8E84-426E-40DD-AFC4-6F175D3DCCD1}">
              <a14:hiddenFill xmlns:a14="http://schemas.microsoft.com/office/drawing/2010/main">
                <a:solidFill>
                  <a:srgbClr val="0054A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en-GB" altLang="en-US" dirty="0" smtClean="0"/>
              <a:t>Click to edit Master title style</a:t>
            </a:r>
          </a:p>
        </p:txBody>
      </p:sp>
      <p:sp>
        <p:nvSpPr>
          <p:cNvPr id="20498" name="Rectangle 18"/>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dirty="0" smtClean="0"/>
              <a:t>Click to edit Master text styles</a:t>
            </a:r>
          </a:p>
          <a:p>
            <a:pPr lvl="1"/>
            <a:r>
              <a:rPr lang="en-GB" altLang="en-US" dirty="0" smtClean="0"/>
              <a:t>Second level</a:t>
            </a:r>
          </a:p>
          <a:p>
            <a:pPr lvl="2"/>
            <a:r>
              <a:rPr lang="en-GB" altLang="en-US" dirty="0" smtClean="0"/>
              <a:t>Third level</a:t>
            </a:r>
          </a:p>
          <a:p>
            <a:pPr lvl="3"/>
            <a:r>
              <a:rPr lang="en-GB" altLang="en-US" dirty="0" smtClean="0"/>
              <a:t>Fourth level</a:t>
            </a:r>
          </a:p>
          <a:p>
            <a:pPr lvl="4"/>
            <a:r>
              <a:rPr lang="en-GB" altLang="en-US" dirty="0" smtClean="0"/>
              <a:t>Fifth level</a:t>
            </a:r>
          </a:p>
        </p:txBody>
      </p:sp>
      <p:pic>
        <p:nvPicPr>
          <p:cNvPr id="20500" name="Picture 20" descr="ACS_Chemistry_for_Life_CMYK_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877050" y="404813"/>
            <a:ext cx="1847850" cy="59055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dt="0"/>
  <p:txStyles>
    <p:titleStyle>
      <a:lvl1pPr algn="l" rtl="0" fontAlgn="base">
        <a:lnSpc>
          <a:spcPct val="90000"/>
        </a:lnSpc>
        <a:spcBef>
          <a:spcPct val="0"/>
        </a:spcBef>
        <a:spcAft>
          <a:spcPct val="0"/>
        </a:spcAft>
        <a:defRPr sz="2800" b="1">
          <a:solidFill>
            <a:srgbClr val="0039A6"/>
          </a:solidFill>
          <a:latin typeface="+mj-lt"/>
          <a:ea typeface="+mj-ea"/>
          <a:cs typeface="+mj-cs"/>
        </a:defRPr>
      </a:lvl1pPr>
      <a:lvl2pPr algn="l" rtl="0" fontAlgn="base">
        <a:lnSpc>
          <a:spcPct val="90000"/>
        </a:lnSpc>
        <a:spcBef>
          <a:spcPct val="0"/>
        </a:spcBef>
        <a:spcAft>
          <a:spcPct val="0"/>
        </a:spcAft>
        <a:defRPr sz="2600" b="1">
          <a:solidFill>
            <a:srgbClr val="0039A6"/>
          </a:solidFill>
          <a:latin typeface="Arial" charset="0"/>
        </a:defRPr>
      </a:lvl2pPr>
      <a:lvl3pPr algn="l" rtl="0" fontAlgn="base">
        <a:lnSpc>
          <a:spcPct val="90000"/>
        </a:lnSpc>
        <a:spcBef>
          <a:spcPct val="0"/>
        </a:spcBef>
        <a:spcAft>
          <a:spcPct val="0"/>
        </a:spcAft>
        <a:defRPr sz="2600" b="1">
          <a:solidFill>
            <a:srgbClr val="0039A6"/>
          </a:solidFill>
          <a:latin typeface="Arial" charset="0"/>
        </a:defRPr>
      </a:lvl3pPr>
      <a:lvl4pPr algn="l" rtl="0" fontAlgn="base">
        <a:lnSpc>
          <a:spcPct val="90000"/>
        </a:lnSpc>
        <a:spcBef>
          <a:spcPct val="0"/>
        </a:spcBef>
        <a:spcAft>
          <a:spcPct val="0"/>
        </a:spcAft>
        <a:defRPr sz="2600" b="1">
          <a:solidFill>
            <a:srgbClr val="0039A6"/>
          </a:solidFill>
          <a:latin typeface="Arial" charset="0"/>
        </a:defRPr>
      </a:lvl4pPr>
      <a:lvl5pPr algn="l" rtl="0" fontAlgn="base">
        <a:lnSpc>
          <a:spcPct val="90000"/>
        </a:lnSpc>
        <a:spcBef>
          <a:spcPct val="0"/>
        </a:spcBef>
        <a:spcAft>
          <a:spcPct val="0"/>
        </a:spcAft>
        <a:defRPr sz="2600" b="1">
          <a:solidFill>
            <a:srgbClr val="0039A6"/>
          </a:solidFill>
          <a:latin typeface="Arial" charset="0"/>
        </a:defRPr>
      </a:lvl5pPr>
      <a:lvl6pPr marL="457200" algn="l" rtl="0" fontAlgn="base">
        <a:lnSpc>
          <a:spcPct val="90000"/>
        </a:lnSpc>
        <a:spcBef>
          <a:spcPct val="0"/>
        </a:spcBef>
        <a:spcAft>
          <a:spcPct val="0"/>
        </a:spcAft>
        <a:defRPr sz="2600" b="1">
          <a:solidFill>
            <a:srgbClr val="0039A6"/>
          </a:solidFill>
          <a:latin typeface="Arial" charset="0"/>
        </a:defRPr>
      </a:lvl6pPr>
      <a:lvl7pPr marL="914400" algn="l" rtl="0" fontAlgn="base">
        <a:lnSpc>
          <a:spcPct val="90000"/>
        </a:lnSpc>
        <a:spcBef>
          <a:spcPct val="0"/>
        </a:spcBef>
        <a:spcAft>
          <a:spcPct val="0"/>
        </a:spcAft>
        <a:defRPr sz="2600" b="1">
          <a:solidFill>
            <a:srgbClr val="0039A6"/>
          </a:solidFill>
          <a:latin typeface="Arial" charset="0"/>
        </a:defRPr>
      </a:lvl7pPr>
      <a:lvl8pPr marL="1371600" algn="l" rtl="0" fontAlgn="base">
        <a:lnSpc>
          <a:spcPct val="90000"/>
        </a:lnSpc>
        <a:spcBef>
          <a:spcPct val="0"/>
        </a:spcBef>
        <a:spcAft>
          <a:spcPct val="0"/>
        </a:spcAft>
        <a:defRPr sz="2600" b="1">
          <a:solidFill>
            <a:srgbClr val="0039A6"/>
          </a:solidFill>
          <a:latin typeface="Arial" charset="0"/>
        </a:defRPr>
      </a:lvl8pPr>
      <a:lvl9pPr marL="1828800" algn="l" rtl="0" fontAlgn="base">
        <a:lnSpc>
          <a:spcPct val="90000"/>
        </a:lnSpc>
        <a:spcBef>
          <a:spcPct val="0"/>
        </a:spcBef>
        <a:spcAft>
          <a:spcPct val="0"/>
        </a:spcAft>
        <a:defRPr sz="2600" b="1">
          <a:solidFill>
            <a:srgbClr val="0039A6"/>
          </a:solidFill>
          <a:latin typeface="Arial" charset="0"/>
        </a:defRPr>
      </a:lvl9pPr>
    </p:titleStyle>
    <p:bodyStyle>
      <a:lvl1pPr marL="342900" indent="-342900" algn="l" rtl="0" fontAlgn="base">
        <a:spcBef>
          <a:spcPct val="20000"/>
        </a:spcBef>
        <a:spcAft>
          <a:spcPct val="0"/>
        </a:spcAft>
        <a:buChar char="•"/>
        <a:defRPr sz="2000">
          <a:solidFill>
            <a:schemeClr val="bg1"/>
          </a:solidFill>
          <a:latin typeface="+mn-lt"/>
          <a:ea typeface="+mn-ea"/>
          <a:cs typeface="+mn-cs"/>
        </a:defRPr>
      </a:lvl1pPr>
      <a:lvl2pPr marL="742950" indent="-285750" algn="l" rtl="0" fontAlgn="base">
        <a:spcBef>
          <a:spcPct val="20000"/>
        </a:spcBef>
        <a:spcAft>
          <a:spcPct val="0"/>
        </a:spcAft>
        <a:buChar char="–"/>
        <a:defRPr sz="1800">
          <a:solidFill>
            <a:schemeClr val="bg1"/>
          </a:solidFill>
          <a:latin typeface="+mn-lt"/>
        </a:defRPr>
      </a:lvl2pPr>
      <a:lvl3pPr marL="1143000" indent="-228600" algn="l" rtl="0" fontAlgn="base">
        <a:spcBef>
          <a:spcPct val="20000"/>
        </a:spcBef>
        <a:spcAft>
          <a:spcPct val="0"/>
        </a:spcAft>
        <a:buChar char="•"/>
        <a:defRPr sz="1600">
          <a:solidFill>
            <a:schemeClr val="bg1"/>
          </a:solidFill>
          <a:latin typeface="+mn-lt"/>
        </a:defRPr>
      </a:lvl3pPr>
      <a:lvl4pPr marL="1600200" indent="-228600" algn="l" rtl="0" fontAlgn="base">
        <a:spcBef>
          <a:spcPct val="20000"/>
        </a:spcBef>
        <a:spcAft>
          <a:spcPct val="0"/>
        </a:spcAft>
        <a:buChar char="–"/>
        <a:defRPr sz="1400">
          <a:solidFill>
            <a:schemeClr val="bg1"/>
          </a:solidFill>
          <a:latin typeface="+mn-lt"/>
        </a:defRPr>
      </a:lvl4pPr>
      <a:lvl5pPr marL="2057400" indent="-228600" algn="l" rtl="0" fontAlgn="base">
        <a:spcBef>
          <a:spcPct val="20000"/>
        </a:spcBef>
        <a:spcAft>
          <a:spcPct val="0"/>
        </a:spcAft>
        <a:buChar char="»"/>
        <a:defRPr sz="1050">
          <a:solidFill>
            <a:schemeClr val="bg1"/>
          </a:solidFill>
          <a:latin typeface="+mn-lt"/>
        </a:defRPr>
      </a:lvl5pPr>
      <a:lvl6pPr marL="2514600" indent="-228600" algn="l" rtl="0" fontAlgn="base">
        <a:spcBef>
          <a:spcPct val="20000"/>
        </a:spcBef>
        <a:spcAft>
          <a:spcPct val="0"/>
        </a:spcAft>
        <a:buChar char="»"/>
        <a:defRPr sz="1000">
          <a:solidFill>
            <a:schemeClr val="bg1"/>
          </a:solidFill>
          <a:latin typeface="+mn-lt"/>
        </a:defRPr>
      </a:lvl6pPr>
      <a:lvl7pPr marL="2971800" indent="-228600" algn="l" rtl="0" fontAlgn="base">
        <a:spcBef>
          <a:spcPct val="20000"/>
        </a:spcBef>
        <a:spcAft>
          <a:spcPct val="0"/>
        </a:spcAft>
        <a:buChar char="»"/>
        <a:defRPr sz="1000">
          <a:solidFill>
            <a:schemeClr val="bg1"/>
          </a:solidFill>
          <a:latin typeface="+mn-lt"/>
        </a:defRPr>
      </a:lvl7pPr>
      <a:lvl8pPr marL="3429000" indent="-228600" algn="l" rtl="0" fontAlgn="base">
        <a:spcBef>
          <a:spcPct val="20000"/>
        </a:spcBef>
        <a:spcAft>
          <a:spcPct val="0"/>
        </a:spcAft>
        <a:buChar char="»"/>
        <a:defRPr sz="1000">
          <a:solidFill>
            <a:schemeClr val="bg1"/>
          </a:solidFill>
          <a:latin typeface="+mn-lt"/>
        </a:defRPr>
      </a:lvl8pPr>
      <a:lvl9pPr marL="3886200" indent="-228600" algn="l" rtl="0" fontAlgn="base">
        <a:spcBef>
          <a:spcPct val="20000"/>
        </a:spcBef>
        <a:spcAft>
          <a:spcPct val="0"/>
        </a:spcAft>
        <a:buChar char="»"/>
        <a:defRPr sz="1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9400" name="Rectangle 8"/>
          <p:cNvSpPr>
            <a:spLocks noGrp="1" noChangeArrowheads="1"/>
          </p:cNvSpPr>
          <p:nvPr>
            <p:ph type="title"/>
          </p:nvPr>
        </p:nvSpPr>
        <p:spPr bwMode="auto">
          <a:xfrm>
            <a:off x="468313" y="319088"/>
            <a:ext cx="5975350" cy="944562"/>
          </a:xfrm>
          <a:prstGeom prst="rect">
            <a:avLst/>
          </a:prstGeom>
          <a:noFill/>
          <a:ln>
            <a:noFill/>
          </a:ln>
          <a:effectLst/>
          <a:extLst>
            <a:ext uri="{909E8E84-426E-40DD-AFC4-6F175D3DCCD1}">
              <a14:hiddenFill xmlns:a14="http://schemas.microsoft.com/office/drawing/2010/main">
                <a:solidFill>
                  <a:srgbClr val="0054A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en-GB" altLang="en-US" smtClean="0"/>
              <a:t>Click to edit Master title style</a:t>
            </a:r>
          </a:p>
        </p:txBody>
      </p:sp>
      <p:pic>
        <p:nvPicPr>
          <p:cNvPr id="59404" name="Picture 12" descr="ACS_Chemistry_for_Life_CMYK_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877050" y="404813"/>
            <a:ext cx="1847850" cy="59055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fontAlgn="base">
        <a:lnSpc>
          <a:spcPct val="90000"/>
        </a:lnSpc>
        <a:spcBef>
          <a:spcPct val="0"/>
        </a:spcBef>
        <a:spcAft>
          <a:spcPct val="0"/>
        </a:spcAft>
        <a:defRPr sz="2600" b="1">
          <a:solidFill>
            <a:srgbClr val="0039A6"/>
          </a:solidFill>
          <a:latin typeface="+mj-lt"/>
          <a:ea typeface="+mj-ea"/>
          <a:cs typeface="+mj-cs"/>
        </a:defRPr>
      </a:lvl1pPr>
      <a:lvl2pPr algn="l" rtl="0" fontAlgn="base">
        <a:lnSpc>
          <a:spcPct val="90000"/>
        </a:lnSpc>
        <a:spcBef>
          <a:spcPct val="0"/>
        </a:spcBef>
        <a:spcAft>
          <a:spcPct val="0"/>
        </a:spcAft>
        <a:defRPr sz="2600" b="1">
          <a:solidFill>
            <a:srgbClr val="0039A6"/>
          </a:solidFill>
          <a:latin typeface="Arial" charset="0"/>
        </a:defRPr>
      </a:lvl2pPr>
      <a:lvl3pPr algn="l" rtl="0" fontAlgn="base">
        <a:lnSpc>
          <a:spcPct val="90000"/>
        </a:lnSpc>
        <a:spcBef>
          <a:spcPct val="0"/>
        </a:spcBef>
        <a:spcAft>
          <a:spcPct val="0"/>
        </a:spcAft>
        <a:defRPr sz="2600" b="1">
          <a:solidFill>
            <a:srgbClr val="0039A6"/>
          </a:solidFill>
          <a:latin typeface="Arial" charset="0"/>
        </a:defRPr>
      </a:lvl3pPr>
      <a:lvl4pPr algn="l" rtl="0" fontAlgn="base">
        <a:lnSpc>
          <a:spcPct val="90000"/>
        </a:lnSpc>
        <a:spcBef>
          <a:spcPct val="0"/>
        </a:spcBef>
        <a:spcAft>
          <a:spcPct val="0"/>
        </a:spcAft>
        <a:defRPr sz="2600" b="1">
          <a:solidFill>
            <a:srgbClr val="0039A6"/>
          </a:solidFill>
          <a:latin typeface="Arial" charset="0"/>
        </a:defRPr>
      </a:lvl4pPr>
      <a:lvl5pPr algn="l" rtl="0" fontAlgn="base">
        <a:lnSpc>
          <a:spcPct val="90000"/>
        </a:lnSpc>
        <a:spcBef>
          <a:spcPct val="0"/>
        </a:spcBef>
        <a:spcAft>
          <a:spcPct val="0"/>
        </a:spcAft>
        <a:defRPr sz="2600" b="1">
          <a:solidFill>
            <a:srgbClr val="0039A6"/>
          </a:solidFill>
          <a:latin typeface="Arial" charset="0"/>
        </a:defRPr>
      </a:lvl5pPr>
      <a:lvl6pPr marL="457200" algn="l" rtl="0" fontAlgn="base">
        <a:lnSpc>
          <a:spcPct val="90000"/>
        </a:lnSpc>
        <a:spcBef>
          <a:spcPct val="0"/>
        </a:spcBef>
        <a:spcAft>
          <a:spcPct val="0"/>
        </a:spcAft>
        <a:defRPr sz="2600" b="1">
          <a:solidFill>
            <a:srgbClr val="0039A6"/>
          </a:solidFill>
          <a:latin typeface="Arial" charset="0"/>
        </a:defRPr>
      </a:lvl6pPr>
      <a:lvl7pPr marL="914400" algn="l" rtl="0" fontAlgn="base">
        <a:lnSpc>
          <a:spcPct val="90000"/>
        </a:lnSpc>
        <a:spcBef>
          <a:spcPct val="0"/>
        </a:spcBef>
        <a:spcAft>
          <a:spcPct val="0"/>
        </a:spcAft>
        <a:defRPr sz="2600" b="1">
          <a:solidFill>
            <a:srgbClr val="0039A6"/>
          </a:solidFill>
          <a:latin typeface="Arial" charset="0"/>
        </a:defRPr>
      </a:lvl7pPr>
      <a:lvl8pPr marL="1371600" algn="l" rtl="0" fontAlgn="base">
        <a:lnSpc>
          <a:spcPct val="90000"/>
        </a:lnSpc>
        <a:spcBef>
          <a:spcPct val="0"/>
        </a:spcBef>
        <a:spcAft>
          <a:spcPct val="0"/>
        </a:spcAft>
        <a:defRPr sz="2600" b="1">
          <a:solidFill>
            <a:srgbClr val="0039A6"/>
          </a:solidFill>
          <a:latin typeface="Arial" charset="0"/>
        </a:defRPr>
      </a:lvl8pPr>
      <a:lvl9pPr marL="1828800" algn="l" rtl="0" fontAlgn="base">
        <a:lnSpc>
          <a:spcPct val="90000"/>
        </a:lnSpc>
        <a:spcBef>
          <a:spcPct val="0"/>
        </a:spcBef>
        <a:spcAft>
          <a:spcPct val="0"/>
        </a:spcAft>
        <a:defRPr sz="2600" b="1">
          <a:solidFill>
            <a:srgbClr val="0039A6"/>
          </a:solidFill>
          <a:latin typeface="Arial" charset="0"/>
        </a:defRPr>
      </a:lvl9pPr>
    </p:titleStyle>
    <p:bodyStyle>
      <a:lvl1pPr marL="342900" indent="-342900" algn="l" rtl="0" fontAlgn="base">
        <a:spcBef>
          <a:spcPct val="20000"/>
        </a:spcBef>
        <a:spcAft>
          <a:spcPct val="0"/>
        </a:spcAft>
        <a:buChar char="•"/>
        <a:defRPr>
          <a:solidFill>
            <a:schemeClr val="bg1"/>
          </a:solidFill>
          <a:latin typeface="+mn-lt"/>
          <a:ea typeface="+mn-ea"/>
          <a:cs typeface="+mn-cs"/>
        </a:defRPr>
      </a:lvl1pPr>
      <a:lvl2pPr marL="742950" indent="-285750" algn="l" rtl="0" fontAlgn="base">
        <a:spcBef>
          <a:spcPct val="20000"/>
        </a:spcBef>
        <a:spcAft>
          <a:spcPct val="0"/>
        </a:spcAft>
        <a:buChar char="–"/>
        <a:defRPr sz="1600">
          <a:solidFill>
            <a:schemeClr val="bg1"/>
          </a:solidFill>
          <a:latin typeface="+mn-lt"/>
        </a:defRPr>
      </a:lvl2pPr>
      <a:lvl3pPr marL="1143000" indent="-228600" algn="l" rtl="0" fontAlgn="base">
        <a:spcBef>
          <a:spcPct val="20000"/>
        </a:spcBef>
        <a:spcAft>
          <a:spcPct val="0"/>
        </a:spcAft>
        <a:buChar char="•"/>
        <a:defRPr sz="1400">
          <a:solidFill>
            <a:schemeClr val="bg1"/>
          </a:solidFill>
          <a:latin typeface="+mn-lt"/>
        </a:defRPr>
      </a:lvl3pPr>
      <a:lvl4pPr marL="1600200" indent="-228600" algn="l" rtl="0" fontAlgn="base">
        <a:spcBef>
          <a:spcPct val="20000"/>
        </a:spcBef>
        <a:spcAft>
          <a:spcPct val="0"/>
        </a:spcAft>
        <a:buChar char="–"/>
        <a:defRPr sz="1200">
          <a:solidFill>
            <a:schemeClr val="bg1"/>
          </a:solidFill>
          <a:latin typeface="+mn-lt"/>
        </a:defRPr>
      </a:lvl4pPr>
      <a:lvl5pPr marL="2057400" indent="-228600" algn="l" rtl="0" fontAlgn="base">
        <a:spcBef>
          <a:spcPct val="20000"/>
        </a:spcBef>
        <a:spcAft>
          <a:spcPct val="0"/>
        </a:spcAft>
        <a:buChar char="»"/>
        <a:defRPr sz="1000">
          <a:solidFill>
            <a:schemeClr val="bg1"/>
          </a:solidFill>
          <a:latin typeface="+mn-lt"/>
        </a:defRPr>
      </a:lvl5pPr>
      <a:lvl6pPr marL="2514600" indent="-228600" algn="l" rtl="0" fontAlgn="base">
        <a:spcBef>
          <a:spcPct val="20000"/>
        </a:spcBef>
        <a:spcAft>
          <a:spcPct val="0"/>
        </a:spcAft>
        <a:buChar char="»"/>
        <a:defRPr sz="1000">
          <a:solidFill>
            <a:schemeClr val="bg1"/>
          </a:solidFill>
          <a:latin typeface="+mn-lt"/>
        </a:defRPr>
      </a:lvl6pPr>
      <a:lvl7pPr marL="2971800" indent="-228600" algn="l" rtl="0" fontAlgn="base">
        <a:spcBef>
          <a:spcPct val="20000"/>
        </a:spcBef>
        <a:spcAft>
          <a:spcPct val="0"/>
        </a:spcAft>
        <a:buChar char="»"/>
        <a:defRPr sz="1000">
          <a:solidFill>
            <a:schemeClr val="bg1"/>
          </a:solidFill>
          <a:latin typeface="+mn-lt"/>
        </a:defRPr>
      </a:lvl7pPr>
      <a:lvl8pPr marL="3429000" indent="-228600" algn="l" rtl="0" fontAlgn="base">
        <a:spcBef>
          <a:spcPct val="20000"/>
        </a:spcBef>
        <a:spcAft>
          <a:spcPct val="0"/>
        </a:spcAft>
        <a:buChar char="»"/>
        <a:defRPr sz="1000">
          <a:solidFill>
            <a:schemeClr val="bg1"/>
          </a:solidFill>
          <a:latin typeface="+mn-lt"/>
        </a:defRPr>
      </a:lvl8pPr>
      <a:lvl9pPr marL="3886200" indent="-228600" algn="l" rtl="0" fontAlgn="base">
        <a:spcBef>
          <a:spcPct val="20000"/>
        </a:spcBef>
        <a:spcAft>
          <a:spcPct val="0"/>
        </a:spcAft>
        <a:buChar char="»"/>
        <a:defRPr sz="1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6567" name="Rectangle 7"/>
          <p:cNvSpPr>
            <a:spLocks noChangeArrowheads="1"/>
          </p:cNvSpPr>
          <p:nvPr/>
        </p:nvSpPr>
        <p:spPr bwMode="auto">
          <a:xfrm>
            <a:off x="0" y="0"/>
            <a:ext cx="360363" cy="6858000"/>
          </a:xfrm>
          <a:prstGeom prst="rect">
            <a:avLst/>
          </a:prstGeom>
          <a:solidFill>
            <a:srgbClr val="0039A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68" name="Rectangle 8"/>
          <p:cNvSpPr>
            <a:spLocks noChangeArrowheads="1"/>
          </p:cNvSpPr>
          <p:nvPr/>
        </p:nvSpPr>
        <p:spPr bwMode="auto">
          <a:xfrm>
            <a:off x="0" y="0"/>
            <a:ext cx="360363" cy="1882775"/>
          </a:xfrm>
          <a:prstGeom prst="rect">
            <a:avLst/>
          </a:prstGeom>
          <a:solidFill>
            <a:srgbClr val="FDC82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66573" name="Object 13"/>
          <p:cNvGraphicFramePr>
            <a:graphicFrameLocks noChangeAspect="1"/>
          </p:cNvGraphicFramePr>
          <p:nvPr/>
        </p:nvGraphicFramePr>
        <p:xfrm>
          <a:off x="3260725" y="6305550"/>
          <a:ext cx="2232025" cy="219075"/>
        </p:xfrm>
        <a:graphic>
          <a:graphicData uri="http://schemas.openxmlformats.org/presentationml/2006/ole">
            <mc:AlternateContent xmlns:mc="http://schemas.openxmlformats.org/markup-compatibility/2006">
              <mc:Choice xmlns:v="urn:schemas-microsoft-com:vml" Requires="v">
                <p:oleObj spid="_x0000_s66598" name="Image" r:id="rId14" imgW="10666667" imgH="1053597" progId="">
                  <p:embed/>
                </p:oleObj>
              </mc:Choice>
              <mc:Fallback>
                <p:oleObj name="Image" r:id="rId14" imgW="10666667" imgH="1053597" progId="">
                  <p:embed/>
                  <p:pic>
                    <p:nvPicPr>
                      <p:cNvPr id="0" name="Picture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60725" y="6305550"/>
                        <a:ext cx="2232025" cy="219075"/>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pic>
        <p:nvPicPr>
          <p:cNvPr id="66574" name="Picture 14" descr="ACS_Chemistry_for_Life_CMYK_Logo_Larg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403350" y="1109663"/>
            <a:ext cx="5524500" cy="174307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_rels/slide10.xml.rels><?xml version="1.0" encoding="UTF-8" standalone="yes"?>
<Relationships xmlns="http://schemas.openxmlformats.org/package/2006/relationships"><Relationship Id="rId8" Type="http://schemas.openxmlformats.org/officeDocument/2006/relationships/hyperlink" Target="http://www.acs.org/content/dam/acsorg/education/policies/twoyearcollege/acs-assessment-tool-2016-ed-sect-vi.docx" TargetMode="External"/><Relationship Id="rId3" Type="http://schemas.openxmlformats.org/officeDocument/2006/relationships/hyperlink" Target="http://www.acs.org/content/dam/acsorg/education/policies/twoyearcollege/acs-assessment-tool-2016-ed-sect-i.docx" TargetMode="External"/><Relationship Id="rId7" Type="http://schemas.openxmlformats.org/officeDocument/2006/relationships/hyperlink" Target="http://www.acs.org/content/dam/acsorg/education/policies/twoyearcollege/acs-assessment-tool-2016-ed-sect-v.docx" TargetMode="External"/><Relationship Id="rId12" Type="http://schemas.openxmlformats.org/officeDocument/2006/relationships/hyperlink" Target="http://www.acs.org/content/dam/acsorg/education/policies/twoyearcollege/acs-assessment-tool-2016-ed-sect-x.doc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acs.org/content/dam/acsorg/education/policies/twoyearcollege/acs-assessment-tool-2016-ed-sect-iv.docx" TargetMode="External"/><Relationship Id="rId11" Type="http://schemas.openxmlformats.org/officeDocument/2006/relationships/hyperlink" Target="http://www.acs.org/content/dam/acsorg/education/policies/twoyearcollege/acs-assessment-tool-2016-ed-sect-ix.docx" TargetMode="External"/><Relationship Id="rId5" Type="http://schemas.openxmlformats.org/officeDocument/2006/relationships/hyperlink" Target="http://www.acs.org/content/dam/acsorg/education/policies/twoyearcollege/acs-assessment-tool-2016-ed-sect-iii.docx" TargetMode="External"/><Relationship Id="rId10" Type="http://schemas.openxmlformats.org/officeDocument/2006/relationships/hyperlink" Target="http://www.acs.org/content/dam/acsorg/education/policies/twoyearcollege/acs-assessment-tool-2016-ed-sect-viii.docx" TargetMode="External"/><Relationship Id="rId4" Type="http://schemas.openxmlformats.org/officeDocument/2006/relationships/hyperlink" Target="http://www.acs.org/content/dam/acsorg/education/policies/twoyearcollege/acs-assessment-tool-2016-ed-sect-ii.docx" TargetMode="External"/><Relationship Id="rId9" Type="http://schemas.openxmlformats.org/officeDocument/2006/relationships/hyperlink" Target="http://www.acs.org/content/dam/acsorg/education/policies/twoyearcollege/acs-assessment-tool-2016-ed-sect-vii.docx"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acs.org/content/acs/en/education/policies/twoyearcollege.html" TargetMode="External"/><Relationship Id="rId2" Type="http://schemas.openxmlformats.org/officeDocument/2006/relationships/hyperlink" Target="http://www.acs.org/content/dam/acsorg/education/policies/twoyearcollege/acs-assessment-tool-2016-ed-complete-form.doc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urveys.az1.qualtrics.com/SE/?SID=SV_0HAMwdk17GhZ9l3"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urveys.az1.qualtrics.com/jfe/form/SV_0HAMwdk17GhZ9l3"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Areas of The Assessment Tool</a:t>
            </a:r>
            <a:endParaRPr lang="en-US" dirty="0"/>
          </a:p>
        </p:txBody>
      </p:sp>
      <p:sp>
        <p:nvSpPr>
          <p:cNvPr id="3" name="Content Placeholder 2"/>
          <p:cNvSpPr>
            <a:spLocks noGrp="1"/>
          </p:cNvSpPr>
          <p:nvPr>
            <p:ph idx="1"/>
          </p:nvPr>
        </p:nvSpPr>
        <p:spPr>
          <a:xfrm>
            <a:off x="827088" y="1447800"/>
            <a:ext cx="7859712" cy="4678363"/>
          </a:xfrm>
        </p:spPr>
        <p:txBody>
          <a:bodyPr/>
          <a:lstStyle/>
          <a:p>
            <a:pPr marL="0" indent="0">
              <a:buNone/>
            </a:pPr>
            <a:r>
              <a:rPr lang="en-US" dirty="0" smtClean="0">
                <a:hlinkClick r:id="rId3"/>
              </a:rPr>
              <a:t>I</a:t>
            </a:r>
            <a:r>
              <a:rPr lang="en-US" dirty="0">
                <a:hlinkClick r:id="rId3"/>
              </a:rPr>
              <a:t>. Institutional Overview</a:t>
            </a:r>
            <a:endParaRPr lang="en-US" dirty="0"/>
          </a:p>
          <a:p>
            <a:pPr marL="0" indent="0">
              <a:buNone/>
            </a:pPr>
            <a:r>
              <a:rPr lang="en-US" dirty="0" smtClean="0">
                <a:hlinkClick r:id="rId4"/>
              </a:rPr>
              <a:t>II. </a:t>
            </a:r>
            <a:r>
              <a:rPr lang="en-US" dirty="0">
                <a:hlinkClick r:id="rId4"/>
              </a:rPr>
              <a:t>Institutional </a:t>
            </a:r>
            <a:r>
              <a:rPr lang="en-US" dirty="0" smtClean="0">
                <a:hlinkClick r:id="rId4"/>
              </a:rPr>
              <a:t>Environment</a:t>
            </a:r>
            <a:endParaRPr lang="en-US" dirty="0" smtClean="0"/>
          </a:p>
          <a:p>
            <a:pPr marL="0" indent="0">
              <a:buNone/>
            </a:pPr>
            <a:r>
              <a:rPr lang="en-US" dirty="0" smtClean="0">
                <a:hlinkClick r:id="rId5"/>
              </a:rPr>
              <a:t>III</a:t>
            </a:r>
            <a:r>
              <a:rPr lang="en-US" dirty="0">
                <a:hlinkClick r:id="rId5"/>
              </a:rPr>
              <a:t>. Chemical </a:t>
            </a:r>
            <a:r>
              <a:rPr lang="en-US" dirty="0" smtClean="0">
                <a:hlinkClick r:id="rId5"/>
              </a:rPr>
              <a:t>Safety</a:t>
            </a:r>
            <a:endParaRPr lang="en-US" dirty="0" smtClean="0"/>
          </a:p>
          <a:p>
            <a:pPr marL="0" indent="0">
              <a:buNone/>
            </a:pPr>
            <a:r>
              <a:rPr lang="en-US" dirty="0" smtClean="0">
                <a:hlinkClick r:id="rId6"/>
              </a:rPr>
              <a:t>IV</a:t>
            </a:r>
            <a:r>
              <a:rPr lang="en-US" dirty="0">
                <a:hlinkClick r:id="rId6"/>
              </a:rPr>
              <a:t>. Faculty and </a:t>
            </a:r>
            <a:r>
              <a:rPr lang="en-US" dirty="0" smtClean="0">
                <a:hlinkClick r:id="rId6"/>
              </a:rPr>
              <a:t>Staff</a:t>
            </a:r>
            <a:endParaRPr lang="en-US" dirty="0" smtClean="0"/>
          </a:p>
          <a:p>
            <a:pPr marL="0" indent="0">
              <a:buNone/>
            </a:pPr>
            <a:r>
              <a:rPr lang="en-US" dirty="0" smtClean="0">
                <a:hlinkClick r:id="rId7"/>
              </a:rPr>
              <a:t>V</a:t>
            </a:r>
            <a:r>
              <a:rPr lang="en-US" dirty="0">
                <a:hlinkClick r:id="rId7"/>
              </a:rPr>
              <a:t>. </a:t>
            </a:r>
            <a:r>
              <a:rPr lang="en-US" dirty="0" smtClean="0">
                <a:hlinkClick r:id="rId7"/>
              </a:rPr>
              <a:t>Infrastructure</a:t>
            </a:r>
            <a:endParaRPr lang="en-US" dirty="0" smtClean="0"/>
          </a:p>
          <a:p>
            <a:pPr marL="0" indent="0">
              <a:buNone/>
            </a:pPr>
            <a:r>
              <a:rPr lang="en-US" dirty="0" smtClean="0">
                <a:hlinkClick r:id="rId8"/>
              </a:rPr>
              <a:t>VI</a:t>
            </a:r>
            <a:r>
              <a:rPr lang="en-US" dirty="0">
                <a:hlinkClick r:id="rId8"/>
              </a:rPr>
              <a:t>. </a:t>
            </a:r>
            <a:r>
              <a:rPr lang="en-US" dirty="0" smtClean="0">
                <a:hlinkClick r:id="rId8"/>
              </a:rPr>
              <a:t>Curriculum</a:t>
            </a:r>
            <a:endParaRPr lang="en-US" dirty="0" smtClean="0"/>
          </a:p>
          <a:p>
            <a:pPr marL="0" indent="0">
              <a:buNone/>
            </a:pPr>
            <a:r>
              <a:rPr lang="en-US" dirty="0" err="1" smtClean="0">
                <a:hlinkClick r:id="rId9"/>
              </a:rPr>
              <a:t>VII.Undergraduate</a:t>
            </a:r>
            <a:r>
              <a:rPr lang="en-US" dirty="0" smtClean="0">
                <a:hlinkClick r:id="rId9"/>
              </a:rPr>
              <a:t> </a:t>
            </a:r>
            <a:r>
              <a:rPr lang="en-US" dirty="0">
                <a:hlinkClick r:id="rId9"/>
              </a:rPr>
              <a:t>Research, Internships, and Related </a:t>
            </a:r>
            <a:r>
              <a:rPr lang="en-US" dirty="0" smtClean="0">
                <a:hlinkClick r:id="rId9"/>
              </a:rPr>
              <a:t>Opportunities</a:t>
            </a:r>
            <a:endParaRPr lang="en-US" dirty="0" smtClean="0"/>
          </a:p>
          <a:p>
            <a:pPr marL="0" indent="0">
              <a:buNone/>
            </a:pPr>
            <a:r>
              <a:rPr lang="en-US" dirty="0" smtClean="0">
                <a:hlinkClick r:id="rId10"/>
              </a:rPr>
              <a:t>VIII</a:t>
            </a:r>
            <a:r>
              <a:rPr lang="en-US" dirty="0">
                <a:hlinkClick r:id="rId10"/>
              </a:rPr>
              <a:t>. Student Academic Counseling, Career Advising, and </a:t>
            </a:r>
            <a:r>
              <a:rPr lang="en-US" dirty="0" smtClean="0">
                <a:hlinkClick r:id="rId10"/>
              </a:rPr>
              <a:t>Mentoring</a:t>
            </a:r>
            <a:endParaRPr lang="en-US" dirty="0" smtClean="0"/>
          </a:p>
          <a:p>
            <a:pPr marL="0" indent="0">
              <a:buNone/>
            </a:pPr>
            <a:r>
              <a:rPr lang="en-US" dirty="0" smtClean="0">
                <a:hlinkClick r:id="rId11"/>
              </a:rPr>
              <a:t>XI</a:t>
            </a:r>
            <a:r>
              <a:rPr lang="en-US" dirty="0">
                <a:hlinkClick r:id="rId11"/>
              </a:rPr>
              <a:t>. Self-Evaluation and </a:t>
            </a:r>
            <a:r>
              <a:rPr lang="en-US" dirty="0" smtClean="0">
                <a:hlinkClick r:id="rId11"/>
              </a:rPr>
              <a:t>Assessment</a:t>
            </a:r>
            <a:endParaRPr lang="en-US" dirty="0" smtClean="0"/>
          </a:p>
          <a:p>
            <a:pPr marL="0" indent="0">
              <a:buNone/>
            </a:pPr>
            <a:r>
              <a:rPr lang="en-US" dirty="0" smtClean="0">
                <a:hlinkClick r:id="rId12"/>
              </a:rPr>
              <a:t>X</a:t>
            </a:r>
            <a:r>
              <a:rPr lang="en-US" dirty="0">
                <a:hlinkClick r:id="rId12"/>
              </a:rPr>
              <a:t>. Partnerships</a:t>
            </a:r>
            <a:endParaRPr lang="en-US" dirty="0"/>
          </a:p>
        </p:txBody>
      </p:sp>
      <p:sp>
        <p:nvSpPr>
          <p:cNvPr id="4" name="Footer Placeholder 3"/>
          <p:cNvSpPr>
            <a:spLocks noGrp="1"/>
          </p:cNvSpPr>
          <p:nvPr>
            <p:ph type="ftr" sz="quarter" idx="10"/>
          </p:nvPr>
        </p:nvSpPr>
        <p:spPr/>
        <p:txBody>
          <a:bodyPr/>
          <a:lstStyle/>
          <a:p>
            <a:r>
              <a:rPr lang="en-US" smtClean="0"/>
              <a:t>American Chemical Society</a:t>
            </a:r>
            <a:endParaRPr lang="en-US"/>
          </a:p>
        </p:txBody>
      </p:sp>
      <p:sp>
        <p:nvSpPr>
          <p:cNvPr id="5" name="Slide Number Placeholder 4"/>
          <p:cNvSpPr>
            <a:spLocks noGrp="1"/>
          </p:cNvSpPr>
          <p:nvPr>
            <p:ph type="sldNum" sz="quarter" idx="11"/>
          </p:nvPr>
        </p:nvSpPr>
        <p:spPr/>
        <p:txBody>
          <a:bodyPr/>
          <a:lstStyle/>
          <a:p>
            <a:fld id="{B4E97AEA-FEB7-4DEC-B672-1D0BC79CE390}" type="slidenum">
              <a:rPr lang="en-US" smtClean="0"/>
              <a:pPr/>
              <a:t>10</a:t>
            </a:fld>
            <a:endParaRPr lang="en-US"/>
          </a:p>
        </p:txBody>
      </p:sp>
    </p:spTree>
    <p:extLst>
      <p:ext uri="{BB962C8B-B14F-4D97-AF65-F5344CB8AC3E}">
        <p14:creationId xmlns:p14="http://schemas.microsoft.com/office/powerpoint/2010/main" val="30730365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questions?</a:t>
            </a:r>
            <a:endParaRPr lang="en-US" dirty="0"/>
          </a:p>
        </p:txBody>
      </p:sp>
      <p:sp>
        <p:nvSpPr>
          <p:cNvPr id="3" name="Content Placeholder 2"/>
          <p:cNvSpPr>
            <a:spLocks noGrp="1"/>
          </p:cNvSpPr>
          <p:nvPr>
            <p:ph idx="1"/>
          </p:nvPr>
        </p:nvSpPr>
        <p:spPr/>
        <p:txBody>
          <a:bodyPr/>
          <a:lstStyle/>
          <a:p>
            <a:r>
              <a:rPr lang="en-US" dirty="0" smtClean="0"/>
              <a:t>ACS Undergraduate Programs Office</a:t>
            </a:r>
            <a:endParaRPr lang="en-US" sz="2000" dirty="0" smtClean="0"/>
          </a:p>
          <a:p>
            <a:pPr lvl="1"/>
            <a:r>
              <a:rPr lang="en-US" sz="1800" dirty="0" smtClean="0"/>
              <a:t>Blake Aronson, Sr. Education Associate </a:t>
            </a:r>
          </a:p>
          <a:p>
            <a:pPr lvl="2"/>
            <a:r>
              <a:rPr lang="en-US" sz="1600" dirty="0" smtClean="0"/>
              <a:t>1-800-227-5558, ext. 6108</a:t>
            </a:r>
          </a:p>
          <a:p>
            <a:pPr lvl="2"/>
            <a:r>
              <a:rPr lang="en-US" dirty="0" smtClean="0"/>
              <a:t>2YColleges</a:t>
            </a:r>
            <a:r>
              <a:rPr lang="en-US" sz="1600" dirty="0" smtClean="0"/>
              <a:t>@acs.org</a:t>
            </a:r>
          </a:p>
          <a:p>
            <a:r>
              <a:rPr lang="en-US" dirty="0" smtClean="0"/>
              <a:t>Facilitator</a:t>
            </a:r>
            <a:endParaRPr lang="en-US" sz="2800" dirty="0" smtClean="0"/>
          </a:p>
          <a:p>
            <a:pPr lvl="1" fontAlgn="t"/>
            <a:r>
              <a:rPr lang="en-US" dirty="0"/>
              <a:t> </a:t>
            </a:r>
            <a:r>
              <a:rPr lang="en-US" dirty="0" smtClean="0"/>
              <a:t>Olga </a:t>
            </a:r>
            <a:r>
              <a:rPr lang="en-US" dirty="0" err="1" smtClean="0"/>
              <a:t>Katkova</a:t>
            </a:r>
            <a:r>
              <a:rPr lang="en-US" dirty="0" smtClean="0"/>
              <a:t>: okatkova@tmcc.edu</a:t>
            </a:r>
            <a:endParaRPr lang="en-US" sz="2800" dirty="0" smtClean="0"/>
          </a:p>
          <a:p>
            <a:pPr fontAlgn="t"/>
            <a:r>
              <a:rPr lang="en-US" dirty="0"/>
              <a:t> </a:t>
            </a:r>
            <a:r>
              <a:rPr lang="en-US" sz="2000" dirty="0" smtClean="0"/>
              <a:t>Other resources</a:t>
            </a:r>
          </a:p>
          <a:p>
            <a:pPr lvl="1"/>
            <a:r>
              <a:rPr lang="en-US" i="1" dirty="0" smtClean="0"/>
              <a:t>ACS Guidelines for Chemistry in Two-Year College Programs</a:t>
            </a:r>
            <a:r>
              <a:rPr lang="en-US" dirty="0" smtClean="0"/>
              <a:t> (www.acs.org/2YGuidelines)</a:t>
            </a:r>
          </a:p>
          <a:p>
            <a:pPr lvl="1"/>
            <a:r>
              <a:rPr lang="en-US" dirty="0" smtClean="0"/>
              <a:t>ACS two-year college resources (www.acs.org/2YColleges)</a:t>
            </a:r>
          </a:p>
          <a:p>
            <a:pPr lvl="1"/>
            <a:endParaRPr lang="en-US" sz="1800" dirty="0"/>
          </a:p>
        </p:txBody>
      </p:sp>
      <p:sp>
        <p:nvSpPr>
          <p:cNvPr id="4" name="Footer Placeholder 3"/>
          <p:cNvSpPr>
            <a:spLocks noGrp="1"/>
          </p:cNvSpPr>
          <p:nvPr>
            <p:ph type="ftr" sz="quarter" idx="10"/>
          </p:nvPr>
        </p:nvSpPr>
        <p:spPr/>
        <p:txBody>
          <a:bodyPr/>
          <a:lstStyle/>
          <a:p>
            <a:r>
              <a:rPr lang="en-US" smtClean="0"/>
              <a:t>American Chemical Society</a:t>
            </a:r>
            <a:endParaRPr lang="en-US"/>
          </a:p>
        </p:txBody>
      </p:sp>
      <p:sp>
        <p:nvSpPr>
          <p:cNvPr id="5" name="Slide Number Placeholder 4"/>
          <p:cNvSpPr>
            <a:spLocks noGrp="1"/>
          </p:cNvSpPr>
          <p:nvPr>
            <p:ph type="sldNum" sz="quarter" idx="11"/>
          </p:nvPr>
        </p:nvSpPr>
        <p:spPr/>
        <p:txBody>
          <a:bodyPr/>
          <a:lstStyle/>
          <a:p>
            <a:fld id="{B4E97AEA-FEB7-4DEC-B672-1D0BC79CE390}" type="slidenum">
              <a:rPr lang="en-US" smtClean="0"/>
              <a:pPr/>
              <a:t>11</a:t>
            </a:fld>
            <a:endParaRPr lang="en-US"/>
          </a:p>
        </p:txBody>
      </p:sp>
    </p:spTree>
    <p:extLst>
      <p:ext uri="{BB962C8B-B14F-4D97-AF65-F5344CB8AC3E}">
        <p14:creationId xmlns:p14="http://schemas.microsoft.com/office/powerpoint/2010/main" val="13538046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ctrTitle"/>
          </p:nvPr>
        </p:nvSpPr>
        <p:spPr>
          <a:xfrm>
            <a:off x="485938" y="1124744"/>
            <a:ext cx="5807552" cy="2160240"/>
          </a:xfrm>
        </p:spPr>
        <p:txBody>
          <a:bodyPr/>
          <a:lstStyle/>
          <a:p>
            <a:r>
              <a:rPr lang="en-US" sz="3200" dirty="0"/>
              <a:t>Get a Jump Start Using the </a:t>
            </a:r>
            <a:r>
              <a:rPr lang="en-US" sz="3200" i="1" dirty="0"/>
              <a:t>ACS Assessment Tool for Chemistry in Two-Year College Programs</a:t>
            </a:r>
          </a:p>
        </p:txBody>
      </p:sp>
      <p:sp>
        <p:nvSpPr>
          <p:cNvPr id="6147" name="Rectangle 5"/>
          <p:cNvSpPr>
            <a:spLocks noGrp="1" noChangeArrowheads="1"/>
          </p:cNvSpPr>
          <p:nvPr>
            <p:ph type="subTitle" idx="1"/>
          </p:nvPr>
        </p:nvSpPr>
        <p:spPr>
          <a:xfrm>
            <a:off x="467544" y="5869110"/>
            <a:ext cx="6120680" cy="872257"/>
          </a:xfrm>
        </p:spPr>
        <p:txBody>
          <a:bodyPr/>
          <a:lstStyle/>
          <a:p>
            <a:pPr eaLnBrk="1" hangingPunct="1">
              <a:spcBef>
                <a:spcPct val="0"/>
              </a:spcBef>
              <a:spcAft>
                <a:spcPct val="0"/>
              </a:spcAft>
            </a:pPr>
            <a:r>
              <a:rPr lang="en-GB" sz="1400" dirty="0" smtClean="0"/>
              <a:t>213th </a:t>
            </a:r>
            <a:r>
              <a:rPr lang="en-GB" sz="1400" dirty="0" smtClean="0"/>
              <a:t>Two-Year College Chemistry Consortium Conference </a:t>
            </a:r>
          </a:p>
          <a:p>
            <a:pPr eaLnBrk="1" hangingPunct="1">
              <a:spcBef>
                <a:spcPct val="0"/>
              </a:spcBef>
              <a:spcAft>
                <a:spcPct val="0"/>
              </a:spcAft>
            </a:pPr>
            <a:r>
              <a:rPr lang="en-GB" sz="1400" dirty="0" smtClean="0"/>
              <a:t>San Diego City College, San Diego, CA</a:t>
            </a:r>
            <a:endParaRPr lang="en-GB" sz="1400" dirty="0" smtClean="0"/>
          </a:p>
          <a:p>
            <a:pPr eaLnBrk="1" hangingPunct="1">
              <a:spcBef>
                <a:spcPct val="0"/>
              </a:spcBef>
              <a:spcAft>
                <a:spcPct val="0"/>
              </a:spcAft>
            </a:pPr>
            <a:r>
              <a:rPr lang="en-GB" sz="1400" dirty="0" smtClean="0"/>
              <a:t>March </a:t>
            </a:r>
            <a:r>
              <a:rPr lang="en-GB" sz="1400" dirty="0" smtClean="0"/>
              <a:t>12</a:t>
            </a:r>
            <a:r>
              <a:rPr lang="en-GB" sz="1400" baseline="30000" dirty="0" smtClean="0"/>
              <a:t>th</a:t>
            </a:r>
            <a:r>
              <a:rPr lang="en-GB" sz="1400" dirty="0" smtClean="0"/>
              <a:t>, 2016</a:t>
            </a:r>
            <a:endParaRPr lang="en-GB" sz="1400" dirty="0" smtClean="0"/>
          </a:p>
        </p:txBody>
      </p:sp>
      <p:sp>
        <p:nvSpPr>
          <p:cNvPr id="4" name="Rectangle 4"/>
          <p:cNvSpPr txBox="1">
            <a:spLocks noChangeArrowheads="1"/>
          </p:cNvSpPr>
          <p:nvPr/>
        </p:nvSpPr>
        <p:spPr bwMode="auto">
          <a:xfrm>
            <a:off x="485938" y="3284984"/>
            <a:ext cx="5807552" cy="504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lvl1pPr algn="l" rtl="0" eaLnBrk="0" fontAlgn="base" hangingPunct="0">
              <a:lnSpc>
                <a:spcPct val="90000"/>
              </a:lnSpc>
              <a:spcBef>
                <a:spcPct val="0"/>
              </a:spcBef>
              <a:spcAft>
                <a:spcPct val="0"/>
              </a:spcAft>
              <a:defRPr sz="3200" b="0">
                <a:solidFill>
                  <a:schemeClr val="bg1"/>
                </a:solidFill>
                <a:latin typeface="+mj-lt"/>
                <a:ea typeface="+mj-ea"/>
                <a:cs typeface="+mj-cs"/>
              </a:defRPr>
            </a:lvl1pPr>
            <a:lvl2pPr algn="l" rtl="0" eaLnBrk="0" fontAlgn="base" hangingPunct="0">
              <a:lnSpc>
                <a:spcPct val="90000"/>
              </a:lnSpc>
              <a:spcBef>
                <a:spcPct val="0"/>
              </a:spcBef>
              <a:spcAft>
                <a:spcPct val="0"/>
              </a:spcAft>
              <a:defRPr sz="2600" b="1">
                <a:solidFill>
                  <a:srgbClr val="0039A6"/>
                </a:solidFill>
                <a:latin typeface="Arial" charset="0"/>
              </a:defRPr>
            </a:lvl2pPr>
            <a:lvl3pPr algn="l" rtl="0" eaLnBrk="0" fontAlgn="base" hangingPunct="0">
              <a:lnSpc>
                <a:spcPct val="90000"/>
              </a:lnSpc>
              <a:spcBef>
                <a:spcPct val="0"/>
              </a:spcBef>
              <a:spcAft>
                <a:spcPct val="0"/>
              </a:spcAft>
              <a:defRPr sz="2600" b="1">
                <a:solidFill>
                  <a:srgbClr val="0039A6"/>
                </a:solidFill>
                <a:latin typeface="Arial" charset="0"/>
              </a:defRPr>
            </a:lvl3pPr>
            <a:lvl4pPr algn="l" rtl="0" eaLnBrk="0" fontAlgn="base" hangingPunct="0">
              <a:lnSpc>
                <a:spcPct val="90000"/>
              </a:lnSpc>
              <a:spcBef>
                <a:spcPct val="0"/>
              </a:spcBef>
              <a:spcAft>
                <a:spcPct val="0"/>
              </a:spcAft>
              <a:defRPr sz="2600" b="1">
                <a:solidFill>
                  <a:srgbClr val="0039A6"/>
                </a:solidFill>
                <a:latin typeface="Arial" charset="0"/>
              </a:defRPr>
            </a:lvl4pPr>
            <a:lvl5pPr algn="l" rtl="0" eaLnBrk="0" fontAlgn="base" hangingPunct="0">
              <a:lnSpc>
                <a:spcPct val="90000"/>
              </a:lnSpc>
              <a:spcBef>
                <a:spcPct val="0"/>
              </a:spcBef>
              <a:spcAft>
                <a:spcPct val="0"/>
              </a:spcAft>
              <a:defRPr sz="2600" b="1">
                <a:solidFill>
                  <a:srgbClr val="0039A6"/>
                </a:solidFill>
                <a:latin typeface="Arial" charset="0"/>
              </a:defRPr>
            </a:lvl5pPr>
            <a:lvl6pPr marL="457200" algn="l" rtl="0" fontAlgn="base">
              <a:lnSpc>
                <a:spcPct val="90000"/>
              </a:lnSpc>
              <a:spcBef>
                <a:spcPct val="0"/>
              </a:spcBef>
              <a:spcAft>
                <a:spcPct val="0"/>
              </a:spcAft>
              <a:defRPr sz="2600" b="1">
                <a:solidFill>
                  <a:srgbClr val="0039A6"/>
                </a:solidFill>
                <a:latin typeface="Arial" charset="0"/>
              </a:defRPr>
            </a:lvl6pPr>
            <a:lvl7pPr marL="914400" algn="l" rtl="0" fontAlgn="base">
              <a:lnSpc>
                <a:spcPct val="90000"/>
              </a:lnSpc>
              <a:spcBef>
                <a:spcPct val="0"/>
              </a:spcBef>
              <a:spcAft>
                <a:spcPct val="0"/>
              </a:spcAft>
              <a:defRPr sz="2600" b="1">
                <a:solidFill>
                  <a:srgbClr val="0039A6"/>
                </a:solidFill>
                <a:latin typeface="Arial" charset="0"/>
              </a:defRPr>
            </a:lvl7pPr>
            <a:lvl8pPr marL="1371600" algn="l" rtl="0" fontAlgn="base">
              <a:lnSpc>
                <a:spcPct val="90000"/>
              </a:lnSpc>
              <a:spcBef>
                <a:spcPct val="0"/>
              </a:spcBef>
              <a:spcAft>
                <a:spcPct val="0"/>
              </a:spcAft>
              <a:defRPr sz="2600" b="1">
                <a:solidFill>
                  <a:srgbClr val="0039A6"/>
                </a:solidFill>
                <a:latin typeface="Arial" charset="0"/>
              </a:defRPr>
            </a:lvl8pPr>
            <a:lvl9pPr marL="1828800" algn="l" rtl="0" fontAlgn="base">
              <a:lnSpc>
                <a:spcPct val="90000"/>
              </a:lnSpc>
              <a:spcBef>
                <a:spcPct val="0"/>
              </a:spcBef>
              <a:spcAft>
                <a:spcPct val="0"/>
              </a:spcAft>
              <a:defRPr sz="2600" b="1">
                <a:solidFill>
                  <a:srgbClr val="0039A6"/>
                </a:solidFill>
                <a:latin typeface="Arial" charset="0"/>
              </a:defRPr>
            </a:lvl9pPr>
          </a:lstStyle>
          <a:p>
            <a:r>
              <a:rPr lang="en-US" sz="2400" dirty="0" smtClean="0">
                <a:latin typeface="Arial Rounded MT Bold" pitchFamily="34" charset="0"/>
              </a:rPr>
              <a:t>A </a:t>
            </a:r>
            <a:r>
              <a:rPr lang="en-US" sz="2400" i="1" dirty="0" smtClean="0">
                <a:latin typeface="Arial Rounded MT Bold" pitchFamily="34" charset="0"/>
              </a:rPr>
              <a:t>Resources for Excellence </a:t>
            </a:r>
            <a:r>
              <a:rPr lang="en-US" sz="2400" dirty="0" smtClean="0">
                <a:latin typeface="Arial Rounded MT Bold" pitchFamily="34" charset="0"/>
              </a:rPr>
              <a:t>Workshop</a:t>
            </a:r>
            <a:endParaRPr lang="en-US" sz="2400" i="1" dirty="0">
              <a:latin typeface="Arial Rounded MT Bold"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6256" y="1988840"/>
            <a:ext cx="731520" cy="731520"/>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1621865133"/>
              </p:ext>
            </p:extLst>
          </p:nvPr>
        </p:nvGraphicFramePr>
        <p:xfrm>
          <a:off x="533400" y="4267200"/>
          <a:ext cx="5924550" cy="1248347"/>
        </p:xfrm>
        <a:graphic>
          <a:graphicData uri="http://schemas.openxmlformats.org/drawingml/2006/table">
            <a:tbl>
              <a:tblPr/>
              <a:tblGrid>
                <a:gridCol w="3048000"/>
                <a:gridCol w="2876550"/>
              </a:tblGrid>
              <a:tr h="841192">
                <a:tc>
                  <a:txBody>
                    <a:bodyPr/>
                    <a:lstStyle/>
                    <a:p>
                      <a:pPr marL="0" marR="0" algn="l">
                        <a:lnSpc>
                          <a:spcPct val="115000"/>
                        </a:lnSpc>
                        <a:spcBef>
                          <a:spcPts val="0"/>
                        </a:spcBef>
                        <a:spcAft>
                          <a:spcPts val="0"/>
                        </a:spcAft>
                      </a:pPr>
                      <a:endParaRPr lang="en-US" sz="2400" b="0" dirty="0">
                        <a:solidFill>
                          <a:schemeClr val="bg1"/>
                        </a:solidFill>
                        <a:effectLst/>
                        <a:latin typeface="Arial Rounded MT Bold" panose="020F07040305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0"/>
                        </a:spcAft>
                      </a:pPr>
                      <a:endParaRPr lang="en-US" sz="14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0"/>
                        </a:spcAft>
                      </a:pP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0"/>
                        </a:spcAft>
                      </a:pPr>
                      <a:r>
                        <a:rPr lang="en-US" sz="900" dirty="0">
                          <a:effectLst/>
                          <a:latin typeface="Arial" panose="020B0604020202020204" pitchFamily="34" charset="0"/>
                          <a:ea typeface="Calibri" panose="020F0502020204030204" pitchFamily="34" charset="0"/>
                          <a:cs typeface="Times New Roman" panose="02020603050405020304" pitchFamily="18" charset="0"/>
                        </a:rPr>
                        <a:t>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c>
                  <a:txBody>
                    <a:bodyPr/>
                    <a:lstStyle/>
                    <a:p>
                      <a:pPr marL="0" marR="0" algn="l">
                        <a:lnSpc>
                          <a:spcPct val="115000"/>
                        </a:lnSpc>
                        <a:spcBef>
                          <a:spcPts val="0"/>
                        </a:spcBef>
                        <a:spcAft>
                          <a:spcPts val="0"/>
                        </a:spcAft>
                      </a:pPr>
                      <a:r>
                        <a:rPr lang="en-US" sz="1800" b="0" dirty="0" smtClean="0">
                          <a:solidFill>
                            <a:schemeClr val="bg1"/>
                          </a:solidFill>
                          <a:effectLst/>
                          <a:latin typeface="Arial Rounded MT Bold" panose="020F0704030504030204" pitchFamily="34" charset="0"/>
                          <a:ea typeface="Calibri" panose="020F0502020204030204" pitchFamily="34" charset="0"/>
                          <a:cs typeface="Times New Roman" panose="02020603050405020304" pitchFamily="18" charset="0"/>
                        </a:rPr>
                        <a:t>Olga Katkova </a:t>
                      </a:r>
                    </a:p>
                    <a:p>
                      <a:pPr marL="0" marR="0" algn="l">
                        <a:lnSpc>
                          <a:spcPct val="115000"/>
                        </a:lnSpc>
                        <a:spcBef>
                          <a:spcPts val="0"/>
                        </a:spcBef>
                        <a:spcAft>
                          <a:spcPts val="0"/>
                        </a:spcAft>
                      </a:pPr>
                      <a:r>
                        <a:rPr lang="en-US" sz="14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Truckee </a:t>
                      </a:r>
                      <a:r>
                        <a:rPr lang="en-US" sz="1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Meadows </a:t>
                      </a:r>
                      <a:endParaRPr lang="en-US" sz="14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0"/>
                        </a:spcAft>
                      </a:pPr>
                      <a:r>
                        <a:rPr lang="en-US" sz="14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Community </a:t>
                      </a:r>
                      <a:r>
                        <a:rPr lang="en-US" sz="1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College</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0"/>
                        </a:spcAft>
                      </a:pPr>
                      <a:r>
                        <a:rPr lang="en-US" sz="14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Facilitator</a:t>
                      </a:r>
                      <a:r>
                        <a:rPr lang="en-US" sz="1400" dirty="0" smtClean="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RFE Workshop</a:t>
                      </a:r>
                      <a:endParaRPr lang="en-US" sz="18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a:noFill/>
                    </a:lnB>
                  </a:tcPr>
                </a:tc>
              </a:tr>
            </a:tbl>
          </a:graphicData>
        </a:graphic>
      </p:graphicFrame>
      <p:sp>
        <p:nvSpPr>
          <p:cNvPr id="11" name="Rectangle 10"/>
          <p:cNvSpPr>
            <a:spLocks noChangeArrowheads="1"/>
          </p:cNvSpPr>
          <p:nvPr/>
        </p:nvSpPr>
        <p:spPr bwMode="auto">
          <a:xfrm>
            <a:off x="1795463" y="63150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hangingPunct="0">
              <a:tabLst>
                <a:tab pos="342900" algn="l"/>
                <a:tab pos="3086100" algn="l"/>
              </a:tabLst>
              <a:defRPr>
                <a:solidFill>
                  <a:schemeClr val="tx1"/>
                </a:solidFill>
                <a:latin typeface="Arial" panose="020B0604020202020204" pitchFamily="34" charset="0"/>
              </a:defRPr>
            </a:lvl1pPr>
            <a:lvl2pPr eaLnBrk="0" hangingPunct="0">
              <a:tabLst>
                <a:tab pos="342900" algn="l"/>
                <a:tab pos="3086100" algn="l"/>
              </a:tabLst>
              <a:defRPr>
                <a:solidFill>
                  <a:schemeClr val="tx1"/>
                </a:solidFill>
                <a:latin typeface="Arial" panose="020B0604020202020204" pitchFamily="34" charset="0"/>
              </a:defRPr>
            </a:lvl2pPr>
            <a:lvl3pPr eaLnBrk="0" hangingPunct="0">
              <a:tabLst>
                <a:tab pos="342900" algn="l"/>
                <a:tab pos="3086100" algn="l"/>
              </a:tabLst>
              <a:defRPr>
                <a:solidFill>
                  <a:schemeClr val="tx1"/>
                </a:solidFill>
                <a:latin typeface="Arial" panose="020B0604020202020204" pitchFamily="34" charset="0"/>
              </a:defRPr>
            </a:lvl3pPr>
            <a:lvl4pPr eaLnBrk="0" hangingPunct="0">
              <a:tabLst>
                <a:tab pos="342900" algn="l"/>
                <a:tab pos="3086100" algn="l"/>
              </a:tabLst>
              <a:defRPr>
                <a:solidFill>
                  <a:schemeClr val="tx1"/>
                </a:solidFill>
                <a:latin typeface="Arial" panose="020B0604020202020204" pitchFamily="34" charset="0"/>
              </a:defRPr>
            </a:lvl4pPr>
            <a:lvl5pPr eaLnBrk="0" hangingPunct="0">
              <a:tabLst>
                <a:tab pos="342900" algn="l"/>
                <a:tab pos="3086100" algn="l"/>
              </a:tabLst>
              <a:defRPr>
                <a:solidFill>
                  <a:schemeClr val="tx1"/>
                </a:solidFill>
                <a:latin typeface="Arial" panose="020B0604020202020204" pitchFamily="34" charset="0"/>
              </a:defRPr>
            </a:lvl5pPr>
            <a:lvl6pPr eaLnBrk="0" fontAlgn="base" hangingPunct="0">
              <a:spcBef>
                <a:spcPct val="0"/>
              </a:spcBef>
              <a:spcAft>
                <a:spcPct val="0"/>
              </a:spcAft>
              <a:tabLst>
                <a:tab pos="342900" algn="l"/>
                <a:tab pos="3086100" algn="l"/>
              </a:tabLst>
              <a:defRPr>
                <a:solidFill>
                  <a:schemeClr val="tx1"/>
                </a:solidFill>
                <a:latin typeface="Arial" panose="020B0604020202020204" pitchFamily="34" charset="0"/>
              </a:defRPr>
            </a:lvl6pPr>
            <a:lvl7pPr eaLnBrk="0" fontAlgn="base" hangingPunct="0">
              <a:spcBef>
                <a:spcPct val="0"/>
              </a:spcBef>
              <a:spcAft>
                <a:spcPct val="0"/>
              </a:spcAft>
              <a:tabLst>
                <a:tab pos="342900" algn="l"/>
                <a:tab pos="3086100" algn="l"/>
              </a:tabLst>
              <a:defRPr>
                <a:solidFill>
                  <a:schemeClr val="tx1"/>
                </a:solidFill>
                <a:latin typeface="Arial" panose="020B0604020202020204" pitchFamily="34" charset="0"/>
              </a:defRPr>
            </a:lvl7pPr>
            <a:lvl8pPr eaLnBrk="0" fontAlgn="base" hangingPunct="0">
              <a:spcBef>
                <a:spcPct val="0"/>
              </a:spcBef>
              <a:spcAft>
                <a:spcPct val="0"/>
              </a:spcAft>
              <a:tabLst>
                <a:tab pos="342900" algn="l"/>
                <a:tab pos="3086100" algn="l"/>
              </a:tabLst>
              <a:defRPr>
                <a:solidFill>
                  <a:schemeClr val="tx1"/>
                </a:solidFill>
                <a:latin typeface="Arial" panose="020B0604020202020204" pitchFamily="34" charset="0"/>
              </a:defRPr>
            </a:lvl8pPr>
            <a:lvl9pPr eaLnBrk="0" fontAlgn="base" hangingPunct="0">
              <a:spcBef>
                <a:spcPct val="0"/>
              </a:spcBef>
              <a:spcAft>
                <a:spcPct val="0"/>
              </a:spcAft>
              <a:tabLst>
                <a:tab pos="342900" algn="l"/>
                <a:tab pos="30861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42900" algn="l"/>
                <a:tab pos="3086100" algn="l"/>
              </a:tabLst>
            </a:pPr>
            <a:r>
              <a:rPr kumimoji="0" lang="en-US" altLang="en-US" sz="10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9" name="Rectangle 10"/>
          <p:cNvSpPr>
            <a:spLocks noGrp="1" noChangeArrowheads="1"/>
          </p:cNvSpPr>
          <p:nvPr>
            <p:ph type="ftr" sz="quarter" idx="3"/>
          </p:nvPr>
        </p:nvSpPr>
        <p:spPr>
          <a:xfrm>
            <a:off x="817563" y="925513"/>
            <a:ext cx="2895600" cy="279400"/>
          </a:xfrm>
        </p:spPr>
        <p:txBody>
          <a:bodyPr/>
          <a:lstStyle/>
          <a:p>
            <a:r>
              <a:rPr lang="en-US" dirty="0"/>
              <a:t>American Chemical Society</a:t>
            </a:r>
          </a:p>
        </p:txBody>
      </p:sp>
    </p:spTree>
    <p:extLst>
      <p:ext uri="{BB962C8B-B14F-4D97-AF65-F5344CB8AC3E}">
        <p14:creationId xmlns:p14="http://schemas.microsoft.com/office/powerpoint/2010/main" val="2897540807"/>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9088"/>
            <a:ext cx="6172200" cy="944562"/>
          </a:xfrm>
        </p:spPr>
        <p:txBody>
          <a:bodyPr/>
          <a:lstStyle/>
          <a:p>
            <a:r>
              <a:rPr lang="en-US" dirty="0"/>
              <a:t>ACS Guidelines for Chemistry Programs in Two-Year </a:t>
            </a:r>
            <a:r>
              <a:rPr lang="en-US" dirty="0" smtClean="0"/>
              <a:t>Colleges</a:t>
            </a:r>
            <a:endParaRPr lang="en-US" dirty="0"/>
          </a:p>
        </p:txBody>
      </p:sp>
      <p:sp>
        <p:nvSpPr>
          <p:cNvPr id="3" name="Content Placeholder 2"/>
          <p:cNvSpPr>
            <a:spLocks noGrp="1"/>
          </p:cNvSpPr>
          <p:nvPr>
            <p:ph idx="1"/>
          </p:nvPr>
        </p:nvSpPr>
        <p:spPr/>
        <p:txBody>
          <a:bodyPr/>
          <a:lstStyle/>
          <a:p>
            <a:pPr marL="0" indent="0">
              <a:buNone/>
            </a:pPr>
            <a:r>
              <a:rPr lang="en-US" sz="2400" dirty="0"/>
              <a:t>Implementing the Guidelines can help programs and institutions</a:t>
            </a:r>
            <a:r>
              <a:rPr lang="en-US" sz="2400" dirty="0" smtClean="0"/>
              <a:t>:</a:t>
            </a:r>
          </a:p>
          <a:p>
            <a:r>
              <a:rPr lang="en-US" sz="2400" dirty="0"/>
              <a:t>Align their missions</a:t>
            </a:r>
          </a:p>
          <a:p>
            <a:r>
              <a:rPr lang="en-US" sz="2400" dirty="0"/>
              <a:t>Meet the needs of a diverse student body</a:t>
            </a:r>
          </a:p>
          <a:p>
            <a:r>
              <a:rPr lang="en-US" sz="2400" dirty="0"/>
              <a:t>Support the institution and the community</a:t>
            </a:r>
          </a:p>
          <a:p>
            <a:r>
              <a:rPr lang="en-US" sz="2400" dirty="0"/>
              <a:t>Articulate with programs to which students transfer</a:t>
            </a:r>
          </a:p>
          <a:p>
            <a:r>
              <a:rPr lang="en-US" sz="2400" dirty="0"/>
              <a:t>Compare to programs of recognized quality</a:t>
            </a:r>
          </a:p>
          <a:p>
            <a:pPr marL="0" indent="0">
              <a:buNone/>
            </a:pPr>
            <a:endParaRPr lang="en-US" sz="2400" dirty="0"/>
          </a:p>
        </p:txBody>
      </p:sp>
      <p:sp>
        <p:nvSpPr>
          <p:cNvPr id="4" name="Footer Placeholder 3"/>
          <p:cNvSpPr>
            <a:spLocks noGrp="1"/>
          </p:cNvSpPr>
          <p:nvPr>
            <p:ph type="ftr" sz="quarter" idx="10"/>
          </p:nvPr>
        </p:nvSpPr>
        <p:spPr/>
        <p:txBody>
          <a:bodyPr/>
          <a:lstStyle/>
          <a:p>
            <a:r>
              <a:rPr lang="en-GB" altLang="en-US" smtClean="0"/>
              <a:t>American Chemical Society</a:t>
            </a:r>
            <a:endParaRPr lang="en-GB" altLang="en-US"/>
          </a:p>
        </p:txBody>
      </p:sp>
      <p:sp>
        <p:nvSpPr>
          <p:cNvPr id="5" name="Slide Number Placeholder 4"/>
          <p:cNvSpPr>
            <a:spLocks noGrp="1"/>
          </p:cNvSpPr>
          <p:nvPr>
            <p:ph type="sldNum" sz="quarter" idx="11"/>
          </p:nvPr>
        </p:nvSpPr>
        <p:spPr/>
        <p:txBody>
          <a:bodyPr/>
          <a:lstStyle/>
          <a:p>
            <a:fld id="{B9895D47-D18D-43EB-9877-DAEB47249640}" type="slidenum">
              <a:rPr lang="en-GB" altLang="en-US" smtClean="0"/>
              <a:pPr/>
              <a:t>3</a:t>
            </a:fld>
            <a:endParaRPr lang="en-GB" altLang="en-US"/>
          </a:p>
        </p:txBody>
      </p:sp>
    </p:spTree>
    <p:extLst>
      <p:ext uri="{BB962C8B-B14F-4D97-AF65-F5344CB8AC3E}">
        <p14:creationId xmlns:p14="http://schemas.microsoft.com/office/powerpoint/2010/main" val="2115846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American Chemical Society</a:t>
            </a:r>
          </a:p>
        </p:txBody>
      </p:sp>
      <p:sp>
        <p:nvSpPr>
          <p:cNvPr id="5" name="Slide Number Placeholder 4"/>
          <p:cNvSpPr>
            <a:spLocks noGrp="1"/>
          </p:cNvSpPr>
          <p:nvPr>
            <p:ph type="sldNum" sz="quarter" idx="11"/>
          </p:nvPr>
        </p:nvSpPr>
        <p:spPr/>
        <p:txBody>
          <a:bodyPr/>
          <a:lstStyle/>
          <a:p>
            <a:fld id="{4B08D13F-80DF-483D-BC5C-DBE67CB48D43}" type="slidenum">
              <a:rPr lang="en-US"/>
              <a:pPr/>
              <a:t>4</a:t>
            </a:fld>
            <a:endParaRPr lang="en-US"/>
          </a:p>
        </p:txBody>
      </p:sp>
      <p:sp>
        <p:nvSpPr>
          <p:cNvPr id="15362" name="Rectangle 2"/>
          <p:cNvSpPr>
            <a:spLocks noGrp="1" noChangeArrowheads="1"/>
          </p:cNvSpPr>
          <p:nvPr>
            <p:ph type="title"/>
          </p:nvPr>
        </p:nvSpPr>
        <p:spPr/>
        <p:txBody>
          <a:bodyPr/>
          <a:lstStyle/>
          <a:p>
            <a:r>
              <a:rPr lang="en-US" dirty="0" smtClean="0"/>
              <a:t>What is the assessment tool?</a:t>
            </a:r>
            <a:endParaRPr lang="en-US" dirty="0"/>
          </a:p>
        </p:txBody>
      </p:sp>
      <p:sp>
        <p:nvSpPr>
          <p:cNvPr id="15363" name="Rectangle 3"/>
          <p:cNvSpPr>
            <a:spLocks noGrp="1" noChangeArrowheads="1"/>
          </p:cNvSpPr>
          <p:nvPr>
            <p:ph type="body" idx="1"/>
          </p:nvPr>
        </p:nvSpPr>
        <p:spPr/>
        <p:txBody>
          <a:bodyPr/>
          <a:lstStyle/>
          <a:p>
            <a:r>
              <a:rPr lang="en-US" dirty="0" smtClean="0"/>
              <a:t>Self-Assessment of your Department and School</a:t>
            </a:r>
          </a:p>
          <a:p>
            <a:pPr lvl="1"/>
            <a:r>
              <a:rPr lang="en-US" dirty="0" smtClean="0"/>
              <a:t>Based on the </a:t>
            </a:r>
            <a:r>
              <a:rPr lang="en-US" i="1" dirty="0" smtClean="0"/>
              <a:t>ACS Guidelines for Chemistry in the Two-Year College</a:t>
            </a:r>
            <a:endParaRPr lang="en-US" dirty="0" smtClean="0"/>
          </a:p>
          <a:p>
            <a:pPr lvl="1"/>
            <a:r>
              <a:rPr lang="en-US" dirty="0" smtClean="0"/>
              <a:t>Found on the web or booklet form</a:t>
            </a:r>
          </a:p>
          <a:p>
            <a:r>
              <a:rPr lang="en-US" dirty="0" smtClean="0"/>
              <a:t>Who has done it?</a:t>
            </a:r>
          </a:p>
          <a:p>
            <a:pPr lvl="1"/>
            <a:r>
              <a:rPr lang="en-US" dirty="0" smtClean="0"/>
              <a:t>Over 65 schools across the country</a:t>
            </a:r>
          </a:p>
          <a:p>
            <a:pPr lvl="1"/>
            <a:r>
              <a:rPr lang="en-US" dirty="0" smtClean="0"/>
              <a:t>Every demographic of school</a:t>
            </a:r>
          </a:p>
          <a:p>
            <a:r>
              <a:rPr lang="en-US" dirty="0" smtClean="0"/>
              <a:t>Continually changing to match the updates to Guidelines and optimize processes and feedback to schools.</a:t>
            </a:r>
          </a:p>
          <a:p>
            <a:pPr lvl="1"/>
            <a:endParaRPr lang="en-US" dirty="0"/>
          </a:p>
        </p:txBody>
      </p:sp>
      <p:sp>
        <p:nvSpPr>
          <p:cNvPr id="3" name="TextBox 2"/>
          <p:cNvSpPr txBox="1"/>
          <p:nvPr/>
        </p:nvSpPr>
        <p:spPr>
          <a:xfrm>
            <a:off x="5638800" y="2819400"/>
            <a:ext cx="3124200" cy="369332"/>
          </a:xfrm>
          <a:prstGeom prst="rect">
            <a:avLst/>
          </a:prstGeom>
          <a:solidFill>
            <a:srgbClr val="0039A6"/>
          </a:solidFill>
          <a:ln w="76200">
            <a:solidFill>
              <a:srgbClr val="0039A6"/>
            </a:solidFill>
          </a:ln>
        </p:spPr>
        <p:txBody>
          <a:bodyPr wrap="square" rtlCol="0">
            <a:spAutoFit/>
          </a:bodyPr>
          <a:lstStyle/>
          <a:p>
            <a:pPr algn="ctr"/>
            <a:r>
              <a:rPr lang="en-US" b="1" dirty="0" smtClean="0">
                <a:solidFill>
                  <a:schemeClr val="bg1"/>
                </a:solidFill>
                <a:latin typeface="+mj-lt"/>
              </a:rPr>
              <a:t>www.acs.org/2YGuidelines</a:t>
            </a:r>
          </a:p>
        </p:txBody>
      </p:sp>
    </p:spTree>
    <p:extLst>
      <p:ext uri="{BB962C8B-B14F-4D97-AF65-F5344CB8AC3E}">
        <p14:creationId xmlns:p14="http://schemas.microsoft.com/office/powerpoint/2010/main" val="865531516"/>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goal of completing the tool?</a:t>
            </a:r>
            <a:endParaRPr lang="en-US" dirty="0"/>
          </a:p>
        </p:txBody>
      </p:sp>
      <p:sp>
        <p:nvSpPr>
          <p:cNvPr id="3" name="Content Placeholder 2"/>
          <p:cNvSpPr>
            <a:spLocks noGrp="1"/>
          </p:cNvSpPr>
          <p:nvPr>
            <p:ph idx="1"/>
          </p:nvPr>
        </p:nvSpPr>
        <p:spPr/>
        <p:txBody>
          <a:bodyPr/>
          <a:lstStyle/>
          <a:p>
            <a:r>
              <a:rPr lang="en-US" dirty="0" smtClean="0"/>
              <a:t>Stated Purposes:</a:t>
            </a:r>
          </a:p>
          <a:p>
            <a:pPr lvl="1"/>
            <a:r>
              <a:rPr lang="en-US" dirty="0" smtClean="0"/>
              <a:t>Aid </a:t>
            </a:r>
            <a:r>
              <a:rPr lang="en-US" dirty="0"/>
              <a:t>in strategic </a:t>
            </a:r>
            <a:r>
              <a:rPr lang="en-US" dirty="0" smtClean="0"/>
              <a:t>planning</a:t>
            </a:r>
            <a:endParaRPr lang="en-US" dirty="0"/>
          </a:p>
          <a:p>
            <a:pPr lvl="1"/>
            <a:r>
              <a:rPr lang="en-US" dirty="0"/>
              <a:t>Provide background for funding </a:t>
            </a:r>
            <a:r>
              <a:rPr lang="en-US" dirty="0" smtClean="0"/>
              <a:t>requests </a:t>
            </a:r>
            <a:endParaRPr lang="en-US" dirty="0"/>
          </a:p>
          <a:p>
            <a:pPr lvl="1"/>
            <a:r>
              <a:rPr lang="en-US" dirty="0"/>
              <a:t>Conduct internal program </a:t>
            </a:r>
            <a:r>
              <a:rPr lang="en-US" dirty="0" smtClean="0"/>
              <a:t>review </a:t>
            </a:r>
            <a:endParaRPr lang="en-US" dirty="0"/>
          </a:p>
          <a:p>
            <a:pPr lvl="1"/>
            <a:r>
              <a:rPr lang="en-US" dirty="0"/>
              <a:t>Acquire support for college’s </a:t>
            </a:r>
            <a:r>
              <a:rPr lang="en-US" dirty="0" smtClean="0"/>
              <a:t>accreditation </a:t>
            </a:r>
            <a:endParaRPr lang="en-US" dirty="0"/>
          </a:p>
          <a:p>
            <a:pPr lvl="1"/>
            <a:r>
              <a:rPr lang="en-US" dirty="0"/>
              <a:t>Conduct national or regional </a:t>
            </a:r>
            <a:r>
              <a:rPr lang="en-US" dirty="0" smtClean="0"/>
              <a:t>benchmarking</a:t>
            </a:r>
          </a:p>
          <a:p>
            <a:r>
              <a:rPr lang="en-US" dirty="0" smtClean="0"/>
              <a:t>Other Purposes:</a:t>
            </a:r>
          </a:p>
          <a:p>
            <a:pPr lvl="1"/>
            <a:r>
              <a:rPr lang="en-US" dirty="0" smtClean="0"/>
              <a:t>Learning about your department and school</a:t>
            </a:r>
          </a:p>
          <a:p>
            <a:pPr lvl="1"/>
            <a:r>
              <a:rPr lang="en-US" dirty="0" smtClean="0"/>
              <a:t>Provide a clearer vision for your work</a:t>
            </a:r>
          </a:p>
          <a:p>
            <a:pPr lvl="1"/>
            <a:r>
              <a:rPr lang="en-US" dirty="0" smtClean="0"/>
              <a:t>Free framework for outside evaluation</a:t>
            </a:r>
            <a:endParaRPr lang="en-US" dirty="0"/>
          </a:p>
          <a:p>
            <a:pPr marL="0" indent="0">
              <a:buNone/>
            </a:pPr>
            <a:endParaRPr lang="en-US" dirty="0"/>
          </a:p>
        </p:txBody>
      </p:sp>
      <p:sp>
        <p:nvSpPr>
          <p:cNvPr id="4" name="Footer Placeholder 3"/>
          <p:cNvSpPr>
            <a:spLocks noGrp="1"/>
          </p:cNvSpPr>
          <p:nvPr>
            <p:ph type="ftr" sz="quarter" idx="10"/>
          </p:nvPr>
        </p:nvSpPr>
        <p:spPr/>
        <p:txBody>
          <a:bodyPr/>
          <a:lstStyle/>
          <a:p>
            <a:r>
              <a:rPr lang="en-US" smtClean="0"/>
              <a:t>American Chemical Society</a:t>
            </a:r>
            <a:endParaRPr lang="en-US"/>
          </a:p>
        </p:txBody>
      </p:sp>
      <p:sp>
        <p:nvSpPr>
          <p:cNvPr id="5" name="Slide Number Placeholder 4"/>
          <p:cNvSpPr>
            <a:spLocks noGrp="1"/>
          </p:cNvSpPr>
          <p:nvPr>
            <p:ph type="sldNum" sz="quarter" idx="11"/>
          </p:nvPr>
        </p:nvSpPr>
        <p:spPr/>
        <p:txBody>
          <a:bodyPr/>
          <a:lstStyle/>
          <a:p>
            <a:fld id="{B4E97AEA-FEB7-4DEC-B672-1D0BC79CE390}" type="slidenum">
              <a:rPr lang="en-US" smtClean="0"/>
              <a:pPr/>
              <a:t>5</a:t>
            </a:fld>
            <a:endParaRPr lang="en-US"/>
          </a:p>
        </p:txBody>
      </p:sp>
    </p:spTree>
    <p:extLst>
      <p:ext uri="{BB962C8B-B14F-4D97-AF65-F5344CB8AC3E}">
        <p14:creationId xmlns:p14="http://schemas.microsoft.com/office/powerpoint/2010/main" val="6238975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319088"/>
            <a:ext cx="5878512" cy="606425"/>
          </a:xfrm>
        </p:spPr>
        <p:txBody>
          <a:bodyPr/>
          <a:lstStyle/>
          <a:p>
            <a:r>
              <a:rPr lang="en-US" dirty="0" smtClean="0"/>
              <a:t>Why to use </a:t>
            </a:r>
            <a:r>
              <a:rPr lang="en-US" i="1" dirty="0" smtClean="0"/>
              <a:t>ACS</a:t>
            </a:r>
            <a:r>
              <a:rPr lang="en-US" dirty="0" smtClean="0"/>
              <a:t> assessment tool?</a:t>
            </a:r>
            <a:endParaRPr lang="en-US" dirty="0"/>
          </a:p>
        </p:txBody>
      </p:sp>
      <p:sp>
        <p:nvSpPr>
          <p:cNvPr id="3" name="Content Placeholder 2"/>
          <p:cNvSpPr>
            <a:spLocks noGrp="1"/>
          </p:cNvSpPr>
          <p:nvPr>
            <p:ph idx="1"/>
          </p:nvPr>
        </p:nvSpPr>
        <p:spPr>
          <a:xfrm>
            <a:off x="827088" y="1263650"/>
            <a:ext cx="7859712" cy="4862513"/>
          </a:xfrm>
        </p:spPr>
        <p:txBody>
          <a:bodyPr/>
          <a:lstStyle/>
          <a:p>
            <a:r>
              <a:rPr lang="en-US" dirty="0"/>
              <a:t>The </a:t>
            </a:r>
            <a:r>
              <a:rPr lang="en-US" i="1" dirty="0">
                <a:hlinkClick r:id="rId2"/>
              </a:rPr>
              <a:t>ACS </a:t>
            </a:r>
            <a:r>
              <a:rPr lang="en-US" i="1" dirty="0" err="1">
                <a:hlinkClick r:id="rId2"/>
              </a:rPr>
              <a:t>Assessement</a:t>
            </a:r>
            <a:r>
              <a:rPr lang="en-US" i="1" dirty="0">
                <a:hlinkClick r:id="rId2"/>
              </a:rPr>
              <a:t> Tool for Chemistry in Two-Year College Programs</a:t>
            </a:r>
            <a:r>
              <a:rPr lang="en-US" dirty="0"/>
              <a:t> is a resource to help your institution evaluate the strengths and opportunities for growth in</a:t>
            </a:r>
            <a:r>
              <a:rPr lang="en-US" dirty="0" smtClean="0"/>
              <a:t>:</a:t>
            </a:r>
          </a:p>
          <a:p>
            <a:pPr marL="0" indent="0">
              <a:buNone/>
            </a:pPr>
            <a:endParaRPr lang="en-US" dirty="0"/>
          </a:p>
          <a:p>
            <a:r>
              <a:rPr lang="en-US" dirty="0"/>
              <a:t>Chemistry transfer programs</a:t>
            </a:r>
          </a:p>
          <a:p>
            <a:r>
              <a:rPr lang="en-US" dirty="0"/>
              <a:t>Chemistry-based technology programs</a:t>
            </a:r>
          </a:p>
          <a:p>
            <a:r>
              <a:rPr lang="en-US" dirty="0"/>
              <a:t>Chemistry courses offered in support of allied programs</a:t>
            </a:r>
          </a:p>
          <a:p>
            <a:r>
              <a:rPr lang="en-US" dirty="0"/>
              <a:t>The assessment tool provides a framework to develop a comprehensive portrait of education within the context of the </a:t>
            </a:r>
            <a:r>
              <a:rPr lang="en-US" i="1" dirty="0">
                <a:hlinkClick r:id="rId3"/>
              </a:rPr>
              <a:t>ACS Guidelines for Chemistry in Two-Year College Programs</a:t>
            </a:r>
            <a:r>
              <a:rPr lang="en-US" dirty="0"/>
              <a:t>.*</a:t>
            </a:r>
          </a:p>
          <a:p>
            <a:endParaRPr lang="en-US" dirty="0"/>
          </a:p>
        </p:txBody>
      </p:sp>
      <p:sp>
        <p:nvSpPr>
          <p:cNvPr id="4" name="Footer Placeholder 3"/>
          <p:cNvSpPr>
            <a:spLocks noGrp="1"/>
          </p:cNvSpPr>
          <p:nvPr>
            <p:ph type="ftr" sz="quarter" idx="10"/>
          </p:nvPr>
        </p:nvSpPr>
        <p:spPr/>
        <p:txBody>
          <a:bodyPr/>
          <a:lstStyle/>
          <a:p>
            <a:r>
              <a:rPr lang="en-GB" altLang="en-US" smtClean="0"/>
              <a:t>American Chemical Society</a:t>
            </a:r>
            <a:endParaRPr lang="en-GB" altLang="en-US"/>
          </a:p>
        </p:txBody>
      </p:sp>
      <p:sp>
        <p:nvSpPr>
          <p:cNvPr id="5" name="Slide Number Placeholder 4"/>
          <p:cNvSpPr>
            <a:spLocks noGrp="1"/>
          </p:cNvSpPr>
          <p:nvPr>
            <p:ph type="sldNum" sz="quarter" idx="11"/>
          </p:nvPr>
        </p:nvSpPr>
        <p:spPr/>
        <p:txBody>
          <a:bodyPr/>
          <a:lstStyle/>
          <a:p>
            <a:fld id="{B9895D47-D18D-43EB-9877-DAEB47249640}" type="slidenum">
              <a:rPr lang="en-GB" altLang="en-US" smtClean="0"/>
              <a:pPr/>
              <a:t>6</a:t>
            </a:fld>
            <a:endParaRPr lang="en-GB" altLang="en-US"/>
          </a:p>
        </p:txBody>
      </p:sp>
    </p:spTree>
    <p:extLst>
      <p:ext uri="{BB962C8B-B14F-4D97-AF65-F5344CB8AC3E}">
        <p14:creationId xmlns:p14="http://schemas.microsoft.com/office/powerpoint/2010/main" val="3619407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319088"/>
            <a:ext cx="6183312" cy="944562"/>
          </a:xfrm>
        </p:spPr>
        <p:txBody>
          <a:bodyPr/>
          <a:lstStyle/>
          <a:p>
            <a:r>
              <a:rPr lang="en-US" dirty="0"/>
              <a:t>Can I get feedback when I use the </a:t>
            </a:r>
            <a:r>
              <a:rPr lang="en-US" dirty="0" smtClean="0"/>
              <a:t>assessment </a:t>
            </a:r>
            <a:r>
              <a:rPr lang="en-US" dirty="0"/>
              <a:t>tool?</a:t>
            </a:r>
          </a:p>
        </p:txBody>
      </p:sp>
      <p:sp>
        <p:nvSpPr>
          <p:cNvPr id="3" name="Content Placeholder 2"/>
          <p:cNvSpPr>
            <a:spLocks noGrp="1"/>
          </p:cNvSpPr>
          <p:nvPr>
            <p:ph idx="1"/>
          </p:nvPr>
        </p:nvSpPr>
        <p:spPr>
          <a:xfrm>
            <a:off x="827088" y="1447800"/>
            <a:ext cx="7859712" cy="4678363"/>
          </a:xfrm>
        </p:spPr>
        <p:txBody>
          <a:bodyPr/>
          <a:lstStyle/>
          <a:p>
            <a:r>
              <a:rPr lang="en-US" dirty="0"/>
              <a:t>Registration for the </a:t>
            </a:r>
            <a:r>
              <a:rPr lang="en-US" dirty="0">
                <a:hlinkClick r:id="rId3"/>
              </a:rPr>
              <a:t>2016 review cycle</a:t>
            </a:r>
            <a:r>
              <a:rPr lang="en-US" dirty="0"/>
              <a:t> is now open. The review cycle provides support for completing the tool, as well as third-party feedback on your </a:t>
            </a:r>
            <a:r>
              <a:rPr lang="en-US" dirty="0" smtClean="0"/>
              <a:t>assessment</a:t>
            </a:r>
          </a:p>
          <a:p>
            <a:r>
              <a:rPr lang="en-US" dirty="0" smtClean="0"/>
              <a:t>Optional </a:t>
            </a:r>
            <a:r>
              <a:rPr lang="en-US" dirty="0" smtClean="0"/>
              <a:t>review process</a:t>
            </a:r>
          </a:p>
          <a:p>
            <a:r>
              <a:rPr lang="en-US" dirty="0"/>
              <a:t>R</a:t>
            </a:r>
            <a:r>
              <a:rPr lang="en-US" dirty="0" smtClean="0"/>
              <a:t>eviews completed by Assessment Review Panel </a:t>
            </a:r>
          </a:p>
          <a:p>
            <a:pPr lvl="1"/>
            <a:r>
              <a:rPr lang="en-US" b="1" i="1" dirty="0"/>
              <a:t>Registration for review of your assessment will be open January 18 through April </a:t>
            </a:r>
            <a:r>
              <a:rPr lang="en-US" b="1" i="1" dirty="0" smtClean="0"/>
              <a:t>18, 2016</a:t>
            </a:r>
            <a:endParaRPr lang="en-US" dirty="0"/>
          </a:p>
          <a:p>
            <a:pPr marL="457200" lvl="1" indent="0">
              <a:buNone/>
            </a:pPr>
            <a:r>
              <a:rPr lang="en-US" dirty="0" smtClean="0">
                <a:hlinkClick r:id="rId4"/>
              </a:rPr>
              <a:t>http</a:t>
            </a:r>
            <a:r>
              <a:rPr lang="en-US" dirty="0">
                <a:hlinkClick r:id="rId4"/>
              </a:rPr>
              <a:t>://</a:t>
            </a:r>
            <a:r>
              <a:rPr lang="en-US" dirty="0" smtClean="0">
                <a:hlinkClick r:id="rId4"/>
              </a:rPr>
              <a:t>surveys.az1.qualtrics.com/jfe/form/SV_0HAMwdk17GhZ9l3</a:t>
            </a:r>
            <a:endParaRPr lang="en-US" dirty="0" smtClean="0"/>
          </a:p>
          <a:p>
            <a:pPr lvl="1"/>
            <a:r>
              <a:rPr lang="en-US" b="1" i="1" dirty="0" smtClean="0"/>
              <a:t>May </a:t>
            </a:r>
            <a:r>
              <a:rPr lang="en-US" b="1" i="1" dirty="0"/>
              <a:t>30, 2016:</a:t>
            </a:r>
            <a:r>
              <a:rPr lang="en-US" dirty="0"/>
              <a:t> Single section of assessment due for initial feedback</a:t>
            </a:r>
            <a:endParaRPr lang="en-US" b="1" i="1" dirty="0" smtClean="0"/>
          </a:p>
          <a:p>
            <a:pPr lvl="1"/>
            <a:r>
              <a:rPr lang="en-US" dirty="0" smtClean="0"/>
              <a:t>Conference </a:t>
            </a:r>
            <a:r>
              <a:rPr lang="en-US" dirty="0" smtClean="0"/>
              <a:t>calls and reminder emails</a:t>
            </a:r>
          </a:p>
          <a:p>
            <a:pPr lvl="1"/>
            <a:r>
              <a:rPr lang="en-US" b="1" dirty="0" smtClean="0"/>
              <a:t>Completed tool due September </a:t>
            </a:r>
            <a:r>
              <a:rPr lang="en-US" b="1" dirty="0" smtClean="0"/>
              <a:t>12</a:t>
            </a:r>
            <a:r>
              <a:rPr lang="en-US" b="1" baseline="30000" dirty="0" smtClean="0"/>
              <a:t>th</a:t>
            </a:r>
            <a:r>
              <a:rPr lang="en-US" b="1" dirty="0" smtClean="0"/>
              <a:t>, 2016</a:t>
            </a:r>
            <a:endParaRPr lang="en-US" b="1" dirty="0" smtClean="0"/>
          </a:p>
        </p:txBody>
      </p:sp>
      <p:sp>
        <p:nvSpPr>
          <p:cNvPr id="4" name="Footer Placeholder 3"/>
          <p:cNvSpPr>
            <a:spLocks noGrp="1"/>
          </p:cNvSpPr>
          <p:nvPr>
            <p:ph type="ftr" sz="quarter" idx="10"/>
          </p:nvPr>
        </p:nvSpPr>
        <p:spPr/>
        <p:txBody>
          <a:bodyPr/>
          <a:lstStyle/>
          <a:p>
            <a:r>
              <a:rPr lang="en-US" smtClean="0"/>
              <a:t>American Chemical Society</a:t>
            </a:r>
            <a:endParaRPr lang="en-US"/>
          </a:p>
        </p:txBody>
      </p:sp>
      <p:sp>
        <p:nvSpPr>
          <p:cNvPr id="5" name="Slide Number Placeholder 4"/>
          <p:cNvSpPr>
            <a:spLocks noGrp="1"/>
          </p:cNvSpPr>
          <p:nvPr>
            <p:ph type="sldNum" sz="quarter" idx="11"/>
          </p:nvPr>
        </p:nvSpPr>
        <p:spPr/>
        <p:txBody>
          <a:bodyPr/>
          <a:lstStyle/>
          <a:p>
            <a:fld id="{B4E97AEA-FEB7-4DEC-B672-1D0BC79CE390}" type="slidenum">
              <a:rPr lang="en-US" smtClean="0"/>
              <a:pPr/>
              <a:t>7</a:t>
            </a:fld>
            <a:endParaRPr lang="en-US"/>
          </a:p>
        </p:txBody>
      </p:sp>
      <p:sp>
        <p:nvSpPr>
          <p:cNvPr id="6" name="TextBox 5"/>
          <p:cNvSpPr txBox="1"/>
          <p:nvPr/>
        </p:nvSpPr>
        <p:spPr>
          <a:xfrm flipH="1">
            <a:off x="8763000" y="2514600"/>
            <a:ext cx="228600" cy="3139321"/>
          </a:xfrm>
          <a:prstGeom prst="rect">
            <a:avLst/>
          </a:prstGeom>
          <a:solidFill>
            <a:srgbClr val="0039A6"/>
          </a:solidFill>
          <a:ln w="76200">
            <a:solidFill>
              <a:srgbClr val="0039A6"/>
            </a:solidFill>
          </a:ln>
        </p:spPr>
        <p:txBody>
          <a:bodyPr wrap="square" rtlCol="0">
            <a:spAutoFit/>
          </a:bodyPr>
          <a:lstStyle/>
          <a:p>
            <a:pPr algn="ctr"/>
            <a:r>
              <a:rPr lang="en-US" b="1" dirty="0" smtClean="0">
                <a:solidFill>
                  <a:schemeClr val="bg1"/>
                </a:solidFill>
                <a:latin typeface="+mj-lt"/>
              </a:rPr>
              <a:t>www.acs.c o</a:t>
            </a:r>
          </a:p>
          <a:p>
            <a:pPr algn="ctr"/>
            <a:r>
              <a:rPr lang="en-US" b="1" dirty="0">
                <a:solidFill>
                  <a:schemeClr val="bg1"/>
                </a:solidFill>
                <a:latin typeface="+mj-lt"/>
              </a:rPr>
              <a:t>m</a:t>
            </a:r>
            <a:endParaRPr lang="en-US" b="1" dirty="0" smtClean="0">
              <a:solidFill>
                <a:schemeClr val="bg1"/>
              </a:solidFill>
              <a:latin typeface="+mj-lt"/>
            </a:endParaRPr>
          </a:p>
        </p:txBody>
      </p:sp>
    </p:spTree>
    <p:extLst>
      <p:ext uri="{BB962C8B-B14F-4D97-AF65-F5344CB8AC3E}">
        <p14:creationId xmlns:p14="http://schemas.microsoft.com/office/powerpoint/2010/main" val="41586624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319088"/>
            <a:ext cx="6183312" cy="944562"/>
          </a:xfrm>
        </p:spPr>
        <p:txBody>
          <a:bodyPr/>
          <a:lstStyle/>
          <a:p>
            <a:r>
              <a:rPr lang="en-US" dirty="0"/>
              <a:t>Can I get feedback when I use the </a:t>
            </a:r>
            <a:r>
              <a:rPr lang="en-US" dirty="0" smtClean="0"/>
              <a:t>assessment </a:t>
            </a:r>
            <a:r>
              <a:rPr lang="en-US" dirty="0"/>
              <a:t>tool?</a:t>
            </a:r>
          </a:p>
        </p:txBody>
      </p:sp>
      <p:sp>
        <p:nvSpPr>
          <p:cNvPr id="3" name="Content Placeholder 2"/>
          <p:cNvSpPr>
            <a:spLocks noGrp="1"/>
          </p:cNvSpPr>
          <p:nvPr>
            <p:ph idx="1"/>
          </p:nvPr>
        </p:nvSpPr>
        <p:spPr>
          <a:xfrm>
            <a:off x="827088" y="1263649"/>
            <a:ext cx="7859712" cy="5199063"/>
          </a:xfrm>
        </p:spPr>
        <p:txBody>
          <a:bodyPr/>
          <a:lstStyle/>
          <a:p>
            <a:r>
              <a:rPr lang="en-US" sz="1600" b="1" dirty="0" smtClean="0"/>
              <a:t>Review Process</a:t>
            </a:r>
          </a:p>
          <a:p>
            <a:pPr lvl="1"/>
            <a:r>
              <a:rPr lang="en-US" sz="1600" dirty="0" smtClean="0"/>
              <a:t>Individually reviewed by 3-5 peers</a:t>
            </a:r>
          </a:p>
          <a:p>
            <a:pPr lvl="1"/>
            <a:r>
              <a:rPr lang="en-US" sz="1600" dirty="0" smtClean="0"/>
              <a:t>Face-to-face meeting of 2-3 reviewers to prepare a letter with </a:t>
            </a:r>
            <a:r>
              <a:rPr lang="en-US" sz="1600" dirty="0" smtClean="0"/>
              <a:t>comments (received in January)</a:t>
            </a:r>
          </a:p>
          <a:p>
            <a:pPr lvl="1"/>
            <a:r>
              <a:rPr lang="en-US" sz="1600" dirty="0" smtClean="0"/>
              <a:t>Participants </a:t>
            </a:r>
            <a:r>
              <a:rPr lang="en-US" sz="1600" dirty="0"/>
              <a:t>in the review process receive:</a:t>
            </a:r>
          </a:p>
          <a:p>
            <a:r>
              <a:rPr lang="en-US" sz="1600" b="1" dirty="0"/>
              <a:t>Customized feedback based on the Assessment Review Panel review</a:t>
            </a:r>
          </a:p>
          <a:p>
            <a:r>
              <a:rPr lang="en-US" sz="1600" b="1" dirty="0"/>
              <a:t>Aggregate summary of notable practices gleaned from all assessment reports</a:t>
            </a:r>
          </a:p>
          <a:p>
            <a:r>
              <a:rPr lang="en-US" sz="1600" b="1" dirty="0"/>
              <a:t>Toolkit for sharing results with </a:t>
            </a:r>
            <a:r>
              <a:rPr lang="en-US" sz="1600" b="1" dirty="0" smtClean="0"/>
              <a:t>administration</a:t>
            </a:r>
          </a:p>
          <a:p>
            <a:r>
              <a:rPr lang="en-US" sz="1600" b="1" dirty="0" smtClean="0"/>
              <a:t>Highlight strengths</a:t>
            </a:r>
          </a:p>
          <a:p>
            <a:r>
              <a:rPr lang="en-US" sz="1600" b="1" dirty="0" smtClean="0"/>
              <a:t>Suggest </a:t>
            </a:r>
            <a:r>
              <a:rPr lang="en-US" sz="1600" b="1" dirty="0" smtClean="0"/>
              <a:t>ideas for </a:t>
            </a:r>
            <a:r>
              <a:rPr lang="en-US" sz="1600" b="1" dirty="0" smtClean="0"/>
              <a:t>growth</a:t>
            </a:r>
          </a:p>
          <a:p>
            <a:r>
              <a:rPr lang="en-US" sz="1600" b="1" dirty="0" smtClean="0"/>
              <a:t>Identify </a:t>
            </a:r>
            <a:r>
              <a:rPr lang="en-US" sz="1600" b="1" dirty="0" smtClean="0"/>
              <a:t>potentially useful </a:t>
            </a:r>
            <a:r>
              <a:rPr lang="en-US" sz="1600" b="1" dirty="0" smtClean="0"/>
              <a:t>resources</a:t>
            </a:r>
            <a:endParaRPr lang="en-US" sz="1600" b="1" dirty="0" smtClean="0"/>
          </a:p>
          <a:p>
            <a:pPr marL="0" indent="0">
              <a:buNone/>
            </a:pPr>
            <a:r>
              <a:rPr lang="en-US" dirty="0"/>
              <a:t> </a:t>
            </a:r>
            <a:r>
              <a:rPr lang="en-US" dirty="0" smtClean="0"/>
              <a:t>      	</a:t>
            </a:r>
            <a:r>
              <a:rPr lang="en-US" sz="1400" dirty="0" smtClean="0"/>
              <a:t>Follow </a:t>
            </a:r>
            <a:r>
              <a:rPr lang="en-US" sz="1400" dirty="0" smtClean="0"/>
              <a:t>up survey</a:t>
            </a:r>
          </a:p>
          <a:p>
            <a:pPr lvl="1"/>
            <a:r>
              <a:rPr lang="en-US" sz="1400" dirty="0" smtClean="0"/>
              <a:t>Feedback on the process </a:t>
            </a:r>
          </a:p>
          <a:p>
            <a:pPr lvl="1"/>
            <a:r>
              <a:rPr lang="en-US" sz="1400" dirty="0" smtClean="0"/>
              <a:t>Request additional assistance</a:t>
            </a:r>
            <a:endParaRPr lang="en-US" sz="1400" dirty="0"/>
          </a:p>
        </p:txBody>
      </p:sp>
      <p:sp>
        <p:nvSpPr>
          <p:cNvPr id="4" name="Footer Placeholder 3"/>
          <p:cNvSpPr>
            <a:spLocks noGrp="1"/>
          </p:cNvSpPr>
          <p:nvPr>
            <p:ph type="ftr" sz="quarter" idx="10"/>
          </p:nvPr>
        </p:nvSpPr>
        <p:spPr/>
        <p:txBody>
          <a:bodyPr/>
          <a:lstStyle/>
          <a:p>
            <a:r>
              <a:rPr lang="en-US" smtClean="0"/>
              <a:t>American Chemical Society</a:t>
            </a:r>
            <a:endParaRPr lang="en-US"/>
          </a:p>
        </p:txBody>
      </p:sp>
      <p:sp>
        <p:nvSpPr>
          <p:cNvPr id="5" name="Slide Number Placeholder 4"/>
          <p:cNvSpPr>
            <a:spLocks noGrp="1"/>
          </p:cNvSpPr>
          <p:nvPr>
            <p:ph type="sldNum" sz="quarter" idx="11"/>
          </p:nvPr>
        </p:nvSpPr>
        <p:spPr/>
        <p:txBody>
          <a:bodyPr/>
          <a:lstStyle/>
          <a:p>
            <a:fld id="{B4E97AEA-FEB7-4DEC-B672-1D0BC79CE390}" type="slidenum">
              <a:rPr lang="en-US" smtClean="0"/>
              <a:pPr/>
              <a:t>8</a:t>
            </a:fld>
            <a:endParaRPr lang="en-US"/>
          </a:p>
        </p:txBody>
      </p:sp>
    </p:spTree>
    <p:extLst>
      <p:ext uri="{BB962C8B-B14F-4D97-AF65-F5344CB8AC3E}">
        <p14:creationId xmlns:p14="http://schemas.microsoft.com/office/powerpoint/2010/main" val="22469619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 for using </a:t>
            </a:r>
            <a:r>
              <a:rPr lang="en-US" dirty="0"/>
              <a:t>the </a:t>
            </a:r>
            <a:r>
              <a:rPr lang="en-US" dirty="0" smtClean="0"/>
              <a:t>assessment tool</a:t>
            </a:r>
            <a:endParaRPr lang="en-US" dirty="0"/>
          </a:p>
        </p:txBody>
      </p:sp>
      <p:sp>
        <p:nvSpPr>
          <p:cNvPr id="3" name="Content Placeholder 2"/>
          <p:cNvSpPr>
            <a:spLocks noGrp="1"/>
          </p:cNvSpPr>
          <p:nvPr>
            <p:ph idx="1"/>
          </p:nvPr>
        </p:nvSpPr>
        <p:spPr/>
        <p:txBody>
          <a:bodyPr/>
          <a:lstStyle/>
          <a:p>
            <a:r>
              <a:rPr lang="en-US" dirty="0" smtClean="0"/>
              <a:t>Decide what you would like to accomplish </a:t>
            </a:r>
          </a:p>
          <a:p>
            <a:r>
              <a:rPr lang="en-US" dirty="0" smtClean="0"/>
              <a:t>Complete only the sections that help you with your goals</a:t>
            </a:r>
          </a:p>
          <a:p>
            <a:r>
              <a:rPr lang="en-US" dirty="0" smtClean="0"/>
              <a:t>Work </a:t>
            </a:r>
            <a:r>
              <a:rPr lang="en-US" dirty="0"/>
              <a:t>on one section at a </a:t>
            </a:r>
            <a:r>
              <a:rPr lang="en-US" dirty="0" smtClean="0"/>
              <a:t>time and take breaks.</a:t>
            </a:r>
            <a:endParaRPr lang="en-US" dirty="0"/>
          </a:p>
          <a:p>
            <a:r>
              <a:rPr lang="en-US" dirty="0" smtClean="0"/>
              <a:t>Plan </a:t>
            </a:r>
            <a:r>
              <a:rPr lang="en-US" dirty="0"/>
              <a:t>ahead</a:t>
            </a:r>
            <a:r>
              <a:rPr lang="en-US" dirty="0" smtClean="0"/>
              <a:t>.</a:t>
            </a:r>
          </a:p>
          <a:p>
            <a:pPr lvl="1"/>
            <a:r>
              <a:rPr lang="en-US" dirty="0" smtClean="0"/>
              <a:t>If working together have planned meetings.</a:t>
            </a:r>
          </a:p>
          <a:p>
            <a:r>
              <a:rPr lang="en-US" dirty="0" smtClean="0"/>
              <a:t>Be honest and complete.</a:t>
            </a:r>
          </a:p>
          <a:p>
            <a:pPr lvl="1"/>
            <a:r>
              <a:rPr lang="en-US" dirty="0" smtClean="0"/>
              <a:t>The more you write the better feedback you get.</a:t>
            </a:r>
            <a:endParaRPr lang="en-US" dirty="0"/>
          </a:p>
          <a:p>
            <a:r>
              <a:rPr lang="en-US" dirty="0" smtClean="0"/>
              <a:t>Ask </a:t>
            </a:r>
            <a:r>
              <a:rPr lang="en-US" dirty="0"/>
              <a:t>for help</a:t>
            </a:r>
            <a:r>
              <a:rPr lang="en-US" dirty="0" smtClean="0"/>
              <a:t>.</a:t>
            </a:r>
          </a:p>
          <a:p>
            <a:pPr lvl="1"/>
            <a:r>
              <a:rPr lang="en-US" dirty="0" smtClean="0"/>
              <a:t>Call: 1-800-227-5558, ext. 6108</a:t>
            </a:r>
          </a:p>
          <a:p>
            <a:pPr lvl="1"/>
            <a:r>
              <a:rPr lang="en-US" dirty="0" smtClean="0"/>
              <a:t>Email: 2YColleges@acs.org </a:t>
            </a:r>
            <a:endParaRPr lang="en-US" dirty="0"/>
          </a:p>
          <a:p>
            <a:endParaRPr lang="en-US" dirty="0"/>
          </a:p>
        </p:txBody>
      </p:sp>
      <p:sp>
        <p:nvSpPr>
          <p:cNvPr id="4" name="Footer Placeholder 3"/>
          <p:cNvSpPr>
            <a:spLocks noGrp="1"/>
          </p:cNvSpPr>
          <p:nvPr>
            <p:ph type="ftr" sz="quarter" idx="10"/>
          </p:nvPr>
        </p:nvSpPr>
        <p:spPr/>
        <p:txBody>
          <a:bodyPr/>
          <a:lstStyle/>
          <a:p>
            <a:r>
              <a:rPr lang="en-US" smtClean="0"/>
              <a:t>American Chemical Society</a:t>
            </a:r>
            <a:endParaRPr lang="en-US"/>
          </a:p>
        </p:txBody>
      </p:sp>
      <p:sp>
        <p:nvSpPr>
          <p:cNvPr id="5" name="Slide Number Placeholder 4"/>
          <p:cNvSpPr>
            <a:spLocks noGrp="1"/>
          </p:cNvSpPr>
          <p:nvPr>
            <p:ph type="sldNum" sz="quarter" idx="11"/>
          </p:nvPr>
        </p:nvSpPr>
        <p:spPr/>
        <p:txBody>
          <a:bodyPr/>
          <a:lstStyle/>
          <a:p>
            <a:fld id="{B4E97AEA-FEB7-4DEC-B672-1D0BC79CE390}" type="slidenum">
              <a:rPr lang="en-US" smtClean="0"/>
              <a:pPr/>
              <a:t>9</a:t>
            </a:fld>
            <a:endParaRPr lang="en-US"/>
          </a:p>
        </p:txBody>
      </p:sp>
    </p:spTree>
    <p:extLst>
      <p:ext uri="{BB962C8B-B14F-4D97-AF65-F5344CB8AC3E}">
        <p14:creationId xmlns:p14="http://schemas.microsoft.com/office/powerpoint/2010/main" val="4190089680"/>
      </p:ext>
    </p:extLst>
  </p:cSld>
  <p:clrMapOvr>
    <a:masterClrMapping/>
  </p:clrMapOvr>
  <p:timing>
    <p:tnLst>
      <p:par>
        <p:cTn id="1" dur="indefinite" restart="never" nodeType="tmRoot"/>
      </p:par>
    </p:tnLst>
  </p:timing>
</p:sld>
</file>

<file path=ppt/theme/theme1.xml><?xml version="1.0" encoding="utf-8"?>
<a:theme xmlns:a="http://schemas.openxmlformats.org/drawingml/2006/main" name="ACS brand template 2013">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p:properties xmlns:p="http://schemas.microsoft.com/office/2006/metadata/properties" xmlns:xsi="http://www.w3.org/2001/XMLSchema-instance" xmlns:pc="http://schemas.microsoft.com/office/infopath/2007/PartnerControls">
  <documentManagement>
    <ACSFormType xmlns="ef37f7cd-4fdd-4405-b3bb-57afa5a5ba05">1</ACSFormType>
    <ACSDivision xmlns="ef37f7cd-4fdd-4405-b3bb-57afa5a5ba05">7</ACSDivision>
    <ACSFormCategory xmlns="ef37f7cd-4fdd-4405-b3bb-57afa5a5ba05">1</ACSFormCategory>
    <ACSDepartment xmlns="ef37f7cd-4fdd-4405-b3bb-57afa5a5ba05">20</ACSDepartment>
    <Body xmlns="http://schemas.microsoft.com/sharepoint/v3" xsi:nil="true"/>
    <ACSOffice xmlns="ef37f7cd-4fdd-4405-b3bb-57afa5a5ba05" xsi:nil="true"/>
    <ACSReviewPeriod xmlns="ef37f7cd-4fdd-4405-b3bb-57afa5a5ba05">6 months</ACSReviewPeriod>
    <PublishingExpirationDate xmlns="http://schemas.microsoft.com/sharepoint/v3" xsi:nil="true"/>
    <PublishingStartDate xmlns="http://schemas.microsoft.com/sharepoint/v3" xsi:nil="true"/>
  </documentManagement>
</p:properties>
</file>

<file path=customXml/item4.xml><?xml version="1.0" encoding="utf-8"?>
<ct:contentTypeSchema xmlns:ct="http://schemas.microsoft.com/office/2006/metadata/contentType" xmlns:ma="http://schemas.microsoft.com/office/2006/metadata/properties/metaAttributes" ct:_="" ma:_="" ma:contentTypeName="ACS Document" ma:contentTypeID="0x010100EE5400EAE5C348F69CFB42058F1CAEDD006125EDC9C7B3984DA62393999F5DDE3E" ma:contentTypeVersion="2" ma:contentTypeDescription="Create a new ACS Document" ma:contentTypeScope="" ma:versionID="8cda4b72f92b1e0e9be5abcecf9a516e">
  <xsd:schema xmlns:xsd="http://www.w3.org/2001/XMLSchema" xmlns:xs="http://www.w3.org/2001/XMLSchema" xmlns:p="http://schemas.microsoft.com/office/2006/metadata/properties" xmlns:ns1="http://schemas.microsoft.com/sharepoint/v3" xmlns:ns3="ef37f7cd-4fdd-4405-b3bb-57afa5a5ba05" targetNamespace="http://schemas.microsoft.com/office/2006/metadata/properties" ma:root="true" ma:fieldsID="aec0b31af815fe7a628c409ab48c9e1b" ns1:_="" ns3:_="">
    <xsd:import namespace="http://schemas.microsoft.com/sharepoint/v3"/>
    <xsd:import namespace="ef37f7cd-4fdd-4405-b3bb-57afa5a5ba05"/>
    <xsd:element name="properties">
      <xsd:complexType>
        <xsd:sequence>
          <xsd:element name="documentManagement">
            <xsd:complexType>
              <xsd:all>
                <xsd:element ref="ns1:PublishingStartDate" minOccurs="0"/>
                <xsd:element ref="ns1:PublishingExpirationDate" minOccurs="0"/>
                <xsd:element ref="ns1:Body" minOccurs="0"/>
                <xsd:element ref="ns3:ACSFormType"/>
                <xsd:element ref="ns3:ACSFormCategory"/>
                <xsd:element ref="ns3:ACSDepartment" minOccurs="0"/>
                <xsd:element ref="ns3:ACSDivision"/>
                <xsd:element ref="ns3:ACSOffice" minOccurs="0"/>
                <xsd:element ref="ns3:ACSReviewPeriod"/>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hidden="true" ma:internalName="PublishingStartDate">
      <xsd:simpleType>
        <xsd:restriction base="dms:Unknown"/>
      </xsd:simpleType>
    </xsd:element>
    <xsd:element name="PublishingExpirationDate" ma:index="9" nillable="true" ma:displayName="Scheduling End Date" ma:hidden="true" ma:internalName="PublishingExpirationDate">
      <xsd:simpleType>
        <xsd:restriction base="dms:Unknown"/>
      </xsd:simpleType>
    </xsd:element>
    <xsd:element name="Body" ma:index="10" nillable="true" ma:displayName="Body" ma:internalName="Body">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f37f7cd-4fdd-4405-b3bb-57afa5a5ba05" elementFormDefault="qualified">
    <xsd:import namespace="http://schemas.microsoft.com/office/2006/documentManagement/types"/>
    <xsd:import namespace="http://schemas.microsoft.com/office/infopath/2007/PartnerControls"/>
    <xsd:element name="ACSFormType" ma:index="12" ma:displayName="Form Type" ma:list="{8d172959-6fa4-42f6-871f-54dbdfd4aceb}" ma:internalName="ACSFormType" ma:readOnly="false" ma:showField="Title" ma:web="850cea4c-d0fb-4487-b51d-ee8ee284c70f">
      <xsd:simpleType>
        <xsd:restriction base="dms:Lookup"/>
      </xsd:simpleType>
    </xsd:element>
    <xsd:element name="ACSFormCategory" ma:index="13" ma:displayName="Form Category" ma:list="{44420682-dfcc-4f36-b99f-708f6f303a95}" ma:internalName="ACSFormCategory" ma:readOnly="false" ma:showField="Title" ma:web="850cea4c-d0fb-4487-b51d-ee8ee284c70f">
      <xsd:simpleType>
        <xsd:restriction base="dms:Lookup"/>
      </xsd:simpleType>
    </xsd:element>
    <xsd:element name="ACSDepartment" ma:index="14" nillable="true" ma:displayName="Department" ma:list="{46a90cc6-c686-42ce-9904-98664a5608f5}" ma:internalName="ACSDepartment" ma:readOnly="false" ma:showField="Title" ma:web="850cea4c-d0fb-4487-b51d-ee8ee284c70f">
      <xsd:simpleType>
        <xsd:restriction base="dms:Lookup"/>
      </xsd:simpleType>
    </xsd:element>
    <xsd:element name="ACSDivision" ma:index="15" ma:displayName="Division" ma:list="{1646f739-82ef-4b95-9990-978559a0f834}" ma:internalName="ACSDivision" ma:readOnly="false" ma:showField="Title" ma:web="850cea4c-d0fb-4487-b51d-ee8ee284c70f">
      <xsd:simpleType>
        <xsd:restriction base="dms:Lookup"/>
      </xsd:simpleType>
    </xsd:element>
    <xsd:element name="ACSOffice" ma:index="16" nillable="true" ma:displayName="Office" ma:format="Dropdown" ma:internalName="ACSOffice" ma:readOnly="false">
      <xsd:simpleType>
        <xsd:restriction base="dms:Choice">
          <xsd:enumeration value="Accounts Payable"/>
          <xsd:enumeration value="Administration"/>
          <xsd:enumeration value="Benefits"/>
          <xsd:enumeration value="Budgets &amp; Analysis"/>
          <xsd:enumeration value="Copy Center"/>
          <xsd:enumeration value="Conferencing"/>
          <xsd:enumeration value="Contract Administration"/>
          <xsd:enumeration value="Finance"/>
          <xsd:enumeration value="General Accounting"/>
          <xsd:enumeration value="Human Resources"/>
          <xsd:enumeration value="National Meetings"/>
          <xsd:enumeration value="Payroll"/>
          <xsd:enumeration value="Purchasing"/>
          <xsd:enumeration value="Service Center"/>
          <xsd:enumeration value="Taxes"/>
        </xsd:restriction>
      </xsd:simpleType>
    </xsd:element>
    <xsd:element name="ACSReviewPeriod" ma:index="17" ma:displayName="Review Period" ma:default="6 months" ma:format="Dropdown" ma:internalName="ACSReviewPeriod" ma:readOnly="false">
      <xsd:simpleType>
        <xsd:restriction base="dms:Choice">
          <xsd:enumeration value="6 months"/>
          <xsd:enumeration value="12 months"/>
          <xsd:enumeration value="18 month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11"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479487-AE33-4B38-A109-A5FCC6AF575F}">
  <ds:schemaRefs>
    <ds:schemaRef ds:uri="http://schemas.microsoft.com/sharepoint/v3/contenttype/forms"/>
  </ds:schemaRefs>
</ds:datastoreItem>
</file>

<file path=customXml/itemProps2.xml><?xml version="1.0" encoding="utf-8"?>
<ds:datastoreItem xmlns:ds="http://schemas.openxmlformats.org/officeDocument/2006/customXml" ds:itemID="{550E5B51-D433-4D31-A62C-BCF267C73A5D}">
  <ds:schemaRefs>
    <ds:schemaRef ds:uri="http://schemas.microsoft.com/office/2006/metadata/longProperties"/>
  </ds:schemaRefs>
</ds:datastoreItem>
</file>

<file path=customXml/itemProps3.xml><?xml version="1.0" encoding="utf-8"?>
<ds:datastoreItem xmlns:ds="http://schemas.openxmlformats.org/officeDocument/2006/customXml" ds:itemID="{AF1F0C78-F374-40AD-B840-E7B9D57C120C}">
  <ds:schemaRef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sharepoint/v3"/>
    <ds:schemaRef ds:uri="http://schemas.microsoft.com/office/infopath/2007/PartnerControls"/>
    <ds:schemaRef ds:uri="http://purl.org/dc/terms/"/>
    <ds:schemaRef ds:uri="ef37f7cd-4fdd-4405-b3bb-57afa5a5ba05"/>
    <ds:schemaRef ds:uri="http://www.w3.org/XML/1998/namespace"/>
    <ds:schemaRef ds:uri="http://purl.org/dc/dcmitype/"/>
  </ds:schemaRefs>
</ds:datastoreItem>
</file>

<file path=customXml/itemProps4.xml><?xml version="1.0" encoding="utf-8"?>
<ds:datastoreItem xmlns:ds="http://schemas.openxmlformats.org/officeDocument/2006/customXml" ds:itemID="{F81AE0C8-6F69-4B28-BAB0-B94991EB8A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f37f7cd-4fdd-4405-b3bb-57afa5a5ba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ACS brand template 2013</Template>
  <TotalTime>147</TotalTime>
  <Words>893</Words>
  <Application>Microsoft Office PowerPoint</Application>
  <PresentationFormat>On-screen Show (4:3)</PresentationFormat>
  <Paragraphs>181</Paragraphs>
  <Slides>11</Slides>
  <Notes>10</Notes>
  <HiddenSlides>0</HiddenSlides>
  <MMClips>0</MMClips>
  <ScaleCrop>false</ScaleCrop>
  <HeadingPairs>
    <vt:vector size="8" baseType="variant">
      <vt:variant>
        <vt:lpstr>Fonts Used</vt:lpstr>
      </vt:variant>
      <vt:variant>
        <vt:i4>4</vt:i4>
      </vt:variant>
      <vt:variant>
        <vt:lpstr>Theme</vt:lpstr>
      </vt:variant>
      <vt:variant>
        <vt:i4>4</vt:i4>
      </vt:variant>
      <vt:variant>
        <vt:lpstr>Embedded OLE Servers</vt:lpstr>
      </vt:variant>
      <vt:variant>
        <vt:i4>1</vt:i4>
      </vt:variant>
      <vt:variant>
        <vt:lpstr>Slide Titles</vt:lpstr>
      </vt:variant>
      <vt:variant>
        <vt:i4>11</vt:i4>
      </vt:variant>
    </vt:vector>
  </HeadingPairs>
  <TitlesOfParts>
    <vt:vector size="20" baseType="lpstr">
      <vt:lpstr>Arial</vt:lpstr>
      <vt:lpstr>Arial Rounded MT Bold</vt:lpstr>
      <vt:lpstr>Calibri</vt:lpstr>
      <vt:lpstr>Times New Roman</vt:lpstr>
      <vt:lpstr>ACS brand template 2013</vt:lpstr>
      <vt:lpstr>Custom Design</vt:lpstr>
      <vt:lpstr>1_Custom Design</vt:lpstr>
      <vt:lpstr>2_Custom Design</vt:lpstr>
      <vt:lpstr>Image</vt:lpstr>
      <vt:lpstr>PowerPoint Presentation</vt:lpstr>
      <vt:lpstr>Get a Jump Start Using the ACS Assessment Tool for Chemistry in Two-Year College Programs</vt:lpstr>
      <vt:lpstr>ACS Guidelines for Chemistry Programs in Two-Year Colleges</vt:lpstr>
      <vt:lpstr>What is the assessment tool?</vt:lpstr>
      <vt:lpstr>What is the goal of completing the tool?</vt:lpstr>
      <vt:lpstr>Why to use ACS assessment tool?</vt:lpstr>
      <vt:lpstr>Can I get feedback when I use the assessment tool?</vt:lpstr>
      <vt:lpstr>Can I get feedback when I use the assessment tool?</vt:lpstr>
      <vt:lpstr>Tips for using the assessment tool</vt:lpstr>
      <vt:lpstr>Areas of The Assessment Tool</vt:lpstr>
      <vt:lpstr>More questions?</vt:lpstr>
    </vt:vector>
  </TitlesOfParts>
  <Company>American Chemical Society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Blake Aronson</dc:creator>
  <cp:keywords>branding, template, presentation, PowerPoint</cp:keywords>
  <cp:lastModifiedBy>Microsoft account</cp:lastModifiedBy>
  <cp:revision>42</cp:revision>
  <cp:lastPrinted>2015-02-27T19:28:50Z</cp:lastPrinted>
  <dcterms:created xsi:type="dcterms:W3CDTF">2013-11-18T15:30:06Z</dcterms:created>
  <dcterms:modified xsi:type="dcterms:W3CDTF">2016-03-07T02:52:44Z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ACS Document</vt:lpwstr>
  </property>
</Properties>
</file>