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43"/>
  </p:notesMasterIdLst>
  <p:sldIdLst>
    <p:sldId id="256" r:id="rId2"/>
    <p:sldId id="272" r:id="rId3"/>
    <p:sldId id="277" r:id="rId4"/>
    <p:sldId id="273" r:id="rId5"/>
    <p:sldId id="274" r:id="rId6"/>
    <p:sldId id="275" r:id="rId7"/>
    <p:sldId id="262" r:id="rId8"/>
    <p:sldId id="278" r:id="rId9"/>
    <p:sldId id="261" r:id="rId10"/>
    <p:sldId id="257" r:id="rId11"/>
    <p:sldId id="263" r:id="rId12"/>
    <p:sldId id="258" r:id="rId13"/>
    <p:sldId id="293" r:id="rId14"/>
    <p:sldId id="264" r:id="rId15"/>
    <p:sldId id="265" r:id="rId16"/>
    <p:sldId id="266" r:id="rId17"/>
    <p:sldId id="267" r:id="rId18"/>
    <p:sldId id="279" r:id="rId19"/>
    <p:sldId id="283" r:id="rId20"/>
    <p:sldId id="284" r:id="rId21"/>
    <p:sldId id="285" r:id="rId22"/>
    <p:sldId id="286" r:id="rId23"/>
    <p:sldId id="288" r:id="rId24"/>
    <p:sldId id="289" r:id="rId25"/>
    <p:sldId id="290" r:id="rId26"/>
    <p:sldId id="291" r:id="rId27"/>
    <p:sldId id="292" r:id="rId28"/>
    <p:sldId id="303" r:id="rId29"/>
    <p:sldId id="302" r:id="rId30"/>
    <p:sldId id="301" r:id="rId31"/>
    <p:sldId id="300" r:id="rId32"/>
    <p:sldId id="299" r:id="rId33"/>
    <p:sldId id="298" r:id="rId34"/>
    <p:sldId id="297" r:id="rId35"/>
    <p:sldId id="296" r:id="rId36"/>
    <p:sldId id="295" r:id="rId37"/>
    <p:sldId id="282" r:id="rId38"/>
    <p:sldId id="268" r:id="rId39"/>
    <p:sldId id="280" r:id="rId40"/>
    <p:sldId id="304" r:id="rId41"/>
    <p:sldId id="28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74" d="100"/>
          <a:sy n="74" d="100"/>
        </p:scale>
        <p:origin x="558" y="84"/>
      </p:cViewPr>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H1. I will be using reflective journals to assist in my future classes.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29</c:v>
                </c:pt>
                <c:pt idx="1">
                  <c:v>43</c:v>
                </c:pt>
                <c:pt idx="2">
                  <c:v>14</c:v>
                </c:pt>
                <c:pt idx="3">
                  <c:v>14</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0</c:v>
                </c:pt>
                <c:pt idx="1">
                  <c:v>45</c:v>
                </c:pt>
                <c:pt idx="2">
                  <c:v>45</c:v>
                </c:pt>
                <c:pt idx="3">
                  <c:v>2.8</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17</c:v>
                </c:pt>
                <c:pt idx="1">
                  <c:v>33</c:v>
                </c:pt>
                <c:pt idx="2">
                  <c:v>25</c:v>
                </c:pt>
                <c:pt idx="3">
                  <c:v>25</c:v>
                </c:pt>
              </c:numCache>
            </c:numRef>
          </c:val>
        </c:ser>
        <c:dLbls>
          <c:showLegendKey val="0"/>
          <c:showVal val="0"/>
          <c:showCatName val="0"/>
          <c:showSerName val="0"/>
          <c:showPercent val="0"/>
          <c:showBubbleSize val="0"/>
        </c:dLbls>
        <c:gapWidth val="219"/>
        <c:overlap val="-27"/>
        <c:axId val="316425576"/>
        <c:axId val="316433024"/>
      </c:barChart>
      <c:catAx>
        <c:axId val="316425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3024"/>
        <c:crosses val="autoZero"/>
        <c:auto val="1"/>
        <c:lblAlgn val="ctr"/>
        <c:lblOffset val="100"/>
        <c:noMultiLvlLbl val="0"/>
      </c:catAx>
      <c:valAx>
        <c:axId val="316433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25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H3. It became easier through the </a:t>
            </a:r>
            <a:r>
              <a:rPr lang="en-US" dirty="0" smtClean="0"/>
              <a:t>semester </a:t>
            </a:r>
            <a:r>
              <a:rPr lang="en-US" dirty="0"/>
              <a:t>to complete RJ journals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H3. It became easier through the smester to complete RJ journals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Disagree</c:v>
                </c:pt>
              </c:strCache>
            </c:strRef>
          </c:cat>
          <c:val>
            <c:numRef>
              <c:f>Sheet1!$B$2:$B$5</c:f>
              <c:numCache>
                <c:formatCode>General</c:formatCode>
                <c:ptCount val="4"/>
                <c:pt idx="0">
                  <c:v>11</c:v>
                </c:pt>
                <c:pt idx="1">
                  <c:v>31</c:v>
                </c:pt>
                <c:pt idx="2">
                  <c:v>10</c:v>
                </c:pt>
                <c:pt idx="3">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U3. The RJ </a:t>
            </a:r>
            <a:r>
              <a:rPr lang="en-US" dirty="0" smtClean="0"/>
              <a:t>assignments </a:t>
            </a:r>
            <a:r>
              <a:rPr lang="en-US" dirty="0"/>
              <a:t>were a valuable tool for learning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U3. The RJ assignemnts were a valuable tool for learning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Disagree</c:v>
                </c:pt>
              </c:strCache>
            </c:strRef>
          </c:cat>
          <c:val>
            <c:numRef>
              <c:f>Sheet1!$B$2:$B$5</c:f>
              <c:numCache>
                <c:formatCode>General</c:formatCode>
                <c:ptCount val="4"/>
                <c:pt idx="0">
                  <c:v>11</c:v>
                </c:pt>
                <c:pt idx="1">
                  <c:v>32</c:v>
                </c:pt>
                <c:pt idx="2">
                  <c:v>10</c:v>
                </c:pt>
                <c:pt idx="3">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U1. The RJ helped me to understand and think deeper about the material we covered in the class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Disagree</c:v>
                </c:pt>
              </c:strCache>
            </c:strRef>
          </c:cat>
          <c:val>
            <c:numRef>
              <c:f>Sheet1!$B$2:$B$5</c:f>
              <c:numCache>
                <c:formatCode>General</c:formatCode>
                <c:ptCount val="4"/>
                <c:pt idx="0">
                  <c:v>19</c:v>
                </c:pt>
                <c:pt idx="1">
                  <c:v>22</c:v>
                </c:pt>
                <c:pt idx="2">
                  <c:v>14</c:v>
                </c:pt>
                <c:pt idx="3">
                  <c:v>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R2. </a:t>
            </a:r>
            <a:r>
              <a:rPr lang="en-US" dirty="0" smtClean="0"/>
              <a:t>I </a:t>
            </a:r>
            <a:r>
              <a:rPr lang="en-US" dirty="0"/>
              <a:t>liked being able to pick my own topic</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R2. Li liked being able to pick my own topic</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Disagree</c:v>
                </c:pt>
              </c:strCache>
            </c:strRef>
          </c:cat>
          <c:val>
            <c:numRef>
              <c:f>Sheet1!$B$2:$B$5</c:f>
              <c:numCache>
                <c:formatCode>General</c:formatCode>
                <c:ptCount val="4"/>
                <c:pt idx="0">
                  <c:v>30</c:v>
                </c:pt>
                <c:pt idx="1">
                  <c:v>21</c:v>
                </c:pt>
                <c:pt idx="2">
                  <c:v>5</c:v>
                </c:pt>
                <c:pt idx="3">
                  <c:v>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R4. Completing RJ had </a:t>
            </a:r>
            <a:r>
              <a:rPr lang="en-US" dirty="0" smtClean="0"/>
              <a:t>changed </a:t>
            </a:r>
            <a:r>
              <a:rPr lang="en-US" dirty="0"/>
              <a:t>my appreciation for chemistry </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R4. Completing RJ had chnaged my appreciation for chemistry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Disagree</c:v>
                </c:pt>
              </c:strCache>
            </c:strRef>
          </c:cat>
          <c:val>
            <c:numRef>
              <c:f>Sheet1!$B$2:$B$5</c:f>
              <c:numCache>
                <c:formatCode>General</c:formatCode>
                <c:ptCount val="4"/>
                <c:pt idx="0">
                  <c:v>14</c:v>
                </c:pt>
                <c:pt idx="1">
                  <c:v>18</c:v>
                </c:pt>
                <c:pt idx="2">
                  <c:v>21</c:v>
                </c:pt>
                <c:pt idx="3">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C1. The RJ helped me to do better on my HW and exams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Disagree</c:v>
                </c:pt>
              </c:strCache>
            </c:strRef>
          </c:cat>
          <c:val>
            <c:numRef>
              <c:f>Sheet1!$B$2:$B$5</c:f>
              <c:numCache>
                <c:formatCode>General</c:formatCode>
                <c:ptCount val="4"/>
                <c:pt idx="0">
                  <c:v>3</c:v>
                </c:pt>
                <c:pt idx="1">
                  <c:v>15</c:v>
                </c:pt>
                <c:pt idx="2">
                  <c:v>28</c:v>
                </c:pt>
                <c:pt idx="3">
                  <c:v>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C3. The completion of RJ assignments helped me with critical thinking process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Disagree</c:v>
                </c:pt>
              </c:strCache>
            </c:strRef>
          </c:cat>
          <c:val>
            <c:numRef>
              <c:f>Sheet1!$B$2:$B$5</c:f>
              <c:numCache>
                <c:formatCode>General</c:formatCode>
                <c:ptCount val="4"/>
                <c:pt idx="0">
                  <c:v>19</c:v>
                </c:pt>
                <c:pt idx="1">
                  <c:v>25</c:v>
                </c:pt>
                <c:pt idx="2">
                  <c:v>10</c:v>
                </c:pt>
                <c:pt idx="3">
                  <c:v>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H3. When</a:t>
            </a:r>
            <a:r>
              <a:rPr lang="en-US" baseline="0" dirty="0" smtClean="0"/>
              <a:t> I am working on reflective journals, I can do them without thinking about what I am doing. </a:t>
            </a:r>
            <a:r>
              <a:rPr lang="en-US" dirty="0" smtClean="0"/>
              <a:t> </a:t>
            </a:r>
            <a:endParaRPr lang="en-US" dirty="0"/>
          </a:p>
        </c:rich>
      </c:tx>
      <c:layout>
        <c:manualLayout>
          <c:xMode val="edge"/>
          <c:yMode val="edge"/>
          <c:x val="8.9218750000000013E-2"/>
          <c:y val="3.137081470944103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666707677165353E-2"/>
          <c:y val="0.12730345552764355"/>
          <c:w val="0.93633329232283469"/>
          <c:h val="0.68240420644907773"/>
        </c:manualLayout>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14</c:v>
                </c:pt>
                <c:pt idx="1">
                  <c:v>29</c:v>
                </c:pt>
                <c:pt idx="2">
                  <c:v>36</c:v>
                </c:pt>
                <c:pt idx="3">
                  <c:v>21</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0</c:v>
                </c:pt>
                <c:pt idx="1">
                  <c:v>18</c:v>
                </c:pt>
                <c:pt idx="2">
                  <c:v>73</c:v>
                </c:pt>
                <c:pt idx="3">
                  <c:v>9</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27</c:v>
                </c:pt>
                <c:pt idx="1">
                  <c:v>27</c:v>
                </c:pt>
                <c:pt idx="2">
                  <c:v>18</c:v>
                </c:pt>
                <c:pt idx="3">
                  <c:v>27</c:v>
                </c:pt>
              </c:numCache>
            </c:numRef>
          </c:val>
        </c:ser>
        <c:dLbls>
          <c:showLegendKey val="0"/>
          <c:showVal val="0"/>
          <c:showCatName val="0"/>
          <c:showSerName val="0"/>
          <c:showPercent val="0"/>
          <c:showBubbleSize val="0"/>
        </c:dLbls>
        <c:gapWidth val="219"/>
        <c:overlap val="-27"/>
        <c:axId val="316434984"/>
        <c:axId val="316435376"/>
      </c:barChart>
      <c:catAx>
        <c:axId val="31643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5376"/>
        <c:crosses val="autoZero"/>
        <c:auto val="1"/>
        <c:lblAlgn val="ctr"/>
        <c:lblOffset val="100"/>
        <c:noMultiLvlLbl val="0"/>
      </c:catAx>
      <c:valAx>
        <c:axId val="316435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4984"/>
        <c:crosses val="autoZero"/>
        <c:crossBetween val="between"/>
      </c:valAx>
      <c:spPr>
        <a:noFill/>
        <a:ln>
          <a:noFill/>
        </a:ln>
        <a:effectLst/>
      </c:spPr>
    </c:plotArea>
    <c:legend>
      <c:legendPos val="b"/>
      <c:layout>
        <c:manualLayout>
          <c:xMode val="edge"/>
          <c:yMode val="edge"/>
          <c:x val="0.31466641550424679"/>
          <c:y val="0.9189244056039485"/>
          <c:w val="0.37066716899150648"/>
          <c:h val="8.10755943960514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U3. The reflective journals were a valuable tool for learning.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14</c:v>
                </c:pt>
                <c:pt idx="1">
                  <c:v>57</c:v>
                </c:pt>
                <c:pt idx="2">
                  <c:v>21</c:v>
                </c:pt>
                <c:pt idx="3">
                  <c:v>7</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9</c:v>
                </c:pt>
                <c:pt idx="1">
                  <c:v>73</c:v>
                </c:pt>
                <c:pt idx="2">
                  <c:v>18</c:v>
                </c:pt>
                <c:pt idx="3">
                  <c:v>2.8</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33</c:v>
                </c:pt>
                <c:pt idx="1">
                  <c:v>58</c:v>
                </c:pt>
                <c:pt idx="2">
                  <c:v>8</c:v>
                </c:pt>
                <c:pt idx="3">
                  <c:v>0</c:v>
                </c:pt>
              </c:numCache>
            </c:numRef>
          </c:val>
        </c:ser>
        <c:dLbls>
          <c:showLegendKey val="0"/>
          <c:showVal val="0"/>
          <c:showCatName val="0"/>
          <c:showSerName val="0"/>
          <c:showPercent val="0"/>
          <c:showBubbleSize val="0"/>
        </c:dLbls>
        <c:gapWidth val="219"/>
        <c:overlap val="-27"/>
        <c:axId val="316426752"/>
        <c:axId val="316427144"/>
      </c:barChart>
      <c:catAx>
        <c:axId val="31642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27144"/>
        <c:crosses val="autoZero"/>
        <c:auto val="1"/>
        <c:lblAlgn val="ctr"/>
        <c:lblOffset val="100"/>
        <c:noMultiLvlLbl val="0"/>
      </c:catAx>
      <c:valAx>
        <c:axId val="316427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26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U1. The reflective journals help me understand concepts talked about in the lectures.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21</c:v>
                </c:pt>
                <c:pt idx="1">
                  <c:v>29</c:v>
                </c:pt>
                <c:pt idx="2">
                  <c:v>29</c:v>
                </c:pt>
                <c:pt idx="3">
                  <c:v>21</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9</c:v>
                </c:pt>
                <c:pt idx="1">
                  <c:v>55</c:v>
                </c:pt>
                <c:pt idx="2">
                  <c:v>36</c:v>
                </c:pt>
                <c:pt idx="3">
                  <c:v>2.8</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42</c:v>
                </c:pt>
                <c:pt idx="1">
                  <c:v>42</c:v>
                </c:pt>
                <c:pt idx="2">
                  <c:v>17</c:v>
                </c:pt>
                <c:pt idx="3">
                  <c:v>0</c:v>
                </c:pt>
              </c:numCache>
            </c:numRef>
          </c:val>
        </c:ser>
        <c:dLbls>
          <c:showLegendKey val="0"/>
          <c:showVal val="0"/>
          <c:showCatName val="0"/>
          <c:showSerName val="0"/>
          <c:showPercent val="0"/>
          <c:showBubbleSize val="0"/>
        </c:dLbls>
        <c:gapWidth val="219"/>
        <c:overlap val="-27"/>
        <c:axId val="316434200"/>
        <c:axId val="316429104"/>
      </c:barChart>
      <c:catAx>
        <c:axId val="316434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29104"/>
        <c:crosses val="autoZero"/>
        <c:auto val="1"/>
        <c:lblAlgn val="ctr"/>
        <c:lblOffset val="100"/>
        <c:noMultiLvlLbl val="0"/>
      </c:catAx>
      <c:valAx>
        <c:axId val="316429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42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R2. I liked being able to pick my own topic.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29</c:v>
                </c:pt>
                <c:pt idx="1">
                  <c:v>57</c:v>
                </c:pt>
                <c:pt idx="2">
                  <c:v>14</c:v>
                </c:pt>
                <c:pt idx="3">
                  <c:v>0</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27</c:v>
                </c:pt>
                <c:pt idx="1">
                  <c:v>64</c:v>
                </c:pt>
                <c:pt idx="2">
                  <c:v>9</c:v>
                </c:pt>
                <c:pt idx="3">
                  <c:v>0</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67</c:v>
                </c:pt>
                <c:pt idx="1">
                  <c:v>33</c:v>
                </c:pt>
                <c:pt idx="2">
                  <c:v>0</c:v>
                </c:pt>
                <c:pt idx="3">
                  <c:v>0</c:v>
                </c:pt>
              </c:numCache>
            </c:numRef>
          </c:val>
        </c:ser>
        <c:dLbls>
          <c:showLegendKey val="0"/>
          <c:showVal val="0"/>
          <c:showCatName val="0"/>
          <c:showSerName val="0"/>
          <c:showPercent val="0"/>
          <c:showBubbleSize val="0"/>
        </c:dLbls>
        <c:gapWidth val="219"/>
        <c:overlap val="-27"/>
        <c:axId val="316428320"/>
        <c:axId val="316430280"/>
      </c:barChart>
      <c:catAx>
        <c:axId val="31642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0280"/>
        <c:crosses val="autoZero"/>
        <c:auto val="1"/>
        <c:lblAlgn val="ctr"/>
        <c:lblOffset val="100"/>
        <c:noMultiLvlLbl val="0"/>
      </c:catAx>
      <c:valAx>
        <c:axId val="316430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28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R4. Have your appreciation for chemistry changed?</a:t>
            </a:r>
            <a:r>
              <a:rPr lang="en-US" baseline="0" dirty="0" smtClean="0"/>
              <a:t>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14</c:v>
                </c:pt>
                <c:pt idx="1">
                  <c:v>57</c:v>
                </c:pt>
                <c:pt idx="2">
                  <c:v>21</c:v>
                </c:pt>
                <c:pt idx="3">
                  <c:v>7</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27</c:v>
                </c:pt>
                <c:pt idx="1">
                  <c:v>64</c:v>
                </c:pt>
                <c:pt idx="2">
                  <c:v>9</c:v>
                </c:pt>
                <c:pt idx="3">
                  <c:v>2.8</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50</c:v>
                </c:pt>
                <c:pt idx="1">
                  <c:v>42</c:v>
                </c:pt>
                <c:pt idx="2">
                  <c:v>8</c:v>
                </c:pt>
                <c:pt idx="3">
                  <c:v>0</c:v>
                </c:pt>
              </c:numCache>
            </c:numRef>
          </c:val>
        </c:ser>
        <c:dLbls>
          <c:showLegendKey val="0"/>
          <c:showVal val="0"/>
          <c:showCatName val="0"/>
          <c:showSerName val="0"/>
          <c:showPercent val="0"/>
          <c:showBubbleSize val="0"/>
        </c:dLbls>
        <c:gapWidth val="219"/>
        <c:overlap val="-27"/>
        <c:axId val="316432632"/>
        <c:axId val="316431064"/>
      </c:barChart>
      <c:catAx>
        <c:axId val="31643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1064"/>
        <c:crosses val="autoZero"/>
        <c:auto val="1"/>
        <c:lblAlgn val="ctr"/>
        <c:lblOffset val="100"/>
        <c:noMultiLvlLbl val="0"/>
      </c:catAx>
      <c:valAx>
        <c:axId val="316431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2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C3.</a:t>
            </a:r>
            <a:r>
              <a:rPr lang="en-US" baseline="0" dirty="0" smtClean="0"/>
              <a:t> Were the journals helpful with your critical thinking process?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29</c:v>
                </c:pt>
                <c:pt idx="1">
                  <c:v>43</c:v>
                </c:pt>
                <c:pt idx="2">
                  <c:v>14</c:v>
                </c:pt>
                <c:pt idx="3">
                  <c:v>14</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36</c:v>
                </c:pt>
                <c:pt idx="1">
                  <c:v>45</c:v>
                </c:pt>
                <c:pt idx="2">
                  <c:v>18</c:v>
                </c:pt>
                <c:pt idx="3">
                  <c:v>2.8</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58</c:v>
                </c:pt>
                <c:pt idx="1">
                  <c:v>33</c:v>
                </c:pt>
                <c:pt idx="2">
                  <c:v>8</c:v>
                </c:pt>
                <c:pt idx="3">
                  <c:v>0</c:v>
                </c:pt>
              </c:numCache>
            </c:numRef>
          </c:val>
        </c:ser>
        <c:dLbls>
          <c:showLegendKey val="0"/>
          <c:showVal val="0"/>
          <c:showCatName val="0"/>
          <c:showSerName val="0"/>
          <c:showPercent val="0"/>
          <c:showBubbleSize val="0"/>
        </c:dLbls>
        <c:gapWidth val="219"/>
        <c:overlap val="-27"/>
        <c:axId val="316440864"/>
        <c:axId val="316441256"/>
      </c:barChart>
      <c:catAx>
        <c:axId val="3164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41256"/>
        <c:crosses val="autoZero"/>
        <c:auto val="1"/>
        <c:lblAlgn val="ctr"/>
        <c:lblOffset val="100"/>
        <c:noMultiLvlLbl val="0"/>
      </c:catAx>
      <c:valAx>
        <c:axId val="316441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40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C1. The reflective journals helped</a:t>
            </a:r>
            <a:r>
              <a:rPr lang="en-US" baseline="0" dirty="0" smtClean="0"/>
              <a:t> me to do better in my homework and tests? </a:t>
            </a:r>
            <a:endParaRPr lang="en-US" dirty="0"/>
          </a:p>
        </c:rich>
      </c:tx>
      <c:layout>
        <c:manualLayout>
          <c:xMode val="edge"/>
          <c:yMode val="edge"/>
          <c:x val="0.12667962598425198"/>
          <c:y val="3.4406709768633748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666707677165353E-2"/>
          <c:y val="0.1272626526100229"/>
          <c:w val="0.93633329232283469"/>
          <c:h val="0.62401769940909668"/>
        </c:manualLayout>
      </c:layout>
      <c:barChart>
        <c:barDir val="col"/>
        <c:grouping val="clustered"/>
        <c:varyColors val="0"/>
        <c:ser>
          <c:idx val="0"/>
          <c:order val="0"/>
          <c:tx>
            <c:strRef>
              <c:f>Sheet1!$B$1</c:f>
              <c:strCache>
                <c:ptCount val="1"/>
                <c:pt idx="0">
                  <c:v>IntroChem</c:v>
                </c:pt>
              </c:strCache>
            </c:strRef>
          </c:tx>
          <c:spPr>
            <a:solidFill>
              <a:schemeClr val="accent1"/>
            </a:solidFill>
            <a:ln>
              <a:noFill/>
            </a:ln>
            <a:effectLst/>
          </c:spPr>
          <c:invertIfNegative val="0"/>
          <c:cat>
            <c:strRef>
              <c:f>Sheet1!$A$2:$A$5</c:f>
              <c:strCache>
                <c:ptCount val="4"/>
                <c:pt idx="0">
                  <c:v>D Agree</c:v>
                </c:pt>
                <c:pt idx="1">
                  <c:v>Agree</c:v>
                </c:pt>
                <c:pt idx="2">
                  <c:v>Disagree</c:v>
                </c:pt>
                <c:pt idx="3">
                  <c:v>S Disagree</c:v>
                </c:pt>
              </c:strCache>
            </c:strRef>
          </c:cat>
          <c:val>
            <c:numRef>
              <c:f>Sheet1!$B$2:$B$5</c:f>
              <c:numCache>
                <c:formatCode>General</c:formatCode>
                <c:ptCount val="4"/>
                <c:pt idx="0">
                  <c:v>7</c:v>
                </c:pt>
                <c:pt idx="1">
                  <c:v>7</c:v>
                </c:pt>
                <c:pt idx="2">
                  <c:v>57</c:v>
                </c:pt>
                <c:pt idx="3">
                  <c:v>4.5</c:v>
                </c:pt>
              </c:numCache>
            </c:numRef>
          </c:val>
        </c:ser>
        <c:ser>
          <c:idx val="1"/>
          <c:order val="1"/>
          <c:tx>
            <c:strRef>
              <c:f>Sheet1!$C$1</c:f>
              <c:strCache>
                <c:ptCount val="1"/>
                <c:pt idx="0">
                  <c:v>GenChem</c:v>
                </c:pt>
              </c:strCache>
            </c:strRef>
          </c:tx>
          <c:spPr>
            <a:solidFill>
              <a:schemeClr val="accent2"/>
            </a:solidFill>
            <a:ln>
              <a:noFill/>
            </a:ln>
            <a:effectLst/>
          </c:spPr>
          <c:invertIfNegative val="0"/>
          <c:cat>
            <c:strRef>
              <c:f>Sheet1!$A$2:$A$5</c:f>
              <c:strCache>
                <c:ptCount val="4"/>
                <c:pt idx="0">
                  <c:v>D Agree</c:v>
                </c:pt>
                <c:pt idx="1">
                  <c:v>Agree</c:v>
                </c:pt>
                <c:pt idx="2">
                  <c:v>Disagree</c:v>
                </c:pt>
                <c:pt idx="3">
                  <c:v>S Disagree</c:v>
                </c:pt>
              </c:strCache>
            </c:strRef>
          </c:cat>
          <c:val>
            <c:numRef>
              <c:f>Sheet1!$C$2:$C$5</c:f>
              <c:numCache>
                <c:formatCode>General</c:formatCode>
                <c:ptCount val="4"/>
                <c:pt idx="0">
                  <c:v>9</c:v>
                </c:pt>
                <c:pt idx="1">
                  <c:v>18</c:v>
                </c:pt>
                <c:pt idx="2">
                  <c:v>73</c:v>
                </c:pt>
                <c:pt idx="3">
                  <c:v>0</c:v>
                </c:pt>
              </c:numCache>
            </c:numRef>
          </c:val>
        </c:ser>
        <c:ser>
          <c:idx val="2"/>
          <c:order val="2"/>
          <c:tx>
            <c:strRef>
              <c:f>Sheet1!$D$1</c:f>
              <c:strCache>
                <c:ptCount val="1"/>
                <c:pt idx="0">
                  <c:v>IntroChem2</c:v>
                </c:pt>
              </c:strCache>
            </c:strRef>
          </c:tx>
          <c:spPr>
            <a:solidFill>
              <a:schemeClr val="accent3"/>
            </a:solidFill>
            <a:ln>
              <a:noFill/>
            </a:ln>
            <a:effectLst/>
          </c:spPr>
          <c:invertIfNegative val="0"/>
          <c:cat>
            <c:strRef>
              <c:f>Sheet1!$A$2:$A$5</c:f>
              <c:strCache>
                <c:ptCount val="4"/>
                <c:pt idx="0">
                  <c:v>D Agree</c:v>
                </c:pt>
                <c:pt idx="1">
                  <c:v>Agree</c:v>
                </c:pt>
                <c:pt idx="2">
                  <c:v>Disagree</c:v>
                </c:pt>
                <c:pt idx="3">
                  <c:v>S Disagree</c:v>
                </c:pt>
              </c:strCache>
            </c:strRef>
          </c:cat>
          <c:val>
            <c:numRef>
              <c:f>Sheet1!$D$2:$D$5</c:f>
              <c:numCache>
                <c:formatCode>General</c:formatCode>
                <c:ptCount val="4"/>
                <c:pt idx="0">
                  <c:v>17</c:v>
                </c:pt>
                <c:pt idx="1">
                  <c:v>25</c:v>
                </c:pt>
                <c:pt idx="2">
                  <c:v>42</c:v>
                </c:pt>
                <c:pt idx="3">
                  <c:v>17</c:v>
                </c:pt>
              </c:numCache>
            </c:numRef>
          </c:val>
        </c:ser>
        <c:dLbls>
          <c:showLegendKey val="0"/>
          <c:showVal val="0"/>
          <c:showCatName val="0"/>
          <c:showSerName val="0"/>
          <c:showPercent val="0"/>
          <c:showBubbleSize val="0"/>
        </c:dLbls>
        <c:gapWidth val="219"/>
        <c:overlap val="-27"/>
        <c:axId val="316440080"/>
        <c:axId val="316438904"/>
      </c:barChart>
      <c:catAx>
        <c:axId val="31644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38904"/>
        <c:crosses val="autoZero"/>
        <c:auto val="1"/>
        <c:lblAlgn val="ctr"/>
        <c:lblOffset val="100"/>
        <c:noMultiLvlLbl val="0"/>
      </c:catAx>
      <c:valAx>
        <c:axId val="316438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6440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H1. I would like to see RJ assignments in my other classes </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D Agree</c:v>
                </c:pt>
                <c:pt idx="1">
                  <c:v>Agree</c:v>
                </c:pt>
                <c:pt idx="2">
                  <c:v>Disagree</c:v>
                </c:pt>
                <c:pt idx="3">
                  <c:v>S Diagree</c:v>
                </c:pt>
              </c:strCache>
            </c:strRef>
          </c:cat>
          <c:val>
            <c:numRef>
              <c:f>Sheet1!$B$2:$B$5</c:f>
              <c:numCache>
                <c:formatCode>General</c:formatCode>
                <c:ptCount val="4"/>
                <c:pt idx="0">
                  <c:v>5</c:v>
                </c:pt>
                <c:pt idx="1">
                  <c:v>26</c:v>
                </c:pt>
                <c:pt idx="2">
                  <c:v>17</c:v>
                </c:pt>
                <c:pt idx="3">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3CDD1-778B-4C75-8F1D-CCF88D32FC9A}" type="datetimeFigureOut">
              <a:rPr lang="en-US" smtClean="0"/>
              <a:t>3/6/2016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smtClean="0"/>
              <a:t>Olga Katkova, Chemistry Instructor, WNCC</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3ACD-946B-4237-BE6A-D9BA665CD6EE}" type="slidenum">
              <a:rPr lang="en-US" smtClean="0"/>
              <a:t>‹#›</a:t>
            </a:fld>
            <a:endParaRPr lang="en-US"/>
          </a:p>
        </p:txBody>
      </p:sp>
    </p:spTree>
    <p:extLst>
      <p:ext uri="{BB962C8B-B14F-4D97-AF65-F5344CB8AC3E}">
        <p14:creationId xmlns:p14="http://schemas.microsoft.com/office/powerpoint/2010/main" val="2524051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3ACD-946B-4237-BE6A-D9BA665CD6EE}" type="slidenum">
              <a:rPr lang="en-US" smtClean="0"/>
              <a:t>1</a:t>
            </a:fld>
            <a:endParaRPr lang="en-US"/>
          </a:p>
        </p:txBody>
      </p:sp>
    </p:spTree>
    <p:extLst>
      <p:ext uri="{BB962C8B-B14F-4D97-AF65-F5344CB8AC3E}">
        <p14:creationId xmlns:p14="http://schemas.microsoft.com/office/powerpoint/2010/main" val="19770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813ACD-946B-4237-BE6A-D9BA665CD6EE}" type="slidenum">
              <a:rPr lang="en-US" smtClean="0"/>
              <a:t>7</a:t>
            </a:fld>
            <a:endParaRPr lang="en-US"/>
          </a:p>
        </p:txBody>
      </p:sp>
    </p:spTree>
    <p:extLst>
      <p:ext uri="{BB962C8B-B14F-4D97-AF65-F5344CB8AC3E}">
        <p14:creationId xmlns:p14="http://schemas.microsoft.com/office/powerpoint/2010/main" val="352754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357D2-52CB-4873-B60F-D929F63FC644}"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656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E9A9B-59A1-47B7-B798-6CCFC9DF37AA}"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053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DBF35-339A-439F-BC87-516880298C55}"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92648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D8DFF-47EA-42D4-8A6D-1D1F1D4E84CB}"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2371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518CE-1E30-4C94-9C7E-7C4914CD2BCA}"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3653262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5518CE-1E30-4C94-9C7E-7C4914CD2BCA}"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820943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F79CA-9B56-4EE3-A340-B44083528D70}"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393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5A6F3D-4232-4196-8581-3D6CD5D5B564}"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29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2F4805-C740-4197-9914-DAD620F7A035}"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086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97D33E-08A0-4A5A-BF2D-472696E2052E}" type="datetime1">
              <a:rPr lang="en-US" smtClean="0"/>
              <a:t>3/6/2016</a:t>
            </a:fld>
            <a:endParaRPr lang="en-US" dirty="0"/>
          </a:p>
        </p:txBody>
      </p:sp>
      <p:sp>
        <p:nvSpPr>
          <p:cNvPr id="5" name="Footer Placeholder 4"/>
          <p:cNvSpPr>
            <a:spLocks noGrp="1"/>
          </p:cNvSpPr>
          <p:nvPr>
            <p:ph type="ftr" sz="quarter" idx="11"/>
          </p:nvPr>
        </p:nvSpPr>
        <p:spPr/>
        <p:txBody>
          <a:bodyPr/>
          <a:lstStyle/>
          <a:p>
            <a:r>
              <a:rPr lang="en-US" smtClean="0"/>
              <a:t>Olga Katkova, Chemistry Instructor, TMCC</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646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5BEB79-413A-4F1F-8469-852D6DEA1C87}" type="datetime1">
              <a:rPr lang="en-US" smtClean="0"/>
              <a:t>3/6/2016</a:t>
            </a:fld>
            <a:endParaRPr lang="en-US" dirty="0"/>
          </a:p>
        </p:txBody>
      </p:sp>
      <p:sp>
        <p:nvSpPr>
          <p:cNvPr id="6" name="Footer Placeholder 5"/>
          <p:cNvSpPr>
            <a:spLocks noGrp="1"/>
          </p:cNvSpPr>
          <p:nvPr>
            <p:ph type="ftr" sz="quarter" idx="11"/>
          </p:nvPr>
        </p:nvSpPr>
        <p:spPr/>
        <p:txBody>
          <a:bodyPr/>
          <a:lstStyle/>
          <a:p>
            <a:r>
              <a:rPr lang="en-US" smtClean="0"/>
              <a:t>Olga Katkova, Chemistry Instructor, TMCC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13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6F5B35-4949-4D54-9850-096E445514B9}" type="datetime1">
              <a:rPr lang="en-US" smtClean="0"/>
              <a:t>3/6/2016</a:t>
            </a:fld>
            <a:endParaRPr lang="en-US" dirty="0"/>
          </a:p>
        </p:txBody>
      </p:sp>
      <p:sp>
        <p:nvSpPr>
          <p:cNvPr id="8" name="Footer Placeholder 7"/>
          <p:cNvSpPr>
            <a:spLocks noGrp="1"/>
          </p:cNvSpPr>
          <p:nvPr>
            <p:ph type="ftr" sz="quarter" idx="11"/>
          </p:nvPr>
        </p:nvSpPr>
        <p:spPr/>
        <p:txBody>
          <a:bodyPr/>
          <a:lstStyle/>
          <a:p>
            <a:r>
              <a:rPr lang="en-US" smtClean="0"/>
              <a:t>Olga Katkova, Chemistry Instructor, TMCC</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04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570AA9-1AB5-4D2A-BB3F-10BABBED785C}" type="datetime1">
              <a:rPr lang="en-US" smtClean="0"/>
              <a:t>3/6/2016</a:t>
            </a:fld>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840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90254-82B0-4BF8-9C0D-AF9B8A7415CD}" type="datetime1">
              <a:rPr lang="en-US" smtClean="0"/>
              <a:t>3/6/2016</a:t>
            </a:fld>
            <a:endParaRPr lang="en-US" dirty="0"/>
          </a:p>
        </p:txBody>
      </p:sp>
      <p:sp>
        <p:nvSpPr>
          <p:cNvPr id="3" name="Footer Placeholder 2"/>
          <p:cNvSpPr>
            <a:spLocks noGrp="1"/>
          </p:cNvSpPr>
          <p:nvPr>
            <p:ph type="ftr" sz="quarter" idx="11"/>
          </p:nvPr>
        </p:nvSpPr>
        <p:spPr/>
        <p:txBody>
          <a:bodyPr/>
          <a:lstStyle/>
          <a:p>
            <a:r>
              <a:rPr lang="en-US" smtClean="0"/>
              <a:t>Olga Katkova, Chemistry Instructor, TMCC</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204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B7896-2AA2-47DE-B9A7-41B1F632B53E}" type="datetime1">
              <a:rPr lang="en-US" smtClean="0"/>
              <a:t>3/6/2016</a:t>
            </a:fld>
            <a:endParaRPr lang="en-US" dirty="0"/>
          </a:p>
        </p:txBody>
      </p:sp>
      <p:sp>
        <p:nvSpPr>
          <p:cNvPr id="6" name="Footer Placeholder 5"/>
          <p:cNvSpPr>
            <a:spLocks noGrp="1"/>
          </p:cNvSpPr>
          <p:nvPr>
            <p:ph type="ftr" sz="quarter" idx="11"/>
          </p:nvPr>
        </p:nvSpPr>
        <p:spPr/>
        <p:txBody>
          <a:bodyPr/>
          <a:lstStyle/>
          <a:p>
            <a:r>
              <a:rPr lang="en-US" smtClean="0"/>
              <a:t>Olga Katkova, Chemistry Instructor, TMCC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24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13EE-244F-4DAE-AD5E-B2526BD5C0D2}" type="datetime1">
              <a:rPr lang="en-US" smtClean="0"/>
              <a:t>3/6/2016</a:t>
            </a:fld>
            <a:endParaRPr lang="en-US" dirty="0"/>
          </a:p>
        </p:txBody>
      </p:sp>
      <p:sp>
        <p:nvSpPr>
          <p:cNvPr id="6" name="Footer Placeholder 5"/>
          <p:cNvSpPr>
            <a:spLocks noGrp="1"/>
          </p:cNvSpPr>
          <p:nvPr>
            <p:ph type="ftr" sz="quarter" idx="11"/>
          </p:nvPr>
        </p:nvSpPr>
        <p:spPr/>
        <p:txBody>
          <a:bodyPr/>
          <a:lstStyle/>
          <a:p>
            <a:r>
              <a:rPr lang="en-US" smtClean="0"/>
              <a:t>Olga Katkova, Chemistry Instructor, TMCC</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56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5518CE-1E30-4C94-9C7E-7C4914CD2BCA}" type="datetime1">
              <a:rPr lang="en-US" smtClean="0"/>
              <a:t>3/6/2016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Olga Katkova, Chemistry Instructor, TMCC</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5377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arside.ph.utexas.edu/teaching/301/lectures/node47.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nowswhy.com/" TargetMode="External"/><Relationship Id="rId2" Type="http://schemas.openxmlformats.org/officeDocument/2006/relationships/hyperlink" Target="http://www.ask.com/" TargetMode="External"/><Relationship Id="rId1" Type="http://schemas.openxmlformats.org/officeDocument/2006/relationships/slideLayout" Target="../slideLayouts/slideLayout2.xml"/><Relationship Id="rId5" Type="http://schemas.openxmlformats.org/officeDocument/2006/relationships/hyperlink" Target="http://www.nuffieldfoundation.org/" TargetMode="External"/><Relationship Id="rId4" Type="http://schemas.openxmlformats.org/officeDocument/2006/relationships/hyperlink" Target="http://www.cson.edu/"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sciencebuddies.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1007918"/>
            <a:ext cx="8825658" cy="2067791"/>
          </a:xfrm>
        </p:spPr>
        <p:txBody>
          <a:bodyPr/>
          <a:lstStyle/>
          <a:p>
            <a:pPr algn="ctr"/>
            <a:r>
              <a:rPr lang="en-US" sz="6000" b="1" i="1" dirty="0" smtClean="0"/>
              <a:t>REFLECTIVE JOURNALS</a:t>
            </a:r>
            <a:br>
              <a:rPr lang="en-US" sz="6000" b="1" i="1" dirty="0" smtClean="0"/>
            </a:br>
            <a:r>
              <a:rPr lang="en-US" sz="4000" b="1" i="1" dirty="0" smtClean="0"/>
              <a:t>In Chemistry Classes</a:t>
            </a:r>
            <a:endParaRPr lang="en-US" sz="6000" b="1" i="1" dirty="0"/>
          </a:p>
        </p:txBody>
      </p:sp>
      <p:sp>
        <p:nvSpPr>
          <p:cNvPr id="5" name="Subtitle 4"/>
          <p:cNvSpPr>
            <a:spLocks noGrp="1"/>
          </p:cNvSpPr>
          <p:nvPr>
            <p:ph type="subTitle" idx="1"/>
          </p:nvPr>
        </p:nvSpPr>
        <p:spPr>
          <a:xfrm>
            <a:off x="1154955" y="3719945"/>
            <a:ext cx="8825658" cy="2400198"/>
          </a:xfrm>
        </p:spPr>
        <p:txBody>
          <a:bodyPr>
            <a:normAutofit/>
          </a:bodyPr>
          <a:lstStyle/>
          <a:p>
            <a:pPr algn="ctr"/>
            <a:r>
              <a:rPr lang="en-US" sz="2400" b="1" dirty="0" smtClean="0"/>
              <a:t>Olga Katkova</a:t>
            </a:r>
          </a:p>
          <a:p>
            <a:pPr algn="ctr"/>
            <a:r>
              <a:rPr lang="en-US" sz="2400" b="1" dirty="0" smtClean="0"/>
              <a:t>Chemistry Instructor</a:t>
            </a:r>
          </a:p>
          <a:p>
            <a:pPr algn="ctr"/>
            <a:r>
              <a:rPr lang="en-US" sz="2400" b="1" dirty="0" smtClean="0"/>
              <a:t>Truckee Meadows Community College</a:t>
            </a:r>
          </a:p>
          <a:p>
            <a:pPr algn="ctr"/>
            <a:r>
              <a:rPr lang="en-US" sz="1600" b="1" dirty="0" smtClean="0"/>
              <a:t>MARCH </a:t>
            </a:r>
            <a:r>
              <a:rPr lang="en-US" sz="1600" b="1" dirty="0" smtClean="0"/>
              <a:t>11th</a:t>
            </a:r>
            <a:r>
              <a:rPr lang="en-US" sz="1600" b="1" dirty="0" smtClean="0"/>
              <a:t>, 2016 </a:t>
            </a:r>
            <a:r>
              <a:rPr lang="en-US" sz="1600" b="1" dirty="0" smtClean="0"/>
              <a:t>at </a:t>
            </a:r>
            <a:r>
              <a:rPr lang="en-US" sz="1600" b="1" dirty="0" smtClean="0"/>
              <a:t>213</a:t>
            </a:r>
            <a:r>
              <a:rPr lang="en-US" sz="1600" b="1" baseline="30000" dirty="0" smtClean="0"/>
              <a:t>th</a:t>
            </a:r>
            <a:r>
              <a:rPr lang="en-US" sz="1600" b="1" dirty="0" smtClean="0"/>
              <a:t> </a:t>
            </a:r>
            <a:r>
              <a:rPr lang="en-US" sz="1600" b="1" dirty="0" smtClean="0"/>
              <a:t>2YC3 Conference,</a:t>
            </a:r>
          </a:p>
          <a:p>
            <a:pPr algn="ctr"/>
            <a:r>
              <a:rPr lang="en-US" sz="1600" b="1" dirty="0" smtClean="0"/>
              <a:t> </a:t>
            </a:r>
            <a:r>
              <a:rPr lang="en-US" sz="1600" b="1" dirty="0" smtClean="0"/>
              <a:t>San Diego City College, San Diego, CA</a:t>
            </a:r>
            <a:endParaRPr lang="en-US" sz="1600" b="1" dirty="0"/>
          </a:p>
        </p:txBody>
      </p:sp>
      <p:sp>
        <p:nvSpPr>
          <p:cNvPr id="2" name="Footer Placeholder 1"/>
          <p:cNvSpPr>
            <a:spLocks noGrp="1"/>
          </p:cNvSpPr>
          <p:nvPr>
            <p:ph type="ftr" sz="quarter" idx="11"/>
          </p:nvPr>
        </p:nvSpPr>
        <p:spPr>
          <a:xfrm>
            <a:off x="677334" y="6041362"/>
            <a:ext cx="45719" cy="365125"/>
          </a:xfrm>
        </p:spPr>
        <p:txBody>
          <a:bodyPr/>
          <a:lstStyle/>
          <a:p>
            <a:endParaRPr lang="en-US" dirty="0"/>
          </a:p>
        </p:txBody>
      </p:sp>
    </p:spTree>
    <p:extLst>
      <p:ext uri="{BB962C8B-B14F-4D97-AF65-F5344CB8AC3E}">
        <p14:creationId xmlns:p14="http://schemas.microsoft.com/office/powerpoint/2010/main" val="513566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Olga Katkova, Chemistry Instructor, TMCC</a:t>
            </a:r>
            <a:endParaRPr lang="en-US" dirty="0"/>
          </a:p>
        </p:txBody>
      </p:sp>
      <p:sp>
        <p:nvSpPr>
          <p:cNvPr id="2" name="Title 1"/>
          <p:cNvSpPr>
            <a:spLocks noGrp="1"/>
          </p:cNvSpPr>
          <p:nvPr>
            <p:ph type="title" idx="4294967295"/>
          </p:nvPr>
        </p:nvSpPr>
        <p:spPr>
          <a:xfrm>
            <a:off x="677334" y="770965"/>
            <a:ext cx="3527113" cy="4751294"/>
          </a:xfrm>
        </p:spPr>
        <p:txBody>
          <a:bodyPr/>
          <a:lstStyle/>
          <a:p>
            <a:pPr algn="ctr"/>
            <a:r>
              <a:rPr lang="en-US" dirty="0" smtClean="0"/>
              <a:t>Good Learners</a:t>
            </a:r>
            <a:br>
              <a:rPr lang="en-US" dirty="0" smtClean="0"/>
            </a:br>
            <a:r>
              <a:rPr lang="en-US" dirty="0" smtClean="0"/>
              <a:t> tend to be </a:t>
            </a:r>
            <a:br>
              <a:rPr lang="en-US" dirty="0" smtClean="0"/>
            </a:br>
            <a:r>
              <a:rPr lang="en-US" dirty="0" smtClean="0"/>
              <a:t>Reflective Thinkers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697" y="636681"/>
            <a:ext cx="3746665" cy="5008417"/>
          </a:xfrm>
          <a:prstGeom prst="rect">
            <a:avLst/>
          </a:prstGeom>
        </p:spPr>
      </p:pic>
    </p:spTree>
    <p:extLst>
      <p:ext uri="{BB962C8B-B14F-4D97-AF65-F5344CB8AC3E}">
        <p14:creationId xmlns:p14="http://schemas.microsoft.com/office/powerpoint/2010/main" val="2640371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lackboard Learn - Mozilla Firef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485"/>
            <a:ext cx="12192000" cy="6609030"/>
          </a:xfrm>
          <a:prstGeom prst="rect">
            <a:avLst/>
          </a:prstGeom>
        </p:spPr>
      </p:pic>
      <p:sp>
        <p:nvSpPr>
          <p:cNvPr id="3" name="Footer Placeholder 2"/>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1260640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TAXONOMY CHART</a:t>
            </a:r>
            <a:endParaRPr lang="en-US" dirty="0"/>
          </a:p>
        </p:txBody>
      </p:sp>
      <p:sp>
        <p:nvSpPr>
          <p:cNvPr id="7" name="Text Placeholder 6"/>
          <p:cNvSpPr>
            <a:spLocks noGrp="1"/>
          </p:cNvSpPr>
          <p:nvPr>
            <p:ph type="body" idx="1"/>
          </p:nvPr>
        </p:nvSpPr>
        <p:spPr/>
        <p:txBody>
          <a:bodyPr/>
          <a:lstStyle/>
          <a:p>
            <a:r>
              <a:rPr lang="en-US" sz="2800" b="1" i="1" dirty="0"/>
              <a:t>Levels of Critical thinking </a:t>
            </a:r>
          </a:p>
        </p:txBody>
      </p:sp>
      <p:sp>
        <p:nvSpPr>
          <p:cNvPr id="8" name="Content Placeholder 7"/>
          <p:cNvSpPr>
            <a:spLocks noGrp="1"/>
          </p:cNvSpPr>
          <p:nvPr>
            <p:ph sz="half" idx="2"/>
          </p:nvPr>
        </p:nvSpPr>
        <p:spPr/>
        <p:txBody>
          <a:bodyPr>
            <a:normAutofit/>
          </a:bodyPr>
          <a:lstStyle/>
          <a:p>
            <a:r>
              <a:rPr lang="en-US" sz="2800" b="1" dirty="0" smtClean="0"/>
              <a:t>CREATING</a:t>
            </a:r>
          </a:p>
          <a:p>
            <a:r>
              <a:rPr lang="en-US" sz="2800" b="1" dirty="0" smtClean="0"/>
              <a:t>EVALUATING</a:t>
            </a:r>
          </a:p>
          <a:p>
            <a:r>
              <a:rPr lang="en-US" sz="2800" b="1" dirty="0" smtClean="0"/>
              <a:t>ANALYZING</a:t>
            </a:r>
          </a:p>
          <a:p>
            <a:r>
              <a:rPr lang="en-US" sz="2800" b="1" dirty="0" smtClean="0"/>
              <a:t>UNDERSTANDING</a:t>
            </a:r>
          </a:p>
          <a:p>
            <a:r>
              <a:rPr lang="en-US" sz="2800" b="1" dirty="0" smtClean="0"/>
              <a:t>REMEMBERING</a:t>
            </a:r>
            <a:endParaRPr lang="en-US" sz="2800" b="1" dirty="0"/>
          </a:p>
        </p:txBody>
      </p:sp>
      <p:sp>
        <p:nvSpPr>
          <p:cNvPr id="9" name="Text Placeholder 8"/>
          <p:cNvSpPr>
            <a:spLocks noGrp="1"/>
          </p:cNvSpPr>
          <p:nvPr>
            <p:ph type="body" sz="quarter" idx="3"/>
          </p:nvPr>
        </p:nvSpPr>
        <p:spPr>
          <a:xfrm>
            <a:off x="5088383" y="2160983"/>
            <a:ext cx="4064582" cy="45719"/>
          </a:xfrm>
        </p:spPr>
        <p:txBody>
          <a:bodyPr/>
          <a:lstStyle/>
          <a:p>
            <a:endParaRPr lang="en-US" dirty="0"/>
          </a:p>
        </p:txBody>
      </p:sp>
      <p:pic>
        <p:nvPicPr>
          <p:cNvPr id="11" name="Content Placeholder 10"/>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75668" y="1847519"/>
            <a:ext cx="3257549" cy="4276725"/>
          </a:xfrm>
        </p:spPr>
      </p:pic>
      <p:sp>
        <p:nvSpPr>
          <p:cNvPr id="3" name="Footer Placeholder 2"/>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3697999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pic>
        <p:nvPicPr>
          <p:cNvPr id="7" name="Content Placeholder 6"/>
          <p:cNvPicPr>
            <a:picLocks noGrp="1" noChangeAspect="1"/>
          </p:cNvPicPr>
          <p:nvPr>
            <p:ph idx="1"/>
          </p:nvPr>
        </p:nvPicPr>
        <p:blipFill>
          <a:blip r:embed="rId2"/>
          <a:stretch>
            <a:fillRect/>
          </a:stretch>
        </p:blipFill>
        <p:spPr>
          <a:xfrm>
            <a:off x="677334" y="347730"/>
            <a:ext cx="9071973" cy="5694295"/>
          </a:xfrm>
          <a:prstGeom prst="rect">
            <a:avLst/>
          </a:prstGeom>
        </p:spPr>
      </p:pic>
    </p:spTree>
    <p:extLst>
      <p:ext uri="{BB962C8B-B14F-4D97-AF65-F5344CB8AC3E}">
        <p14:creationId xmlns:p14="http://schemas.microsoft.com/office/powerpoint/2010/main" val="408004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73668"/>
            <a:ext cx="9839325" cy="706964"/>
          </a:xfrm>
        </p:spPr>
        <p:txBody>
          <a:bodyPr/>
          <a:lstStyle/>
          <a:p>
            <a:r>
              <a:rPr lang="en-US" dirty="0" smtClean="0"/>
              <a:t>Example #1(Chapter 2, Mass and Weight)</a:t>
            </a:r>
            <a:endParaRPr lang="en-US" dirty="0"/>
          </a:p>
        </p:txBody>
      </p:sp>
      <p:sp>
        <p:nvSpPr>
          <p:cNvPr id="3" name="Content Placeholder 2"/>
          <p:cNvSpPr>
            <a:spLocks noGrp="1"/>
          </p:cNvSpPr>
          <p:nvPr>
            <p:ph idx="1"/>
          </p:nvPr>
        </p:nvSpPr>
        <p:spPr>
          <a:xfrm>
            <a:off x="582706" y="1680633"/>
            <a:ext cx="10361519" cy="4360729"/>
          </a:xfrm>
        </p:spPr>
        <p:txBody>
          <a:bodyPr>
            <a:normAutofit fontScale="92500" lnSpcReduction="20000"/>
          </a:bodyPr>
          <a:lstStyle/>
          <a:p>
            <a:pPr algn="just"/>
            <a:r>
              <a:rPr lang="en-US" dirty="0">
                <a:latin typeface="+mj-lt"/>
                <a:cs typeface="Arial" panose="020B0604020202020204" pitchFamily="34" charset="0"/>
              </a:rPr>
              <a:t>The question that arose in my mind during this past chapter of study was regarding mass</a:t>
            </a:r>
            <a:r>
              <a:rPr lang="en-US" dirty="0" smtClean="0">
                <a:latin typeface="+mj-lt"/>
                <a:cs typeface="Arial" panose="020B0604020202020204" pitchFamily="34" charset="0"/>
              </a:rPr>
              <a:t>.</a:t>
            </a:r>
          </a:p>
          <a:p>
            <a:pPr algn="just"/>
            <a:r>
              <a:rPr lang="en-US" b="1" dirty="0" smtClean="0">
                <a:solidFill>
                  <a:schemeClr val="tx1">
                    <a:lumMod val="95000"/>
                    <a:lumOff val="5000"/>
                  </a:schemeClr>
                </a:solidFill>
                <a:latin typeface="+mj-lt"/>
                <a:cs typeface="Arial" panose="020B0604020202020204" pitchFamily="34" charset="0"/>
              </a:rPr>
              <a:t>I </a:t>
            </a:r>
            <a:r>
              <a:rPr lang="en-US" b="1" dirty="0">
                <a:solidFill>
                  <a:schemeClr val="tx1">
                    <a:lumMod val="95000"/>
                    <a:lumOff val="5000"/>
                  </a:schemeClr>
                </a:solidFill>
                <a:latin typeface="+mj-lt"/>
                <a:cs typeface="Arial" panose="020B0604020202020204" pitchFamily="34" charset="0"/>
              </a:rPr>
              <a:t>understand that mass and weight are not the exact same thing, but I don't understand the explanation for what makes them different. The textbook defines the mass of an object as "the quantity of material it contains" and it defines weight as "a measure of the gravitational pull on an object measured at a specific location". I mentally assent to these explanations, but I still don't quite grasp the difference well enough to explain it in my own words.</a:t>
            </a:r>
          </a:p>
          <a:p>
            <a:pPr algn="just"/>
            <a:r>
              <a:rPr lang="en-US" dirty="0">
                <a:latin typeface="+mj-lt"/>
                <a:cs typeface="Arial" panose="020B0604020202020204" pitchFamily="34" charset="0"/>
              </a:rPr>
              <a:t>In searching for an answer, I came across three points that helped clarify these two terms for me. The first was that mass is an intrinsic property of a body and is independent of any external factor, whereas weight depends on the mass of the object attracting it and the force with which it is being attracted. Explaining it that way helped me to picture in my mind the forces being discussed. The second helpful point was that mass is measured in kilograms in SI and weight is measured in </a:t>
            </a:r>
            <a:r>
              <a:rPr lang="en-US" dirty="0" err="1">
                <a:latin typeface="+mj-lt"/>
                <a:cs typeface="Arial" panose="020B0604020202020204" pitchFamily="34" charset="0"/>
              </a:rPr>
              <a:t>Newtons</a:t>
            </a:r>
            <a:r>
              <a:rPr lang="en-US" dirty="0">
                <a:latin typeface="+mj-lt"/>
                <a:cs typeface="Arial" panose="020B0604020202020204" pitchFamily="34" charset="0"/>
              </a:rPr>
              <a:t> in SI. That point mainly helps a reminder of how to determine which is which at a glance. The third, building on the other two, is that mass can never be a zero, but weight can. This makes sense, since mass is quantity of material an object contains, zero mass would mean there was zero object. Zero weight, however, is completely logical and possible because it simply denotes the absence of gravity.</a:t>
            </a:r>
          </a:p>
          <a:p>
            <a:pPr algn="just"/>
            <a:r>
              <a:rPr lang="en-US" dirty="0">
                <a:latin typeface="+mj-lt"/>
                <a:cs typeface="Arial" panose="020B0604020202020204" pitchFamily="34" charset="0"/>
              </a:rPr>
              <a:t>It makes sense to me now! I feel much more confident in my understanding of mass and weight and therefore also my understanding of how to measure </a:t>
            </a:r>
            <a:r>
              <a:rPr lang="en-US" dirty="0" smtClean="0">
                <a:latin typeface="+mj-lt"/>
                <a:cs typeface="Arial" panose="020B0604020202020204" pitchFamily="34" charset="0"/>
              </a:rPr>
              <a:t>them.</a:t>
            </a:r>
            <a:endParaRPr lang="en-US" dirty="0">
              <a:latin typeface="+mj-lt"/>
              <a:cs typeface="Arial" panose="020B0604020202020204" pitchFamily="34" charset="0"/>
            </a:endParaRPr>
          </a:p>
          <a:p>
            <a:pPr algn="just"/>
            <a:r>
              <a:rPr lang="en-US" dirty="0">
                <a:latin typeface="+mj-lt"/>
                <a:cs typeface="Arial" panose="020B0604020202020204" pitchFamily="34" charset="0"/>
                <a:hlinkClick r:id="rId2"/>
              </a:rPr>
              <a:t>http://farside.ph.utexas.edu/teaching/301/lectures/node47.html</a:t>
            </a:r>
            <a:endParaRPr lang="en-US" dirty="0">
              <a:latin typeface="+mj-lt"/>
              <a:cs typeface="Arial" panose="020B0604020202020204" pitchFamily="34" charset="0"/>
            </a:endParaRPr>
          </a:p>
          <a:p>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738605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(Chapter 3, Chemical Properties)</a:t>
            </a:r>
            <a:endParaRPr lang="en-US" dirty="0"/>
          </a:p>
        </p:txBody>
      </p:sp>
      <p:sp>
        <p:nvSpPr>
          <p:cNvPr id="3" name="Content Placeholder 2"/>
          <p:cNvSpPr>
            <a:spLocks noGrp="1"/>
          </p:cNvSpPr>
          <p:nvPr>
            <p:ph idx="1"/>
          </p:nvPr>
        </p:nvSpPr>
        <p:spPr>
          <a:xfrm>
            <a:off x="809625" y="1930400"/>
            <a:ext cx="10077449" cy="4851399"/>
          </a:xfrm>
        </p:spPr>
        <p:txBody>
          <a:bodyPr>
            <a:normAutofit/>
          </a:bodyPr>
          <a:lstStyle/>
          <a:p>
            <a:pPr algn="just"/>
            <a:r>
              <a:rPr lang="en-US" dirty="0"/>
              <a:t>As </a:t>
            </a:r>
            <a:r>
              <a:rPr lang="en-US" dirty="0" smtClean="0"/>
              <a:t>we were covering </a:t>
            </a:r>
            <a:r>
              <a:rPr lang="en-US" dirty="0"/>
              <a:t>this chapter, </a:t>
            </a:r>
            <a:r>
              <a:rPr lang="en-US" b="1" dirty="0"/>
              <a:t>I found myself going back to the question of why do nails rust.  I have often wondered about this  because my dad built the house that I grew up in and I saw rusted nails from time to time. I remember asking my dad why the nails weren't all the same and he replied that they were out in the weather. As a small child I took it for what it was worth. So, now I am going to find out the real reason this happens. </a:t>
            </a:r>
            <a:r>
              <a:rPr lang="en-US" b="1" u="sng" dirty="0"/>
              <a:t>I must say that this journal writing is sure solving many questions I have had. </a:t>
            </a:r>
            <a:r>
              <a:rPr lang="en-US" b="1" dirty="0"/>
              <a:t>Now, back to the question at hand.</a:t>
            </a:r>
          </a:p>
          <a:p>
            <a:pPr algn="just"/>
            <a:r>
              <a:rPr lang="en-US" dirty="0"/>
              <a:t>I found some very interesting information. Nails are made of steel, which contains iron. Rust is oxidation that forms on iron when it comes into contact with oxygen in the air. The rate of oxidation increases with moisture, salt, acids, or other chemicals. I also found this interesting, that the oxidation of silver causes a darkened oxidation layer to form. This is commonly know as tarnish, this can easily be wiped of, but it will keep returning, even though it returns slowly.</a:t>
            </a:r>
          </a:p>
          <a:p>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1124356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19100" y="609601"/>
            <a:ext cx="8854902" cy="5991224"/>
          </a:xfrm>
        </p:spPr>
        <p:txBody>
          <a:bodyPr>
            <a:normAutofit/>
          </a:bodyPr>
          <a:lstStyle/>
          <a:p>
            <a:pPr algn="just"/>
            <a:r>
              <a:rPr lang="en-US" dirty="0"/>
              <a:t>I have to say that the most interesting results I found would have to be the Statue of Liberty. I often wondered why it was green and what made it that way. So, as I was looking up the rusting of nails this was also in the reading so I killed two birds with one stone, as the saying goes. </a:t>
            </a:r>
            <a:r>
              <a:rPr lang="en-US" b="1" dirty="0"/>
              <a:t>My children are well informed on these topics as we discuss this daily as I do my assignments. I now have a better understanding of why things are the way that they are and not just wondering why it is the way that it is.</a:t>
            </a:r>
          </a:p>
          <a:p>
            <a:r>
              <a:rPr lang="en-US" dirty="0"/>
              <a:t>Works Sited:</a:t>
            </a:r>
          </a:p>
          <a:p>
            <a:r>
              <a:rPr lang="en-US" dirty="0">
                <a:hlinkClick r:id="rId2"/>
              </a:rPr>
              <a:t>www.ask.com</a:t>
            </a:r>
            <a:endParaRPr lang="en-US" dirty="0"/>
          </a:p>
          <a:p>
            <a:r>
              <a:rPr lang="en-US" dirty="0">
                <a:hlinkClick r:id="rId3"/>
              </a:rPr>
              <a:t>www.KnowsWhy.com</a:t>
            </a:r>
            <a:endParaRPr lang="en-US" dirty="0"/>
          </a:p>
          <a:p>
            <a:r>
              <a:rPr lang="en-US" dirty="0">
                <a:hlinkClick r:id="rId4"/>
              </a:rPr>
              <a:t>www.cson.edu</a:t>
            </a:r>
            <a:endParaRPr lang="en-US" dirty="0"/>
          </a:p>
          <a:p>
            <a:r>
              <a:rPr lang="en-US" dirty="0">
                <a:hlinkClick r:id="rId5"/>
              </a:rPr>
              <a:t>www.nuffieldfoundation.org</a:t>
            </a:r>
            <a:endParaRPr lang="en-US" dirty="0"/>
          </a:p>
          <a:p>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2066589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a:xfrm>
            <a:off x="600636" y="1223493"/>
            <a:ext cx="9379978" cy="4932608"/>
          </a:xfrm>
        </p:spPr>
        <p:txBody>
          <a:bodyPr>
            <a:normAutofit fontScale="92500" lnSpcReduction="20000"/>
          </a:bodyPr>
          <a:lstStyle/>
          <a:p>
            <a:r>
              <a:rPr lang="en-US" u="sng" dirty="0" smtClean="0"/>
              <a:t>Reflective Journal 2</a:t>
            </a:r>
          </a:p>
          <a:p>
            <a:r>
              <a:rPr lang="en-US" dirty="0"/>
              <a:t>Not really any questions again for this chapter. It was all pretty straightforward information about conversions from one system of measurement to the other</a:t>
            </a:r>
            <a:r>
              <a:rPr lang="en-US" dirty="0" smtClean="0"/>
              <a:t>.</a:t>
            </a:r>
          </a:p>
          <a:p>
            <a:r>
              <a:rPr lang="en-US" u="sng" dirty="0" smtClean="0"/>
              <a:t>Reflective Journal 4</a:t>
            </a:r>
          </a:p>
          <a:p>
            <a:r>
              <a:rPr lang="en-US" dirty="0"/>
              <a:t>So when you think of acid, one seems to think of something bad. For example, I asked my mom what she thought of when I said the word acid. She laughed and thought of the bad acid that "people throw people." I asked my girls and they thought of the acid that the Joker used to disfigure faces on the movie Batman</a:t>
            </a:r>
            <a:r>
              <a:rPr lang="en-US" dirty="0" smtClean="0"/>
              <a:t>. </a:t>
            </a:r>
            <a:r>
              <a:rPr lang="en-US" dirty="0"/>
              <a:t>I decided to ask them this question because when I read the ingredients to Gold Bond Body Powder my husband uses and one of the ingredients is </a:t>
            </a:r>
            <a:r>
              <a:rPr lang="en-US" u="sng" dirty="0"/>
              <a:t>salicylic acid</a:t>
            </a:r>
            <a:r>
              <a:rPr lang="en-US" dirty="0"/>
              <a:t>. After reading this, I read the ingredients of the bottle next to his powder, which was his contact solution and one of the ingredients in this was </a:t>
            </a:r>
            <a:r>
              <a:rPr lang="en-US" u="sng" dirty="0"/>
              <a:t>boric acid</a:t>
            </a:r>
            <a:r>
              <a:rPr lang="en-US" dirty="0"/>
              <a:t>. I went into my kitchen and the first thing I grabbed was my bread machine yeast and one of the ingredients was </a:t>
            </a:r>
            <a:r>
              <a:rPr lang="en-US" u="sng" dirty="0"/>
              <a:t>ascorbic acid</a:t>
            </a:r>
            <a:r>
              <a:rPr lang="en-US" dirty="0"/>
              <a:t>. The second thing I grabbed was chicken bouillon and one ingredient was </a:t>
            </a:r>
            <a:r>
              <a:rPr lang="en-US" u="sng" dirty="0"/>
              <a:t>citric acid</a:t>
            </a:r>
            <a:r>
              <a:rPr lang="en-US" dirty="0"/>
              <a:t>. I came to the conclusion that there is acid in a lot of products and ingredients that we use in our everyday lives. My question is what constitutes something to become an acid.</a:t>
            </a:r>
          </a:p>
          <a:p>
            <a:r>
              <a:rPr lang="en-US" dirty="0"/>
              <a:t>I went onto the website, </a:t>
            </a:r>
            <a:r>
              <a:rPr lang="en-US" u="sng" dirty="0">
                <a:hlinkClick r:id="rId2"/>
              </a:rPr>
              <a:t>http://www.sciencebuddies.org</a:t>
            </a:r>
            <a:r>
              <a:rPr lang="en-US" dirty="0">
                <a:hlinkClick r:id="rId2"/>
              </a:rPr>
              <a:t> (Links to an external site.)</a:t>
            </a:r>
            <a:r>
              <a:rPr lang="en-US" dirty="0"/>
              <a:t> and find out that acids have to do with the hydrogen ions. Acids happen when a substance gives up a hydrogen ion. That is all there is to it. It seems very simple. </a:t>
            </a:r>
            <a:r>
              <a:rPr lang="en-US" dirty="0" smtClean="0"/>
              <a:t>This </a:t>
            </a:r>
            <a:r>
              <a:rPr lang="en-US" dirty="0"/>
              <a:t>question ended up being a lot simpler than I expected, but over all it was very fascinating to learn.</a:t>
            </a:r>
          </a:p>
          <a:p>
            <a:endParaRPr lang="en-US" dirty="0"/>
          </a:p>
        </p:txBody>
      </p:sp>
      <p:sp>
        <p:nvSpPr>
          <p:cNvPr id="4" name="Footer Placeholder 3"/>
          <p:cNvSpPr>
            <a:spLocks noGrp="1"/>
          </p:cNvSpPr>
          <p:nvPr>
            <p:ph type="ftr" sz="quarter" idx="11"/>
          </p:nvPr>
        </p:nvSpPr>
        <p:spPr/>
        <p:txBody>
          <a:bodyPr/>
          <a:lstStyle/>
          <a:p>
            <a:r>
              <a:rPr lang="en-US" dirty="0" smtClean="0"/>
              <a:t>Olga </a:t>
            </a:r>
            <a:r>
              <a:rPr lang="en-US" dirty="0" err="1" smtClean="0"/>
              <a:t>Katkova</a:t>
            </a:r>
            <a:r>
              <a:rPr lang="en-US" dirty="0" smtClean="0"/>
              <a:t>, Chemistry Instructor, TMCC</a:t>
            </a:r>
            <a:endParaRPr lang="en-US" dirty="0"/>
          </a:p>
        </p:txBody>
      </p:sp>
    </p:spTree>
    <p:extLst>
      <p:ext uri="{BB962C8B-B14F-4D97-AF65-F5344CB8AC3E}">
        <p14:creationId xmlns:p14="http://schemas.microsoft.com/office/powerpoint/2010/main" val="1625737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pic>
        <p:nvPicPr>
          <p:cNvPr id="5" name="Content Placeholder 4"/>
          <p:cNvPicPr>
            <a:picLocks noGrp="1" noChangeAspect="1"/>
          </p:cNvPicPr>
          <p:nvPr>
            <p:ph idx="1"/>
          </p:nvPr>
        </p:nvPicPr>
        <p:blipFill>
          <a:blip r:embed="rId2"/>
          <a:stretch>
            <a:fillRect/>
          </a:stretch>
        </p:blipFill>
        <p:spPr>
          <a:xfrm>
            <a:off x="753034" y="1272988"/>
            <a:ext cx="8682817" cy="4768374"/>
          </a:xfrm>
          <a:prstGeom prst="rect">
            <a:avLst/>
          </a:prstGeom>
        </p:spPr>
      </p:pic>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750072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pic>
        <p:nvPicPr>
          <p:cNvPr id="5" name="Content Placeholder 4"/>
          <p:cNvPicPr>
            <a:picLocks noGrp="1" noChangeAspect="1"/>
          </p:cNvPicPr>
          <p:nvPr>
            <p:ph idx="1"/>
          </p:nvPr>
        </p:nvPicPr>
        <p:blipFill>
          <a:blip r:embed="rId2"/>
          <a:stretch>
            <a:fillRect/>
          </a:stretch>
        </p:blipFill>
        <p:spPr>
          <a:xfrm>
            <a:off x="1004553" y="1382747"/>
            <a:ext cx="8628844" cy="4658615"/>
          </a:xfrm>
          <a:prstGeom prst="rect">
            <a:avLst/>
          </a:prstGeom>
        </p:spPr>
      </p:pic>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271069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242047"/>
            <a:ext cx="10452847" cy="1730187"/>
          </a:xfrm>
        </p:spPr>
        <p:txBody>
          <a:bodyPr/>
          <a:lstStyle/>
          <a:p>
            <a:r>
              <a:rPr lang="en-US" dirty="0" smtClean="0"/>
              <a:t>Truckee Meadows Community College TMCC</a:t>
            </a:r>
            <a:endParaRPr lang="en-US" dirty="0"/>
          </a:p>
        </p:txBody>
      </p:sp>
      <p:sp>
        <p:nvSpPr>
          <p:cNvPr id="3" name="Content Placeholder 2"/>
          <p:cNvSpPr>
            <a:spLocks noGrp="1"/>
          </p:cNvSpPr>
          <p:nvPr>
            <p:ph idx="1"/>
          </p:nvPr>
        </p:nvSpPr>
        <p:spPr>
          <a:xfrm>
            <a:off x="677334" y="977153"/>
            <a:ext cx="8596668" cy="5064210"/>
          </a:xfrm>
        </p:spPr>
        <p:txBody>
          <a:bodyPr/>
          <a:lstStyle/>
          <a:p>
            <a:r>
              <a:rPr lang="en-US" dirty="0" smtClean="0"/>
              <a:t>TMCC </a:t>
            </a:r>
            <a:r>
              <a:rPr lang="en-US" dirty="0"/>
              <a:t>is a comprehensive community </a:t>
            </a:r>
            <a:r>
              <a:rPr lang="en-US" dirty="0" smtClean="0"/>
              <a:t>college</a:t>
            </a:r>
          </a:p>
          <a:p>
            <a:r>
              <a:rPr lang="en-US" dirty="0" smtClean="0"/>
              <a:t>Located </a:t>
            </a:r>
            <a:r>
              <a:rPr lang="en-US" dirty="0"/>
              <a:t>in Reno, Nevada, and is part of the Nevada System of Higher </a:t>
            </a:r>
            <a:r>
              <a:rPr lang="en-US" dirty="0" smtClean="0"/>
              <a:t>Education</a:t>
            </a:r>
          </a:p>
          <a:p>
            <a:r>
              <a:rPr lang="en-US" dirty="0"/>
              <a:t>S</a:t>
            </a:r>
            <a:r>
              <a:rPr lang="en-US" dirty="0" smtClean="0"/>
              <a:t>erves </a:t>
            </a:r>
            <a:r>
              <a:rPr lang="en-US" dirty="0"/>
              <a:t>more than 28,000 students each year in credit and non-credit programs at 5</a:t>
            </a:r>
            <a:r>
              <a:rPr lang="en-US" dirty="0" smtClean="0"/>
              <a:t> </a:t>
            </a:r>
            <a:r>
              <a:rPr lang="en-US" dirty="0"/>
              <a:t>educational sites and more than 20 community </a:t>
            </a:r>
            <a:r>
              <a:rPr lang="en-US" dirty="0" smtClean="0"/>
              <a:t>locations</a:t>
            </a:r>
            <a:endParaRPr lang="en-US" dirty="0"/>
          </a:p>
          <a:p>
            <a:r>
              <a:rPr lang="en-US" dirty="0"/>
              <a:t>TMCC </a:t>
            </a:r>
            <a:r>
              <a:rPr lang="en-US" dirty="0" smtClean="0"/>
              <a:t>offers over </a:t>
            </a:r>
            <a:r>
              <a:rPr lang="en-US" dirty="0"/>
              <a:t>40 programs of study that lead to more than 100 degree, certificate and other completion options, university transfer, convenience, flexible schedules and affordability.</a:t>
            </a:r>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64" y="3612777"/>
            <a:ext cx="2930618" cy="25361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850" y="3612777"/>
            <a:ext cx="2787183" cy="2536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566" y="3612778"/>
            <a:ext cx="2542041" cy="2536159"/>
          </a:xfrm>
          <a:prstGeom prst="rect">
            <a:avLst/>
          </a:prstGeom>
        </p:spPr>
      </p:pic>
    </p:spTree>
    <p:extLst>
      <p:ext uri="{BB962C8B-B14F-4D97-AF65-F5344CB8AC3E}">
        <p14:creationId xmlns:p14="http://schemas.microsoft.com/office/powerpoint/2010/main" val="261965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a:t>
            </a:r>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
        <p:nvSpPr>
          <p:cNvPr id="3" name="Content Placeholder 2"/>
          <p:cNvSpPr>
            <a:spLocks noGrp="1"/>
          </p:cNvSpPr>
          <p:nvPr>
            <p:ph idx="1"/>
          </p:nvPr>
        </p:nvSpPr>
        <p:spPr>
          <a:xfrm>
            <a:off x="630241" y="1159099"/>
            <a:ext cx="8596668" cy="5499277"/>
          </a:xfrm>
        </p:spPr>
        <p:txBody>
          <a:bodyPr>
            <a:normAutofit fontScale="92500" lnSpcReduction="10000"/>
          </a:bodyPr>
          <a:lstStyle/>
          <a:p>
            <a:pPr marL="0" marR="0"/>
            <a:r>
              <a:rPr lang="en-US" dirty="0">
                <a:latin typeface="Times New Roman" panose="02020603050405020304" pitchFamily="18" charset="0"/>
                <a:ea typeface="Times New Roman" panose="02020603050405020304" pitchFamily="18" charset="0"/>
              </a:rPr>
              <a:t>In this chapter, we learned the basics of chemistry by discussing what elements and compounds were and how to classify them. </a:t>
            </a:r>
            <a:r>
              <a:rPr lang="en-US" dirty="0" smtClean="0">
                <a:latin typeface="Times New Roman" panose="02020603050405020304" pitchFamily="18" charset="0"/>
                <a:ea typeface="Times New Roman" panose="02020603050405020304" pitchFamily="18" charset="0"/>
              </a:rPr>
              <a:t>This </a:t>
            </a:r>
            <a:r>
              <a:rPr lang="en-US" dirty="0">
                <a:latin typeface="Times New Roman" panose="02020603050405020304" pitchFamily="18" charset="0"/>
                <a:ea typeface="Times New Roman" panose="02020603050405020304" pitchFamily="18" charset="0"/>
              </a:rPr>
              <a:t>section was very interesting to me, and it got me thinking about if there was anything in my daily life that involved these changes.  I already knew many examples of physical and chemical changes like boiling water or combustion of wood, but I wanted to research something that I didn’t know about yet.  That’s why one morning when I was mouth washing, I came up with my curiosity question, which is this: </a:t>
            </a:r>
            <a:r>
              <a:rPr lang="en-US" b="1" dirty="0">
                <a:latin typeface="Times New Roman" panose="02020603050405020304" pitchFamily="18" charset="0"/>
                <a:ea typeface="Times New Roman" panose="02020603050405020304" pitchFamily="18" charset="0"/>
              </a:rPr>
              <a:t>Does using mouthwash involve chemistry and any physical or chemical changes, or does it deal only with the biological side of things?</a:t>
            </a:r>
            <a:endParaRPr lang="en-US" dirty="0">
              <a:latin typeface="Times New Roman" panose="02020603050405020304" pitchFamily="18" charset="0"/>
              <a:ea typeface="Times New Roman" panose="02020603050405020304" pitchFamily="18" charset="0"/>
            </a:endParaRPr>
          </a:p>
          <a:p>
            <a:pPr marL="0" marR="0"/>
            <a:r>
              <a:rPr lang="en-US" dirty="0">
                <a:latin typeface="Times New Roman" panose="02020603050405020304" pitchFamily="18" charset="0"/>
                <a:ea typeface="Times New Roman" panose="02020603050405020304" pitchFamily="18" charset="0"/>
              </a:rPr>
              <a:t>After much research, I discovered that though mouthwash contains chemicals and alters the composition of our saliva, unless you take a specific substance within our mouths, it is impossible to say whether it is a physical or a chemical change.  Mouthwash does, however, relate to another section of what we learned this chapter, involving chemical compounds.  Mouthwash contains various chemical compounds which are disinfectants for organic bacterium found in our mouths.  A few of these disinfecting compounds include methyl salicylate (C</a:t>
            </a:r>
            <a:r>
              <a:rPr lang="en-US" baseline="-25000" dirty="0">
                <a:latin typeface="Times New Roman" panose="02020603050405020304" pitchFamily="18" charset="0"/>
                <a:ea typeface="Times New Roman" panose="02020603050405020304" pitchFamily="18" charset="0"/>
              </a:rPr>
              <a:t>6</a:t>
            </a:r>
            <a:r>
              <a:rPr lang="en-US" dirty="0">
                <a:latin typeface="Times New Roman" panose="02020603050405020304" pitchFamily="18" charset="0"/>
                <a:ea typeface="Times New Roman" panose="02020603050405020304" pitchFamily="18" charset="0"/>
              </a:rPr>
              <a:t>H</a:t>
            </a:r>
            <a:r>
              <a:rPr lang="en-US" baseline="-25000" dirty="0">
                <a:latin typeface="Times New Roman" panose="02020603050405020304" pitchFamily="18" charset="0"/>
                <a:ea typeface="Times New Roman" panose="02020603050405020304" pitchFamily="18" charset="0"/>
              </a:rPr>
              <a:t>4</a:t>
            </a:r>
            <a:r>
              <a:rPr lang="en-US" dirty="0">
                <a:latin typeface="Times New Roman" panose="02020603050405020304" pitchFamily="18" charset="0"/>
                <a:ea typeface="Times New Roman" panose="02020603050405020304" pitchFamily="18" charset="0"/>
              </a:rPr>
              <a:t>COOCH</a:t>
            </a:r>
            <a:r>
              <a:rPr lang="en-US" baseline="-25000" dirty="0">
                <a:latin typeface="Times New Roman" panose="02020603050405020304" pitchFamily="18" charset="0"/>
                <a:ea typeface="Times New Roman" panose="02020603050405020304" pitchFamily="18" charset="0"/>
              </a:rPr>
              <a:t>3</a:t>
            </a:r>
            <a:r>
              <a:rPr lang="en-US" dirty="0">
                <a:latin typeface="Times New Roman" panose="02020603050405020304" pitchFamily="18" charset="0"/>
                <a:ea typeface="Times New Roman" panose="02020603050405020304" pitchFamily="18" charset="0"/>
              </a:rPr>
              <a:t>), thymol (C</a:t>
            </a:r>
            <a:r>
              <a:rPr lang="en-US" baseline="-25000" dirty="0">
                <a:latin typeface="Times New Roman" panose="02020603050405020304" pitchFamily="18" charset="0"/>
                <a:ea typeface="Times New Roman" panose="02020603050405020304" pitchFamily="18" charset="0"/>
              </a:rPr>
              <a:t>10</a:t>
            </a:r>
            <a:r>
              <a:rPr lang="en-US" dirty="0">
                <a:latin typeface="Times New Roman" panose="02020603050405020304" pitchFamily="18" charset="0"/>
                <a:ea typeface="Times New Roman" panose="02020603050405020304" pitchFamily="18" charset="0"/>
              </a:rPr>
              <a:t>H</a:t>
            </a:r>
            <a:r>
              <a:rPr lang="en-US" baseline="-25000" dirty="0">
                <a:latin typeface="Times New Roman" panose="02020603050405020304" pitchFamily="18" charset="0"/>
                <a:ea typeface="Times New Roman" panose="02020603050405020304" pitchFamily="18" charset="0"/>
              </a:rPr>
              <a:t>13</a:t>
            </a:r>
            <a:r>
              <a:rPr lang="en-US" dirty="0">
                <a:latin typeface="Times New Roman" panose="02020603050405020304" pitchFamily="18" charset="0"/>
                <a:ea typeface="Times New Roman" panose="02020603050405020304" pitchFamily="18" charset="0"/>
              </a:rPr>
              <a:t>OH), and hydrogen peroxide (H</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O</a:t>
            </a:r>
            <a:r>
              <a:rPr lang="en-US" baseline="-25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After studying this chapter and how compounds work, I am able to know that these chemicals are mixtures of elements that are bonded together through chemical means.  As disinfectants in mouthwash, these chemicals do generate changes within our mouths, which would be closer to physical changes rather than chemical, because they kill bacteria that inhabit our oral cavities.  Knowing that chemistry is involved in my daily life is a fact of solace, as I continue through this semester recognizing that the things I learn in this class will be used throughout my life.</a:t>
            </a:r>
          </a:p>
          <a:p>
            <a:endParaRPr lang="en-US" dirty="0"/>
          </a:p>
        </p:txBody>
      </p:sp>
    </p:spTree>
    <p:extLst>
      <p:ext uri="{BB962C8B-B14F-4D97-AF65-F5344CB8AC3E}">
        <p14:creationId xmlns:p14="http://schemas.microsoft.com/office/powerpoint/2010/main" val="3672485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Questionnaire to Measure</a:t>
            </a:r>
            <a:r>
              <a:rPr lang="en-US" dirty="0"/>
              <a:t/>
            </a:r>
            <a:br>
              <a:rPr lang="en-US" dirty="0"/>
            </a:br>
            <a:r>
              <a:rPr lang="en-US" b="1" dirty="0"/>
              <a:t>the level of thinking in Reflective Journals</a:t>
            </a:r>
            <a:r>
              <a:rPr lang="en-US" dirty="0"/>
              <a:t/>
            </a:r>
            <a:br>
              <a:rPr lang="en-US" dirty="0"/>
            </a:br>
            <a:endParaRPr lang="en-US" dirty="0"/>
          </a:p>
        </p:txBody>
      </p:sp>
      <p:sp>
        <p:nvSpPr>
          <p:cNvPr id="4" name="Footer Placeholder 3"/>
          <p:cNvSpPr>
            <a:spLocks noGrp="1"/>
          </p:cNvSpPr>
          <p:nvPr>
            <p:ph type="ftr" sz="quarter" idx="11"/>
          </p:nvPr>
        </p:nvSpPr>
        <p:spPr>
          <a:xfrm>
            <a:off x="677334" y="5961529"/>
            <a:ext cx="6297612" cy="690283"/>
          </a:xfrm>
        </p:spPr>
        <p:txBody>
          <a:bodyPr/>
          <a:lstStyle/>
          <a:p>
            <a:r>
              <a:rPr lang="en-US" dirty="0" err="1"/>
              <a:t>Kember</a:t>
            </a:r>
            <a:r>
              <a:rPr lang="en-US" dirty="0"/>
              <a:t> et al. (2000) Development of a questionnaire to measure the level of reflective thinking. Assessment &amp; Evaluation in Higher Education, 25 (4), 381-395. Reprinted with permission from Dr. David </a:t>
            </a:r>
            <a:r>
              <a:rPr lang="en-US" dirty="0" err="1"/>
              <a:t>Kember</a:t>
            </a:r>
            <a:r>
              <a:rPr lang="en-US" dirty="0"/>
              <a:t>, Educational Development Centre, The Hong Kong Polytechnic University.</a:t>
            </a:r>
            <a:endParaRPr lang="en-US" dirty="0" smtClean="0"/>
          </a:p>
          <a:p>
            <a:endParaRPr lang="en-US" dirty="0"/>
          </a:p>
          <a:p>
            <a:r>
              <a:rPr lang="en-US" dirty="0" smtClean="0"/>
              <a:t>Olga Katkova, Chemistry Instructor, TMCC</a:t>
            </a:r>
            <a:endParaRPr lang="en-US" dirty="0"/>
          </a:p>
        </p:txBody>
      </p:sp>
      <p:pic>
        <p:nvPicPr>
          <p:cNvPr id="7" name="Content Placeholder 6"/>
          <p:cNvPicPr>
            <a:picLocks noGrp="1" noChangeAspect="1"/>
          </p:cNvPicPr>
          <p:nvPr>
            <p:ph idx="1"/>
          </p:nvPr>
        </p:nvPicPr>
        <p:blipFill>
          <a:blip r:embed="rId2"/>
          <a:stretch>
            <a:fillRect/>
          </a:stretch>
        </p:blipFill>
        <p:spPr>
          <a:xfrm>
            <a:off x="923365" y="1828800"/>
            <a:ext cx="7025427" cy="4132729"/>
          </a:xfrm>
          <a:prstGeom prst="rect">
            <a:avLst/>
          </a:prstGeom>
        </p:spPr>
      </p:pic>
    </p:spTree>
    <p:extLst>
      <p:ext uri="{BB962C8B-B14F-4D97-AF65-F5344CB8AC3E}">
        <p14:creationId xmlns:p14="http://schemas.microsoft.com/office/powerpoint/2010/main" val="283041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spcBef>
                <a:spcPts val="0"/>
              </a:spcBef>
              <a:spcAft>
                <a:spcPts val="0"/>
              </a:spcAft>
            </a:pPr>
            <a:r>
              <a:rPr lang="en-US" b="1" dirty="0">
                <a:latin typeface="Times New Roman" panose="02020603050405020304" pitchFamily="18" charset="0"/>
                <a:ea typeface="Times New Roman" panose="02020603050405020304" pitchFamily="18" charset="0"/>
              </a:rPr>
              <a:t>Questionnaire to Measure</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b="1" dirty="0">
                <a:latin typeface="Times New Roman" panose="02020603050405020304" pitchFamily="18" charset="0"/>
                <a:ea typeface="Times New Roman" panose="02020603050405020304" pitchFamily="18" charset="0"/>
              </a:rPr>
              <a:t>the level of thinking in Reflective Journals</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endParaRPr lang="en-US" dirty="0"/>
          </a:p>
        </p:txBody>
      </p:sp>
      <p:pic>
        <p:nvPicPr>
          <p:cNvPr id="5" name="Content Placeholder 4"/>
          <p:cNvPicPr>
            <a:picLocks noGrp="1" noChangeAspect="1"/>
          </p:cNvPicPr>
          <p:nvPr>
            <p:ph idx="1"/>
          </p:nvPr>
        </p:nvPicPr>
        <p:blipFill>
          <a:blip r:embed="rId2"/>
          <a:stretch>
            <a:fillRect/>
          </a:stretch>
        </p:blipFill>
        <p:spPr>
          <a:xfrm>
            <a:off x="806824" y="1930400"/>
            <a:ext cx="7141968" cy="3896659"/>
          </a:xfrm>
          <a:prstGeom prst="rect">
            <a:avLst/>
          </a:prstGeom>
        </p:spPr>
      </p:pic>
      <p:sp>
        <p:nvSpPr>
          <p:cNvPr id="4" name="Footer Placeholder 3"/>
          <p:cNvSpPr>
            <a:spLocks noGrp="1"/>
          </p:cNvSpPr>
          <p:nvPr>
            <p:ph type="ftr" sz="quarter" idx="11"/>
          </p:nvPr>
        </p:nvSpPr>
        <p:spPr>
          <a:xfrm>
            <a:off x="677334" y="6041362"/>
            <a:ext cx="6297612" cy="637344"/>
          </a:xfrm>
        </p:spPr>
        <p:txBody>
          <a:bodyPr/>
          <a:lstStyle/>
          <a:p>
            <a:r>
              <a:rPr lang="en-US" dirty="0" err="1"/>
              <a:t>Kember</a:t>
            </a:r>
            <a:r>
              <a:rPr lang="en-US" dirty="0"/>
              <a:t> et al. (2000) Development of a questionnaire to measure the level of reflective thinking. Assessment &amp; Evaluation in Higher Education, 25 (4), 381-395. Reprinted with permission from Dr. David </a:t>
            </a:r>
            <a:r>
              <a:rPr lang="en-US" dirty="0" err="1"/>
              <a:t>Kember</a:t>
            </a:r>
            <a:r>
              <a:rPr lang="en-US" dirty="0"/>
              <a:t>, Educational Development Centre, The Hong Kong Polytechnic University.</a:t>
            </a:r>
            <a:endParaRPr lang="en-US" dirty="0" smtClean="0"/>
          </a:p>
          <a:p>
            <a:endParaRPr lang="en-US" dirty="0"/>
          </a:p>
          <a:p>
            <a:r>
              <a:rPr lang="en-US" dirty="0" smtClean="0"/>
              <a:t>Olga Katkova, Chemistry Instructor, TMCC</a:t>
            </a:r>
            <a:endParaRPr lang="en-US" dirty="0"/>
          </a:p>
        </p:txBody>
      </p:sp>
    </p:spTree>
    <p:extLst>
      <p:ext uri="{BB962C8B-B14F-4D97-AF65-F5344CB8AC3E}">
        <p14:creationId xmlns:p14="http://schemas.microsoft.com/office/powerpoint/2010/main" val="603712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304800"/>
          </a:xfrm>
        </p:spPr>
        <p:txBody>
          <a:bodyPr>
            <a:normAutofit fontScale="90000"/>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2716040" y="153908"/>
            <a:ext cx="6304465" cy="6482281"/>
          </a:xfrm>
          <a:prstGeom prst="rect">
            <a:avLst/>
          </a:prstGeom>
        </p:spPr>
      </p:pic>
      <p:sp>
        <p:nvSpPr>
          <p:cNvPr id="2" name="Footer Placeholder 1"/>
          <p:cNvSpPr>
            <a:spLocks noGrp="1"/>
          </p:cNvSpPr>
          <p:nvPr>
            <p:ph type="ftr" sz="quarter" idx="11"/>
          </p:nvPr>
        </p:nvSpPr>
        <p:spPr/>
        <p:txBody>
          <a:bodyPr/>
          <a:lstStyle/>
          <a:p>
            <a:r>
              <a:rPr lang="en-US" dirty="0" smtClean="0"/>
              <a:t>Olga Katkova, Chemistry Instructor,</a:t>
            </a:r>
          </a:p>
          <a:p>
            <a:r>
              <a:rPr lang="en-US" dirty="0" smtClean="0"/>
              <a:t> TMCC</a:t>
            </a:r>
            <a:endParaRPr lang="en-US" dirty="0"/>
          </a:p>
        </p:txBody>
      </p:sp>
    </p:spTree>
    <p:extLst>
      <p:ext uri="{BB962C8B-B14F-4D97-AF65-F5344CB8AC3E}">
        <p14:creationId xmlns:p14="http://schemas.microsoft.com/office/powerpoint/2010/main" val="341673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570" y="283675"/>
            <a:ext cx="8596668" cy="685046"/>
          </a:xfrm>
        </p:spPr>
        <p:txBody>
          <a:bodyPr/>
          <a:lstStyle/>
          <a:p>
            <a:r>
              <a:rPr lang="en-US" dirty="0" smtClean="0"/>
              <a:t>Habitual </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964752327"/>
              </p:ext>
            </p:extLst>
          </p:nvPr>
        </p:nvGraphicFramePr>
        <p:xfrm>
          <a:off x="677863" y="760491"/>
          <a:ext cx="8596312" cy="2842789"/>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graphicFrame>
        <p:nvGraphicFramePr>
          <p:cNvPr id="9" name="Chart 8"/>
          <p:cNvGraphicFramePr/>
          <p:nvPr>
            <p:extLst>
              <p:ext uri="{D42A27DB-BD31-4B8C-83A1-F6EECF244321}">
                <p14:modId xmlns:p14="http://schemas.microsoft.com/office/powerpoint/2010/main" val="4285522669"/>
              </p:ext>
            </p:extLst>
          </p:nvPr>
        </p:nvGraphicFramePr>
        <p:xfrm>
          <a:off x="769545" y="3684760"/>
          <a:ext cx="8504457" cy="29604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4464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5513"/>
            <a:ext cx="8596668" cy="588475"/>
          </a:xfrm>
        </p:spPr>
        <p:txBody>
          <a:bodyPr>
            <a:normAutofit fontScale="90000"/>
          </a:bodyPr>
          <a:lstStyle/>
          <a:p>
            <a:r>
              <a:rPr lang="en-US" dirty="0" smtClean="0"/>
              <a:t>Understanding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84876374"/>
              </p:ext>
            </p:extLst>
          </p:nvPr>
        </p:nvGraphicFramePr>
        <p:xfrm>
          <a:off x="677863" y="905347"/>
          <a:ext cx="8596312" cy="243538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graphicFrame>
        <p:nvGraphicFramePr>
          <p:cNvPr id="10" name="Chart 9"/>
          <p:cNvGraphicFramePr/>
          <p:nvPr>
            <p:extLst>
              <p:ext uri="{D42A27DB-BD31-4B8C-83A1-F6EECF244321}">
                <p14:modId xmlns:p14="http://schemas.microsoft.com/office/powerpoint/2010/main" val="2958603587"/>
              </p:ext>
            </p:extLst>
          </p:nvPr>
        </p:nvGraphicFramePr>
        <p:xfrm>
          <a:off x="677334" y="3340729"/>
          <a:ext cx="8596668" cy="2797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10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3564"/>
          </a:xfrm>
        </p:spPr>
        <p:txBody>
          <a:bodyPr>
            <a:normAutofit fontScale="90000"/>
          </a:bodyPr>
          <a:lstStyle/>
          <a:p>
            <a:r>
              <a:rPr lang="en-US" dirty="0" smtClean="0"/>
              <a:t>Reflection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42760450"/>
              </p:ext>
            </p:extLst>
          </p:nvPr>
        </p:nvGraphicFramePr>
        <p:xfrm>
          <a:off x="677863" y="1077363"/>
          <a:ext cx="8596312" cy="2426328"/>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graphicFrame>
        <p:nvGraphicFramePr>
          <p:cNvPr id="10" name="Chart 9"/>
          <p:cNvGraphicFramePr/>
          <p:nvPr>
            <p:extLst>
              <p:ext uri="{D42A27DB-BD31-4B8C-83A1-F6EECF244321}">
                <p14:modId xmlns:p14="http://schemas.microsoft.com/office/powerpoint/2010/main" val="384026143"/>
              </p:ext>
            </p:extLst>
          </p:nvPr>
        </p:nvGraphicFramePr>
        <p:xfrm>
          <a:off x="827889" y="3485584"/>
          <a:ext cx="8128000" cy="2806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127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2083"/>
          </a:xfrm>
        </p:spPr>
        <p:txBody>
          <a:bodyPr>
            <a:normAutofit fontScale="90000"/>
          </a:bodyPr>
          <a:lstStyle/>
          <a:p>
            <a:r>
              <a:rPr lang="en-US" dirty="0" smtClean="0"/>
              <a:t>Critical Thinking </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97253510"/>
              </p:ext>
            </p:extLst>
          </p:nvPr>
        </p:nvGraphicFramePr>
        <p:xfrm>
          <a:off x="677334" y="3693815"/>
          <a:ext cx="8596312" cy="3164186"/>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graphicFrame>
        <p:nvGraphicFramePr>
          <p:cNvPr id="10" name="Chart 9"/>
          <p:cNvGraphicFramePr/>
          <p:nvPr>
            <p:extLst>
              <p:ext uri="{D42A27DB-BD31-4B8C-83A1-F6EECF244321}">
                <p14:modId xmlns:p14="http://schemas.microsoft.com/office/powerpoint/2010/main" val="401462081"/>
              </p:ext>
            </p:extLst>
          </p:nvPr>
        </p:nvGraphicFramePr>
        <p:xfrm>
          <a:off x="677334" y="1131683"/>
          <a:ext cx="8128000" cy="2716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9299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36" y="654867"/>
            <a:ext cx="8596668" cy="1320800"/>
          </a:xfrm>
        </p:spPr>
        <p:txBody>
          <a:bodyPr>
            <a:normAutofit fontScale="90000"/>
          </a:bodyPr>
          <a:lstStyle/>
          <a:p>
            <a:r>
              <a:rPr lang="en-US" dirty="0" smtClean="0"/>
              <a:t>TMCC Survey</a:t>
            </a:r>
            <a:br>
              <a:rPr lang="en-US" dirty="0" smtClean="0"/>
            </a:br>
            <a:r>
              <a:rPr lang="en-US" dirty="0" smtClean="0"/>
              <a:t>Spring 2015</a:t>
            </a:r>
            <a:br>
              <a:rPr lang="en-US" dirty="0" smtClean="0"/>
            </a:br>
            <a:r>
              <a:rPr lang="en-US" dirty="0" smtClean="0"/>
              <a:t>CHEM 121  </a:t>
            </a:r>
            <a:endParaRPr lang="en-US" dirty="0"/>
          </a:p>
        </p:txBody>
      </p:sp>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
        <p:nvSpPr>
          <p:cNvPr id="6" name="Content Placeholder 5"/>
          <p:cNvSpPr>
            <a:spLocks noGrp="1"/>
          </p:cNvSpPr>
          <p:nvPr>
            <p:ph idx="1"/>
          </p:nvPr>
        </p:nvSpPr>
        <p:spPr/>
        <p:txBody>
          <a:bodyPr/>
          <a:lstStyle/>
          <a:p>
            <a:r>
              <a:rPr lang="en-US" dirty="0" smtClean="0"/>
              <a:t>75 students</a:t>
            </a:r>
            <a:endParaRPr lang="en-US" dirty="0"/>
          </a:p>
        </p:txBody>
      </p:sp>
      <p:pic>
        <p:nvPicPr>
          <p:cNvPr id="7" name="Picture 6"/>
          <p:cNvPicPr>
            <a:picLocks noChangeAspect="1"/>
          </p:cNvPicPr>
          <p:nvPr/>
        </p:nvPicPr>
        <p:blipFill>
          <a:blip r:embed="rId2"/>
          <a:stretch>
            <a:fillRect/>
          </a:stretch>
        </p:blipFill>
        <p:spPr>
          <a:xfrm>
            <a:off x="3583097" y="352897"/>
            <a:ext cx="6057900" cy="6134100"/>
          </a:xfrm>
          <a:prstGeom prst="rect">
            <a:avLst/>
          </a:prstGeom>
        </p:spPr>
      </p:pic>
    </p:spTree>
    <p:extLst>
      <p:ext uri="{BB962C8B-B14F-4D97-AF65-F5344CB8AC3E}">
        <p14:creationId xmlns:p14="http://schemas.microsoft.com/office/powerpoint/2010/main" val="1635972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1671"/>
          </a:xfrm>
        </p:spPr>
        <p:txBody>
          <a:bodyPr>
            <a:normAutofit fontScale="90000"/>
          </a:bodyPr>
          <a:lstStyle/>
          <a:p>
            <a:r>
              <a:rPr lang="en-US" dirty="0" smtClean="0"/>
              <a:t>Results: </a:t>
            </a:r>
            <a:endParaRPr lang="en-US" dirty="0"/>
          </a:p>
        </p:txBody>
      </p:sp>
      <p:graphicFrame>
        <p:nvGraphicFramePr>
          <p:cNvPr id="8" name="Content Placeholder 7"/>
          <p:cNvGraphicFramePr>
            <a:graphicFrameLocks noGrp="1"/>
          </p:cNvGraphicFramePr>
          <p:nvPr>
            <p:ph idx="1"/>
            <p:extLst/>
          </p:nvPr>
        </p:nvGraphicFramePr>
        <p:xfrm>
          <a:off x="677863" y="1339850"/>
          <a:ext cx="8596312" cy="470217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338222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6459" y="6041362"/>
            <a:ext cx="6558487" cy="365125"/>
          </a:xfrm>
        </p:spPr>
        <p:txBody>
          <a:bodyPr/>
          <a:lstStyle/>
          <a:p>
            <a:r>
              <a:rPr lang="en-US" dirty="0" smtClean="0"/>
              <a:t>Olga Katkova,</a:t>
            </a:r>
          </a:p>
          <a:p>
            <a:r>
              <a:rPr lang="en-US" dirty="0" smtClean="0"/>
              <a:t>Chemistry</a:t>
            </a:r>
          </a:p>
          <a:p>
            <a:r>
              <a:rPr lang="en-US" dirty="0" smtClean="0"/>
              <a:t> Instructor</a:t>
            </a:r>
          </a:p>
          <a:p>
            <a:r>
              <a:rPr lang="en-US" dirty="0" smtClean="0"/>
              <a:t> TMCC</a:t>
            </a:r>
            <a:endParaRPr lang="en-US" dirty="0"/>
          </a:p>
        </p:txBody>
      </p:sp>
      <p:pic>
        <p:nvPicPr>
          <p:cNvPr id="5" name="Picture 4"/>
          <p:cNvPicPr>
            <a:picLocks noChangeAspect="1"/>
          </p:cNvPicPr>
          <p:nvPr/>
        </p:nvPicPr>
        <p:blipFill>
          <a:blip r:embed="rId2"/>
          <a:stretch>
            <a:fillRect/>
          </a:stretch>
        </p:blipFill>
        <p:spPr>
          <a:xfrm>
            <a:off x="1439351" y="-30344"/>
            <a:ext cx="8793344" cy="6888344"/>
          </a:xfrm>
          <a:prstGeom prst="rect">
            <a:avLst/>
          </a:prstGeom>
        </p:spPr>
      </p:pic>
    </p:spTree>
    <p:extLst>
      <p:ext uri="{BB962C8B-B14F-4D97-AF65-F5344CB8AC3E}">
        <p14:creationId xmlns:p14="http://schemas.microsoft.com/office/powerpoint/2010/main" val="3402015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4099"/>
          </a:xfrm>
        </p:spPr>
        <p:txBody>
          <a:bodyPr/>
          <a:lstStyle/>
          <a:p>
            <a:r>
              <a:rPr lang="en-US" dirty="0" smtClean="0"/>
              <a:t>Results: </a:t>
            </a:r>
            <a:endParaRPr lang="en-US" dirty="0"/>
          </a:p>
        </p:txBody>
      </p:sp>
      <p:graphicFrame>
        <p:nvGraphicFramePr>
          <p:cNvPr id="8" name="Content Placeholder 7"/>
          <p:cNvGraphicFramePr>
            <a:graphicFrameLocks noGrp="1"/>
          </p:cNvGraphicFramePr>
          <p:nvPr>
            <p:ph idx="1"/>
            <p:extLst/>
          </p:nvPr>
        </p:nvGraphicFramePr>
        <p:xfrm>
          <a:off x="677863" y="1303338"/>
          <a:ext cx="8596312" cy="473868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2036319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939"/>
          </a:xfrm>
        </p:spPr>
        <p:txBody>
          <a:bodyPr/>
          <a:lstStyle/>
          <a:p>
            <a:r>
              <a:rPr lang="en-US" dirty="0" smtClean="0"/>
              <a:t>Results: </a:t>
            </a:r>
            <a:endParaRPr lang="en-US" dirty="0"/>
          </a:p>
        </p:txBody>
      </p:sp>
      <p:graphicFrame>
        <p:nvGraphicFramePr>
          <p:cNvPr id="8" name="Content Placeholder 7"/>
          <p:cNvGraphicFramePr>
            <a:graphicFrameLocks noGrp="1"/>
          </p:cNvGraphicFramePr>
          <p:nvPr>
            <p:ph idx="1"/>
            <p:extLst/>
          </p:nvPr>
        </p:nvGraphicFramePr>
        <p:xfrm>
          <a:off x="677863" y="1276350"/>
          <a:ext cx="8596312" cy="4765675"/>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3141906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3152"/>
          </a:xfrm>
        </p:spPr>
        <p:txBody>
          <a:bodyPr/>
          <a:lstStyle/>
          <a:p>
            <a:r>
              <a:rPr lang="en-US" dirty="0" smtClean="0"/>
              <a:t>Results:</a:t>
            </a:r>
            <a:endParaRPr lang="en-US" dirty="0"/>
          </a:p>
        </p:txBody>
      </p:sp>
      <p:graphicFrame>
        <p:nvGraphicFramePr>
          <p:cNvPr id="8" name="Content Placeholder 7"/>
          <p:cNvGraphicFramePr>
            <a:graphicFrameLocks noGrp="1"/>
          </p:cNvGraphicFramePr>
          <p:nvPr>
            <p:ph idx="1"/>
            <p:extLst/>
          </p:nvPr>
        </p:nvGraphicFramePr>
        <p:xfrm>
          <a:off x="677863" y="1312863"/>
          <a:ext cx="8596312" cy="472916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968211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5046"/>
          </a:xfrm>
        </p:spPr>
        <p:txBody>
          <a:bodyPr/>
          <a:lstStyle/>
          <a:p>
            <a:r>
              <a:rPr lang="en-US" dirty="0" smtClean="0"/>
              <a:t>Results: </a:t>
            </a:r>
            <a:endParaRPr lang="en-US" dirty="0"/>
          </a:p>
        </p:txBody>
      </p:sp>
      <p:graphicFrame>
        <p:nvGraphicFramePr>
          <p:cNvPr id="8" name="Content Placeholder 7"/>
          <p:cNvGraphicFramePr>
            <a:graphicFrameLocks noGrp="1"/>
          </p:cNvGraphicFramePr>
          <p:nvPr>
            <p:ph idx="1"/>
            <p:extLst/>
          </p:nvPr>
        </p:nvGraphicFramePr>
        <p:xfrm>
          <a:off x="677863" y="1382713"/>
          <a:ext cx="8596312" cy="38798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3706487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5992"/>
          </a:xfrm>
        </p:spPr>
        <p:txBody>
          <a:bodyPr/>
          <a:lstStyle/>
          <a:p>
            <a:r>
              <a:rPr lang="en-US" dirty="0" smtClean="0"/>
              <a:t>Results: </a:t>
            </a:r>
            <a:endParaRPr lang="en-US" dirty="0"/>
          </a:p>
        </p:txBody>
      </p:sp>
      <p:graphicFrame>
        <p:nvGraphicFramePr>
          <p:cNvPr id="8" name="Content Placeholder 7"/>
          <p:cNvGraphicFramePr>
            <a:graphicFrameLocks noGrp="1"/>
          </p:cNvGraphicFramePr>
          <p:nvPr>
            <p:ph idx="1"/>
            <p:extLst/>
          </p:nvPr>
        </p:nvGraphicFramePr>
        <p:xfrm>
          <a:off x="677863" y="1357313"/>
          <a:ext cx="8596312" cy="468471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3622737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4099"/>
          </a:xfrm>
        </p:spPr>
        <p:txBody>
          <a:bodyPr/>
          <a:lstStyle/>
          <a:p>
            <a:r>
              <a:rPr lang="en-US" dirty="0" smtClean="0"/>
              <a:t>Results: </a:t>
            </a:r>
            <a:endParaRPr lang="en-US" dirty="0"/>
          </a:p>
        </p:txBody>
      </p:sp>
      <p:graphicFrame>
        <p:nvGraphicFramePr>
          <p:cNvPr id="8" name="Content Placeholder 7"/>
          <p:cNvGraphicFramePr>
            <a:graphicFrameLocks noGrp="1"/>
          </p:cNvGraphicFramePr>
          <p:nvPr>
            <p:ph idx="1"/>
            <p:extLst/>
          </p:nvPr>
        </p:nvGraphicFramePr>
        <p:xfrm>
          <a:off x="677863" y="1303338"/>
          <a:ext cx="8596312" cy="473868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4072333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8832"/>
          </a:xfrm>
        </p:spPr>
        <p:txBody>
          <a:bodyPr/>
          <a:lstStyle/>
          <a:p>
            <a:r>
              <a:rPr lang="en-US" dirty="0" smtClean="0"/>
              <a:t>Results: </a:t>
            </a:r>
            <a:endParaRPr lang="en-US" dirty="0"/>
          </a:p>
        </p:txBody>
      </p:sp>
      <p:graphicFrame>
        <p:nvGraphicFramePr>
          <p:cNvPr id="8" name="Content Placeholder 7"/>
          <p:cNvGraphicFramePr>
            <a:graphicFrameLocks noGrp="1"/>
          </p:cNvGraphicFramePr>
          <p:nvPr>
            <p:ph idx="1"/>
            <p:extLst/>
          </p:nvPr>
        </p:nvGraphicFramePr>
        <p:xfrm>
          <a:off x="677863" y="1322388"/>
          <a:ext cx="8596312" cy="471963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r>
              <a:rPr lang="en-US" smtClean="0"/>
              <a:t>Olga Katkova, Chemistry Professor,  TMCC</a:t>
            </a:r>
            <a:endParaRPr lang="en-US" dirty="0"/>
          </a:p>
        </p:txBody>
      </p:sp>
    </p:spTree>
    <p:extLst>
      <p:ext uri="{BB962C8B-B14F-4D97-AF65-F5344CB8AC3E}">
        <p14:creationId xmlns:p14="http://schemas.microsoft.com/office/powerpoint/2010/main" val="714135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Feedback:</a:t>
            </a:r>
            <a:endParaRPr lang="en-US" dirty="0"/>
          </a:p>
        </p:txBody>
      </p:sp>
      <p:sp>
        <p:nvSpPr>
          <p:cNvPr id="5" name="Content Placeholder 4"/>
          <p:cNvSpPr>
            <a:spLocks noGrp="1"/>
          </p:cNvSpPr>
          <p:nvPr>
            <p:ph idx="1"/>
          </p:nvPr>
        </p:nvSpPr>
        <p:spPr>
          <a:xfrm>
            <a:off x="677334" y="1287887"/>
            <a:ext cx="8596668" cy="4753475"/>
          </a:xfrm>
        </p:spPr>
        <p:txBody>
          <a:bodyPr>
            <a:normAutofit/>
          </a:bodyPr>
          <a:lstStyle/>
          <a:p>
            <a:r>
              <a:rPr lang="en-US" dirty="0" smtClean="0"/>
              <a:t>“This </a:t>
            </a:r>
            <a:r>
              <a:rPr lang="en-US" dirty="0"/>
              <a:t>is my last reflective journal in this class. It has been very interesting and I have learned a lot. Writing the journals has inspired me to be more curious and to try to find answers for everyday things I come across. </a:t>
            </a:r>
            <a:r>
              <a:rPr lang="en-US" dirty="0" smtClean="0"/>
              <a:t>“</a:t>
            </a:r>
          </a:p>
          <a:p>
            <a:r>
              <a:rPr lang="en-US" dirty="0" smtClean="0"/>
              <a:t>“I </a:t>
            </a:r>
            <a:r>
              <a:rPr lang="en-US" dirty="0"/>
              <a:t>must say that this journal writing is sure solving many questions I have had</a:t>
            </a:r>
            <a:r>
              <a:rPr lang="en-US" dirty="0" smtClean="0"/>
              <a:t>.”</a:t>
            </a:r>
          </a:p>
          <a:p>
            <a:r>
              <a:rPr lang="en-US" dirty="0" smtClean="0"/>
              <a:t>“Knowing </a:t>
            </a:r>
            <a:r>
              <a:rPr lang="en-US" dirty="0"/>
              <a:t>that chemistry is involved in my daily life is a fact of solace, as I continue through this semester recognizing that the things I learn in this class will be used throughout my life</a:t>
            </a:r>
            <a:r>
              <a:rPr lang="en-US" dirty="0" smtClean="0"/>
              <a:t>.”</a:t>
            </a:r>
            <a:endParaRPr lang="en-US" dirty="0"/>
          </a:p>
          <a:p>
            <a:r>
              <a:rPr lang="en-US" dirty="0" smtClean="0"/>
              <a:t>“</a:t>
            </a:r>
            <a:r>
              <a:rPr lang="en-US" dirty="0" smtClean="0"/>
              <a:t>Completing this assignment allows me to think deeper about the material we covered in class. Now I am constantly coming up with curiosity questions and try to find answers online. Although now I make sure that the answers are provided by reliable sources. You cannot believe to everything you find online.”</a:t>
            </a:r>
          </a:p>
          <a:p>
            <a:r>
              <a:rPr lang="en-US" dirty="0" smtClean="0"/>
              <a:t>“It took me a long time to pick up on this assignment. Once I figured it out I enjoyed to complete them for sure. “</a:t>
            </a:r>
          </a:p>
          <a:p>
            <a:endParaRPr lang="en-US" dirty="0"/>
          </a:p>
        </p:txBody>
      </p:sp>
      <p:sp>
        <p:nvSpPr>
          <p:cNvPr id="3" name="Footer Placeholder 2"/>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182169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6" y="973668"/>
            <a:ext cx="10382250" cy="706964"/>
          </a:xfrm>
        </p:spPr>
        <p:txBody>
          <a:bodyPr/>
          <a:lstStyle/>
          <a:p>
            <a:r>
              <a:rPr lang="en-US" dirty="0" smtClean="0"/>
              <a:t>“Student Success: Headed to the Workplace”</a:t>
            </a:r>
            <a:endParaRPr lang="en-US" dirty="0"/>
          </a:p>
        </p:txBody>
      </p:sp>
      <p:sp>
        <p:nvSpPr>
          <p:cNvPr id="3" name="Content Placeholder 2"/>
          <p:cNvSpPr>
            <a:spLocks noGrp="1"/>
          </p:cNvSpPr>
          <p:nvPr>
            <p:ph sz="half" idx="1"/>
          </p:nvPr>
        </p:nvSpPr>
        <p:spPr>
          <a:xfrm>
            <a:off x="742950" y="1954306"/>
            <a:ext cx="5265737" cy="4265519"/>
          </a:xfrm>
        </p:spPr>
        <p:txBody>
          <a:bodyPr>
            <a:normAutofit/>
          </a:bodyPr>
          <a:lstStyle/>
          <a:p>
            <a:r>
              <a:rPr lang="en-US" sz="2000" b="1" dirty="0"/>
              <a:t>Soft Skill #1: Communication </a:t>
            </a:r>
          </a:p>
          <a:p>
            <a:r>
              <a:rPr lang="sv-SE" sz="2000" b="1" dirty="0"/>
              <a:t>Soft Skill #2: Enthusiasm &amp; Attitude </a:t>
            </a:r>
          </a:p>
          <a:p>
            <a:r>
              <a:rPr lang="en-US" sz="2000" b="1" dirty="0"/>
              <a:t>Soft Skill #3: Teamwork </a:t>
            </a:r>
          </a:p>
          <a:p>
            <a:r>
              <a:rPr lang="en-US" sz="2000" b="1" dirty="0"/>
              <a:t>Soft Skill #4: Networking </a:t>
            </a:r>
          </a:p>
          <a:p>
            <a:r>
              <a:rPr lang="en-US" sz="2000" b="1" dirty="0"/>
              <a:t>Soft Skill #5: Problem Solving &amp; </a:t>
            </a:r>
            <a:r>
              <a:rPr lang="en-US" sz="2400" b="1" dirty="0"/>
              <a:t>Critical Thinking </a:t>
            </a:r>
          </a:p>
          <a:p>
            <a:r>
              <a:rPr lang="en-US" sz="2000" b="1" dirty="0"/>
              <a:t>Soft Skill #6: Professionalism </a:t>
            </a:r>
            <a:endParaRPr lang="en-US" sz="2000" b="1" dirty="0" smtClean="0"/>
          </a:p>
          <a:p>
            <a:r>
              <a:rPr lang="en-US" sz="1400" b="1" dirty="0" smtClean="0"/>
              <a:t>By United States Department of Labor</a:t>
            </a:r>
          </a:p>
          <a:p>
            <a:pPr marL="0" indent="0">
              <a:buNone/>
            </a:pPr>
            <a:r>
              <a:rPr lang="en-US" sz="1400" b="1" dirty="0" smtClean="0"/>
              <a:t>http</a:t>
            </a:r>
            <a:r>
              <a:rPr lang="en-US" sz="1400" b="1" dirty="0"/>
              <a:t>://www.dol.gov/odep/topics/youth/softskills/</a:t>
            </a:r>
          </a:p>
          <a:p>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3100" y="1954306"/>
            <a:ext cx="2857500" cy="3994850"/>
          </a:xfrm>
        </p:spPr>
      </p:pic>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1158584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376" y="1479177"/>
            <a:ext cx="3962400" cy="4338918"/>
          </a:xfrm>
        </p:spPr>
      </p:pic>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2559146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Physical Sciences - Truckee Meadows Community College - Mozilla Firefo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609600"/>
            <a:ext cx="8664403" cy="5432425"/>
          </a:xfrm>
        </p:spPr>
      </p:pic>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187305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50002"/>
          </a:xfrm>
        </p:spPr>
        <p:txBody>
          <a:bodyPr/>
          <a:lstStyle/>
          <a:p>
            <a:r>
              <a:rPr lang="en-US" dirty="0" smtClean="0"/>
              <a:t>Mark Your Calendar</a:t>
            </a:r>
            <a:endParaRPr lang="en-US" dirty="0"/>
          </a:p>
        </p:txBody>
      </p:sp>
      <p:sp>
        <p:nvSpPr>
          <p:cNvPr id="3" name="Content Placeholder 2"/>
          <p:cNvSpPr>
            <a:spLocks noGrp="1"/>
          </p:cNvSpPr>
          <p:nvPr>
            <p:ph idx="1"/>
          </p:nvPr>
        </p:nvSpPr>
        <p:spPr>
          <a:xfrm>
            <a:off x="677334" y="0"/>
            <a:ext cx="11514666" cy="6041363"/>
          </a:xfrm>
        </p:spPr>
        <p:txBody>
          <a:bodyPr/>
          <a:lstStyle/>
          <a:p>
            <a:pPr marL="0" indent="0" algn="r">
              <a:buNone/>
            </a:pPr>
            <a:endParaRPr lang="en-US" dirty="0" smtClean="0"/>
          </a:p>
          <a:p>
            <a:pPr marL="0" indent="0" algn="r">
              <a:buNone/>
            </a:pPr>
            <a:endParaRPr lang="en-US" dirty="0"/>
          </a:p>
          <a:p>
            <a:pPr marL="0" indent="0" algn="r">
              <a:buNone/>
            </a:pPr>
            <a:endParaRPr lang="en-US" dirty="0" smtClean="0"/>
          </a:p>
          <a:p>
            <a:pPr marL="0" indent="0" algn="r">
              <a:buNone/>
            </a:pPr>
            <a:endParaRPr lang="en-US" dirty="0"/>
          </a:p>
          <a:p>
            <a:pPr marL="0" indent="0" algn="r">
              <a:buNone/>
            </a:pPr>
            <a:endParaRPr lang="en-US" dirty="0" smtClean="0"/>
          </a:p>
          <a:p>
            <a:pPr marL="0" indent="0" algn="ctr">
              <a:buNone/>
            </a:pPr>
            <a:r>
              <a:rPr lang="en-US" dirty="0" smtClean="0"/>
              <a:t>												     </a:t>
            </a:r>
            <a:r>
              <a:rPr lang="en-US" b="1" dirty="0" smtClean="0"/>
              <a:t>March 31</a:t>
            </a:r>
            <a:r>
              <a:rPr lang="en-US" b="1" baseline="30000" dirty="0" smtClean="0"/>
              <a:t>st</a:t>
            </a:r>
            <a:r>
              <a:rPr lang="en-US" b="1" dirty="0" smtClean="0"/>
              <a:t>-April 1 </a:t>
            </a:r>
            <a:r>
              <a:rPr lang="en-US" b="1" dirty="0" err="1" smtClean="0"/>
              <a:t>st</a:t>
            </a:r>
            <a:r>
              <a:rPr lang="en-US" b="1" dirty="0" smtClean="0"/>
              <a:t>, 2017</a:t>
            </a:r>
          </a:p>
          <a:p>
            <a:pPr marL="0" indent="0" algn="ctr">
              <a:buNone/>
            </a:pPr>
            <a:r>
              <a:rPr lang="en-US" b="1" dirty="0" smtClean="0"/>
              <a:t>												216</a:t>
            </a:r>
            <a:r>
              <a:rPr lang="en-US" b="1" baseline="30000" dirty="0" smtClean="0"/>
              <a:t>th</a:t>
            </a:r>
            <a:r>
              <a:rPr lang="en-US" b="1" dirty="0" smtClean="0"/>
              <a:t> 2YC3 conference</a:t>
            </a:r>
          </a:p>
          <a:p>
            <a:pPr marL="0" indent="0" algn="ctr">
              <a:buNone/>
            </a:pPr>
            <a:r>
              <a:rPr lang="en-US" b="1" dirty="0" smtClean="0"/>
              <a:t>															    Truckee Meadows Community College, </a:t>
            </a:r>
          </a:p>
          <a:p>
            <a:pPr marL="0" indent="0" algn="ctr">
              <a:buNone/>
            </a:pPr>
            <a:r>
              <a:rPr lang="en-US" b="1" dirty="0" smtClean="0"/>
              <a:t>												Gorgeous Reno, Nevada</a:t>
            </a:r>
          </a:p>
          <a:p>
            <a:pPr marL="0" indent="0" algn="ctr">
              <a:buNone/>
            </a:pPr>
            <a:endParaRPr lang="en-US" dirty="0" smtClean="0"/>
          </a:p>
          <a:p>
            <a:pPr marL="0" indent="0" algn="ctr">
              <a:buNone/>
            </a:pPr>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3" y="850002"/>
            <a:ext cx="7431110" cy="5191355"/>
          </a:xfrm>
          <a:prstGeom prst="rect">
            <a:avLst/>
          </a:prstGeom>
        </p:spPr>
      </p:pic>
    </p:spTree>
    <p:extLst>
      <p:ext uri="{BB962C8B-B14F-4D97-AF65-F5344CB8AC3E}">
        <p14:creationId xmlns:p14="http://schemas.microsoft.com/office/powerpoint/2010/main" val="2571501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7694" y="1541929"/>
            <a:ext cx="4482353" cy="4034118"/>
          </a:xfrm>
        </p:spPr>
      </p:pic>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spTree>
    <p:extLst>
      <p:ext uri="{BB962C8B-B14F-4D97-AF65-F5344CB8AC3E}">
        <p14:creationId xmlns:p14="http://schemas.microsoft.com/office/powerpoint/2010/main" val="421160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Chemistry at TMCC</a:t>
            </a:r>
            <a:br>
              <a:rPr lang="en-US" b="1" dirty="0"/>
            </a:br>
            <a:endParaRPr lang="en-US" dirty="0"/>
          </a:p>
        </p:txBody>
      </p:sp>
      <p:sp>
        <p:nvSpPr>
          <p:cNvPr id="3" name="Content Placeholder 2"/>
          <p:cNvSpPr>
            <a:spLocks noGrp="1"/>
          </p:cNvSpPr>
          <p:nvPr>
            <p:ph idx="1"/>
          </p:nvPr>
        </p:nvSpPr>
        <p:spPr>
          <a:xfrm>
            <a:off x="569758" y="1488236"/>
            <a:ext cx="8596668" cy="3880773"/>
          </a:xfrm>
        </p:spPr>
        <p:txBody>
          <a:bodyPr/>
          <a:lstStyle/>
          <a:p>
            <a:r>
              <a:rPr lang="en-US" dirty="0"/>
              <a:t>Chemistry classes at TMCC support degree programs </a:t>
            </a:r>
            <a:r>
              <a:rPr lang="en-US" dirty="0" smtClean="0"/>
              <a:t>in</a:t>
            </a:r>
          </a:p>
          <a:p>
            <a:r>
              <a:rPr lang="en-US" dirty="0" smtClean="0"/>
              <a:t> physical </a:t>
            </a:r>
            <a:r>
              <a:rPr lang="en-US" dirty="0"/>
              <a:t>sciences and </a:t>
            </a:r>
            <a:r>
              <a:rPr lang="en-US" dirty="0" smtClean="0"/>
              <a:t>biology</a:t>
            </a:r>
            <a:endParaRPr lang="en-US" dirty="0"/>
          </a:p>
          <a:p>
            <a:r>
              <a:rPr lang="en-US" dirty="0" smtClean="0"/>
              <a:t> </a:t>
            </a:r>
            <a:r>
              <a:rPr lang="en-US" dirty="0"/>
              <a:t>also in nursing, dental hygiene, radiological technology, </a:t>
            </a:r>
            <a:endParaRPr lang="en-US" dirty="0" smtClean="0"/>
          </a:p>
          <a:p>
            <a:r>
              <a:rPr lang="en-US" dirty="0" smtClean="0"/>
              <a:t>and </a:t>
            </a:r>
            <a:r>
              <a:rPr lang="en-US" dirty="0"/>
              <a:t>those looking for careers in medicine, biotechnology, engineering and fire sciences</a:t>
            </a:r>
            <a:r>
              <a:rPr lang="en-US" dirty="0" smtClean="0"/>
              <a:t>.</a:t>
            </a:r>
          </a:p>
          <a:p>
            <a:r>
              <a:rPr lang="en-US" dirty="0" smtClean="0"/>
              <a:t> </a:t>
            </a:r>
            <a:r>
              <a:rPr lang="en-US" dirty="0"/>
              <a:t>An Associates of Science Emphasis in Chemistry provides the first two years towards a Bachelor’s Degree in Chemistry at most major universities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502" y="4083778"/>
            <a:ext cx="3286125" cy="2286000"/>
          </a:xfrm>
          <a:prstGeom prst="rect">
            <a:avLst/>
          </a:prstGeom>
        </p:spPr>
      </p:pic>
    </p:spTree>
    <p:extLst>
      <p:ext uri="{BB962C8B-B14F-4D97-AF65-F5344CB8AC3E}">
        <p14:creationId xmlns:p14="http://schemas.microsoft.com/office/powerpoint/2010/main" val="57404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Chemistry CHEM 121 </a:t>
            </a:r>
            <a:endParaRPr lang="en-US" dirty="0"/>
          </a:p>
        </p:txBody>
      </p:sp>
      <p:sp>
        <p:nvSpPr>
          <p:cNvPr id="3" name="Content Placeholder 2"/>
          <p:cNvSpPr>
            <a:spLocks noGrp="1"/>
          </p:cNvSpPr>
          <p:nvPr>
            <p:ph idx="1"/>
          </p:nvPr>
        </p:nvSpPr>
        <p:spPr/>
        <p:txBody>
          <a:bodyPr/>
          <a:lstStyle/>
          <a:p>
            <a:r>
              <a:rPr lang="en-US" dirty="0"/>
              <a:t>CHEM 121</a:t>
            </a:r>
          </a:p>
          <a:p>
            <a:r>
              <a:rPr lang="en-US" dirty="0"/>
              <a:t>General Chemistry I</a:t>
            </a:r>
          </a:p>
          <a:p>
            <a:r>
              <a:rPr lang="en-US" dirty="0"/>
              <a:t>First Semester chemistry for biology, engineering, allied health, environmental science, and pre-med majors.</a:t>
            </a:r>
          </a:p>
          <a:p>
            <a:r>
              <a:rPr lang="en-US" dirty="0"/>
              <a:t>Pre-</a:t>
            </a:r>
            <a:r>
              <a:rPr lang="en-US" dirty="0" err="1"/>
              <a:t>Req</a:t>
            </a:r>
            <a:r>
              <a:rPr lang="en-US" dirty="0"/>
              <a:t>: MATH 120</a:t>
            </a:r>
          </a:p>
          <a:p>
            <a:r>
              <a:rPr lang="en-US" dirty="0"/>
              <a:t>Taught: Fall, Spring, Summer</a:t>
            </a:r>
          </a:p>
          <a:p>
            <a:r>
              <a:rPr lang="en-US" dirty="0" smtClean="0"/>
              <a:t>Fall 2014 : 10 sections = 280 students</a:t>
            </a:r>
          </a:p>
          <a:p>
            <a:r>
              <a:rPr lang="en-US" dirty="0" smtClean="0"/>
              <a:t>Spring 2015 : 9 sections = 252 students</a:t>
            </a:r>
          </a:p>
          <a:p>
            <a:r>
              <a:rPr lang="en-US" dirty="0" smtClean="0"/>
              <a:t>Summer 2015 : 1 section = 28 students </a:t>
            </a:r>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717" y="3405739"/>
            <a:ext cx="2456330" cy="2635623"/>
          </a:xfrm>
          <a:prstGeom prst="rect">
            <a:avLst/>
          </a:prstGeom>
        </p:spPr>
      </p:pic>
    </p:spTree>
    <p:extLst>
      <p:ext uri="{BB962C8B-B14F-4D97-AF65-F5344CB8AC3E}">
        <p14:creationId xmlns:p14="http://schemas.microsoft.com/office/powerpoint/2010/main" val="354953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PREPARE YOUR MIND TO RECEIVE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3881" y="1554256"/>
            <a:ext cx="5743574" cy="3667125"/>
          </a:xfrm>
        </p:spPr>
      </p:pic>
      <p:sp>
        <p:nvSpPr>
          <p:cNvPr id="3" name="Footer Placeholder 2"/>
          <p:cNvSpPr>
            <a:spLocks noGrp="1"/>
          </p:cNvSpPr>
          <p:nvPr>
            <p:ph type="ftr" sz="quarter" idx="11"/>
          </p:nvPr>
        </p:nvSpPr>
        <p:spPr/>
        <p:txBody>
          <a:bodyPr/>
          <a:lstStyle/>
          <a:p>
            <a:r>
              <a:rPr lang="en-US" dirty="0" smtClean="0"/>
              <a:t>Olga Katkova, Chemistry Instructor, TMCC</a:t>
            </a:r>
            <a:endParaRPr lang="en-US" dirty="0"/>
          </a:p>
        </p:txBody>
      </p:sp>
    </p:spTree>
    <p:extLst>
      <p:ext uri="{BB962C8B-B14F-4D97-AF65-F5344CB8AC3E}">
        <p14:creationId xmlns:p14="http://schemas.microsoft.com/office/powerpoint/2010/main" val="2961317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Education Objectives</a:t>
            </a:r>
            <a:br>
              <a:rPr lang="en-US" b="1" dirty="0"/>
            </a:br>
            <a:endParaRPr lang="en-US" dirty="0"/>
          </a:p>
        </p:txBody>
      </p:sp>
      <p:sp>
        <p:nvSpPr>
          <p:cNvPr id="3" name="Content Placeholder 2"/>
          <p:cNvSpPr>
            <a:spLocks noGrp="1"/>
          </p:cNvSpPr>
          <p:nvPr>
            <p:ph idx="1"/>
          </p:nvPr>
        </p:nvSpPr>
        <p:spPr>
          <a:xfrm>
            <a:off x="677334" y="1290918"/>
            <a:ext cx="8596668" cy="4858869"/>
          </a:xfrm>
        </p:spPr>
        <p:txBody>
          <a:bodyPr>
            <a:normAutofit fontScale="85000" lnSpcReduction="20000"/>
          </a:bodyPr>
          <a:lstStyle/>
          <a:p>
            <a:r>
              <a:rPr lang="en-US" b="1" dirty="0"/>
              <a:t>Communications: </a:t>
            </a:r>
            <a:r>
              <a:rPr lang="en-US" dirty="0"/>
              <a:t>Includes the ability to listen, speak, and write competently so as to gain skills to interact effectively with others; and to read with comprehension</a:t>
            </a:r>
            <a:r>
              <a:rPr lang="en-US" dirty="0" smtClean="0"/>
              <a:t>.</a:t>
            </a:r>
          </a:p>
          <a:p>
            <a:endParaRPr lang="en-US" dirty="0"/>
          </a:p>
          <a:p>
            <a:r>
              <a:rPr lang="en-US" b="1" dirty="0"/>
              <a:t>Critical Thinking: </a:t>
            </a:r>
            <a:r>
              <a:rPr lang="en-US" dirty="0"/>
              <a:t>Includes the ability to grasp complexities, relationships, similarities and differences; to draw inferences and conclusions; to identify and troubleshoot problems; to collect and identify data to formulate and test solutions; and to identify how individual values and perceptions influence decision making</a:t>
            </a:r>
            <a:r>
              <a:rPr lang="en-US" dirty="0" smtClean="0"/>
              <a:t>.</a:t>
            </a:r>
          </a:p>
          <a:p>
            <a:pPr marL="0" indent="0">
              <a:buNone/>
            </a:pPr>
            <a:endParaRPr lang="en-US" dirty="0" smtClean="0"/>
          </a:p>
          <a:p>
            <a:r>
              <a:rPr lang="en-US" b="1" dirty="0" smtClean="0"/>
              <a:t>Information </a:t>
            </a:r>
            <a:r>
              <a:rPr lang="en-US" b="1" dirty="0"/>
              <a:t>Literacy: </a:t>
            </a:r>
            <a:r>
              <a:rPr lang="en-US" dirty="0"/>
              <a:t>Includes the ability to understand information technology; use applications as tools; and to evaluate the applicability and validity of information</a:t>
            </a:r>
            <a:r>
              <a:rPr lang="en-US" dirty="0" smtClean="0"/>
              <a:t>.</a:t>
            </a:r>
          </a:p>
          <a:p>
            <a:endParaRPr lang="en-US" dirty="0"/>
          </a:p>
          <a:p>
            <a:r>
              <a:rPr lang="en-US" b="1" dirty="0"/>
              <a:t>Personal/Cultural Awareness: </a:t>
            </a:r>
            <a:r>
              <a:rPr lang="en-US" dirty="0"/>
              <a:t>Includes the ability to develop a broad understanding of linguistic, political, social, environmental, religious, and economic systems; to attain skills to function effectively as responsible, ethical community members; and to learn to value, respect and critique the aesthetic and creative process</a:t>
            </a:r>
            <a:r>
              <a:rPr lang="en-US" dirty="0" smtClean="0"/>
              <a:t>.</a:t>
            </a:r>
          </a:p>
          <a:p>
            <a:endParaRPr lang="en-US" dirty="0"/>
          </a:p>
          <a:p>
            <a:r>
              <a:rPr lang="en-US" b="1" dirty="0"/>
              <a:t>Quantitative Reasoning: </a:t>
            </a:r>
            <a:r>
              <a:rPr lang="en-US" dirty="0"/>
              <a:t>Includes the ability to use scientific reasoning skills including induction and deduction; to discern bias and subjectivity; to perform appropriate calculations; and to understand, evaluate, model and effectively use data.</a:t>
            </a:r>
          </a:p>
          <a:p>
            <a:endParaRPr lang="en-US" dirty="0"/>
          </a:p>
        </p:txBody>
      </p:sp>
      <p:sp>
        <p:nvSpPr>
          <p:cNvPr id="4" name="Footer Placeholder 3"/>
          <p:cNvSpPr>
            <a:spLocks noGrp="1"/>
          </p:cNvSpPr>
          <p:nvPr>
            <p:ph type="ftr" sz="quarter" idx="11"/>
          </p:nvPr>
        </p:nvSpPr>
        <p:spPr/>
        <p:txBody>
          <a:bodyPr/>
          <a:lstStyle/>
          <a:p>
            <a:r>
              <a:rPr lang="en-US" smtClean="0"/>
              <a:t>Olga Katkova, Chemistry Instructor, TMCC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918" y="152399"/>
            <a:ext cx="1887084" cy="1075765"/>
          </a:xfrm>
          <a:prstGeom prst="rect">
            <a:avLst/>
          </a:prstGeom>
        </p:spPr>
      </p:pic>
    </p:spTree>
    <p:extLst>
      <p:ext uri="{BB962C8B-B14F-4D97-AF65-F5344CB8AC3E}">
        <p14:creationId xmlns:p14="http://schemas.microsoft.com/office/powerpoint/2010/main" val="4243845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5" y="394447"/>
            <a:ext cx="2793158" cy="4885765"/>
          </a:xfrm>
        </p:spPr>
        <p:txBody>
          <a:bodyPr/>
          <a:lstStyle/>
          <a:p>
            <a:pPr algn="ctr"/>
            <a:r>
              <a:rPr lang="en-US" sz="3600" b="1" dirty="0"/>
              <a:t>T</a:t>
            </a:r>
            <a:r>
              <a:rPr lang="en-US" sz="3600" b="1" dirty="0" smtClean="0"/>
              <a:t>he Major Goal is to provoke the students to think about what they are learning in the class.</a:t>
            </a:r>
            <a:endParaRPr lang="en-US" sz="36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6383" y="1634377"/>
            <a:ext cx="5095876" cy="3328987"/>
          </a:xfrm>
        </p:spPr>
      </p:pic>
      <p:sp>
        <p:nvSpPr>
          <p:cNvPr id="4" name="Text Placeholder 3"/>
          <p:cNvSpPr>
            <a:spLocks noGrp="1"/>
          </p:cNvSpPr>
          <p:nvPr>
            <p:ph type="body" sz="half" idx="2"/>
          </p:nvPr>
        </p:nvSpPr>
        <p:spPr>
          <a:xfrm flipH="1">
            <a:off x="1048870" y="5357811"/>
            <a:ext cx="2214282" cy="343741"/>
          </a:xfrm>
        </p:spPr>
        <p:txBody>
          <a:bodyPr>
            <a:normAutofit/>
          </a:bodyPr>
          <a:lstStyle/>
          <a:p>
            <a:endParaRPr lang="en-US" dirty="0"/>
          </a:p>
        </p:txBody>
      </p:sp>
      <p:sp>
        <p:nvSpPr>
          <p:cNvPr id="3" name="Footer Placeholder 2"/>
          <p:cNvSpPr>
            <a:spLocks noGrp="1"/>
          </p:cNvSpPr>
          <p:nvPr>
            <p:ph type="ftr" sz="quarter" idx="11"/>
          </p:nvPr>
        </p:nvSpPr>
        <p:spPr/>
        <p:txBody>
          <a:bodyPr/>
          <a:lstStyle/>
          <a:p>
            <a:r>
              <a:rPr lang="en-US" dirty="0" smtClean="0"/>
              <a:t>Olga Katkova, Chemistry Instructor, TMCC</a:t>
            </a:r>
            <a:endParaRPr lang="en-US" dirty="0"/>
          </a:p>
        </p:txBody>
      </p:sp>
    </p:spTree>
    <p:extLst>
      <p:ext uri="{BB962C8B-B14F-4D97-AF65-F5344CB8AC3E}">
        <p14:creationId xmlns:p14="http://schemas.microsoft.com/office/powerpoint/2010/main" val="3121918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648</TotalTime>
  <Words>2123</Words>
  <Application>Microsoft Office PowerPoint</Application>
  <PresentationFormat>Widescreen</PresentationFormat>
  <Paragraphs>181</Paragraphs>
  <Slides>41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Times New Roman</vt:lpstr>
      <vt:lpstr>Trebuchet MS</vt:lpstr>
      <vt:lpstr>Wingdings 3</vt:lpstr>
      <vt:lpstr>Facet</vt:lpstr>
      <vt:lpstr>REFLECTIVE JOURNALS In Chemistry Classes</vt:lpstr>
      <vt:lpstr>Truckee Meadows Community College TMCC</vt:lpstr>
      <vt:lpstr>PowerPoint Presentation</vt:lpstr>
      <vt:lpstr>PowerPoint Presentation</vt:lpstr>
      <vt:lpstr>Chemistry at TMCC </vt:lpstr>
      <vt:lpstr>General Chemistry CHEM 121 </vt:lpstr>
      <vt:lpstr>PREPARE YOUR MIND TO RECEIVE</vt:lpstr>
      <vt:lpstr>General Education Objectives </vt:lpstr>
      <vt:lpstr>The Major Goal is to provoke the students to think about what they are learning in the class.</vt:lpstr>
      <vt:lpstr>Good Learners  tend to be  Reflective Thinkers</vt:lpstr>
      <vt:lpstr>PowerPoint Presentation</vt:lpstr>
      <vt:lpstr>TAXONOMY CHART</vt:lpstr>
      <vt:lpstr>PowerPoint Presentation</vt:lpstr>
      <vt:lpstr>Example #1(Chapter 2, Mass and Weight)</vt:lpstr>
      <vt:lpstr>Example #2 (Chapter 3, Chemical Properties)</vt:lpstr>
      <vt:lpstr>PowerPoint Presentation</vt:lpstr>
      <vt:lpstr>Example #3</vt:lpstr>
      <vt:lpstr>Example #4</vt:lpstr>
      <vt:lpstr>Example #5</vt:lpstr>
      <vt:lpstr>Example #6 </vt:lpstr>
      <vt:lpstr>Questionnaire to Measure the level of thinking in Reflective Journals </vt:lpstr>
      <vt:lpstr>Questionnaire to Measure the level of thinking in Reflective Journals </vt:lpstr>
      <vt:lpstr>PowerPoint Presentation</vt:lpstr>
      <vt:lpstr>Habitual </vt:lpstr>
      <vt:lpstr>Understanding </vt:lpstr>
      <vt:lpstr>Reflection </vt:lpstr>
      <vt:lpstr>Critical Thinking </vt:lpstr>
      <vt:lpstr>TMCC Survey Spring 2015 CHEM 121  </vt:lpstr>
      <vt:lpstr>Results: </vt:lpstr>
      <vt:lpstr>Results: </vt:lpstr>
      <vt:lpstr>Results: </vt:lpstr>
      <vt:lpstr>Results:</vt:lpstr>
      <vt:lpstr>Results: </vt:lpstr>
      <vt:lpstr>Results: </vt:lpstr>
      <vt:lpstr>Results: </vt:lpstr>
      <vt:lpstr>Results: </vt:lpstr>
      <vt:lpstr>Feedback:</vt:lpstr>
      <vt:lpstr>“Student Success: Headed to the Workplace”</vt:lpstr>
      <vt:lpstr>Questions? </vt:lpstr>
      <vt:lpstr>Mark Your Calendar</vt:lpstr>
      <vt:lpstr>THANK YOU !</vt:lpstr>
    </vt:vector>
  </TitlesOfParts>
  <Company>WNCC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JOURNALS</dc:title>
  <dc:creator>Olga Katkova</dc:creator>
  <cp:lastModifiedBy>Microsoft account</cp:lastModifiedBy>
  <cp:revision>53</cp:revision>
  <dcterms:created xsi:type="dcterms:W3CDTF">2013-09-23T14:54:10Z</dcterms:created>
  <dcterms:modified xsi:type="dcterms:W3CDTF">2016-03-07T01:57:27Z</dcterms:modified>
</cp:coreProperties>
</file>