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theme/theme16.xml" ContentType="application/vnd.openxmlformats-officedocument.theme+xml"/>
  <Override PartName="/ppt/slideLayouts/slideLayout24.xml" ContentType="application/vnd.openxmlformats-officedocument.presentationml.slideLayout+xml"/>
  <Override PartName="/ppt/theme/theme17.xml" ContentType="application/vnd.openxmlformats-officedocument.theme+xml"/>
  <Override PartName="/ppt/slideLayouts/slideLayout25.xml" ContentType="application/vnd.openxmlformats-officedocument.presentationml.slideLayout+xml"/>
  <Override PartName="/ppt/theme/theme18.xml" ContentType="application/vnd.openxmlformats-officedocument.theme+xml"/>
  <Override PartName="/ppt/slideLayouts/slideLayout26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704" r:id="rId2"/>
    <p:sldMasterId id="2147483716" r:id="rId3"/>
    <p:sldMasterId id="2147483718" r:id="rId4"/>
    <p:sldMasterId id="2147483720" r:id="rId5"/>
    <p:sldMasterId id="2147483722" r:id="rId6"/>
    <p:sldMasterId id="2147483724" r:id="rId7"/>
    <p:sldMasterId id="2147483730" r:id="rId8"/>
    <p:sldMasterId id="2147483742" r:id="rId9"/>
    <p:sldMasterId id="2147483744" r:id="rId10"/>
    <p:sldMasterId id="2147483746" r:id="rId11"/>
    <p:sldMasterId id="2147483748" r:id="rId12"/>
    <p:sldMasterId id="2147483750" r:id="rId13"/>
    <p:sldMasterId id="2147483752" r:id="rId14"/>
    <p:sldMasterId id="2147483754" r:id="rId15"/>
    <p:sldMasterId id="2147483756" r:id="rId16"/>
    <p:sldMasterId id="2147483758" r:id="rId17"/>
    <p:sldMasterId id="2147483760" r:id="rId18"/>
    <p:sldMasterId id="2147483762" r:id="rId19"/>
  </p:sldMasterIdLst>
  <p:notesMasterIdLst>
    <p:notesMasterId r:id="rId64"/>
  </p:notesMasterIdLst>
  <p:sldIdLst>
    <p:sldId id="256" r:id="rId20"/>
    <p:sldId id="257" r:id="rId21"/>
    <p:sldId id="264" r:id="rId22"/>
    <p:sldId id="322" r:id="rId23"/>
    <p:sldId id="293" r:id="rId24"/>
    <p:sldId id="296" r:id="rId25"/>
    <p:sldId id="310" r:id="rId26"/>
    <p:sldId id="295" r:id="rId27"/>
    <p:sldId id="299" r:id="rId28"/>
    <p:sldId id="300" r:id="rId29"/>
    <p:sldId id="311" r:id="rId30"/>
    <p:sldId id="312" r:id="rId31"/>
    <p:sldId id="314" r:id="rId32"/>
    <p:sldId id="313" r:id="rId33"/>
    <p:sldId id="315" r:id="rId34"/>
    <p:sldId id="317" r:id="rId35"/>
    <p:sldId id="291" r:id="rId36"/>
    <p:sldId id="318" r:id="rId37"/>
    <p:sldId id="319" r:id="rId38"/>
    <p:sldId id="347" r:id="rId39"/>
    <p:sldId id="379" r:id="rId40"/>
    <p:sldId id="321" r:id="rId41"/>
    <p:sldId id="324" r:id="rId42"/>
    <p:sldId id="377" r:id="rId43"/>
    <p:sldId id="378" r:id="rId44"/>
    <p:sldId id="353" r:id="rId45"/>
    <p:sldId id="354" r:id="rId46"/>
    <p:sldId id="355" r:id="rId47"/>
    <p:sldId id="356" r:id="rId48"/>
    <p:sldId id="357" r:id="rId49"/>
    <p:sldId id="360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23" r:id="rId62"/>
    <p:sldId id="292" r:id="rId63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65"/>
      <p:bold r:id="rId66"/>
      <p:italic r:id="rId67"/>
      <p:bold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FF6202F-FFB5-439B-A7B9-C02714C5F85E}">
  <a:tblStyle styleId="{FFF6202F-FFB5-439B-A7B9-C02714C5F85E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CEFF1"/>
          </a:solidFill>
        </a:fill>
      </a:tcStyle>
    </a:wholeTbl>
    <a:band1H>
      <a:tcStyle>
        <a:tcBdr/>
        <a:fill>
          <a:solidFill>
            <a:srgbClr val="D7DDE2"/>
          </a:solidFill>
        </a:fill>
      </a:tcStyle>
    </a:band1H>
    <a:band1V>
      <a:tcStyle>
        <a:tcBdr/>
        <a:fill>
          <a:solidFill>
            <a:srgbClr val="D7DDE2"/>
          </a:solidFill>
        </a:fill>
      </a:tcStyle>
    </a:band1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4474667-FFB4-485C-A999-EE30771EF17E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CEFF1"/>
          </a:solidFill>
        </a:fill>
      </a:tcStyle>
    </a:wholeTbl>
    <a:band1H>
      <a:tcStyle>
        <a:tcBdr/>
        <a:fill>
          <a:solidFill>
            <a:srgbClr val="D7DDE2"/>
          </a:solidFill>
        </a:fill>
      </a:tcStyle>
    </a:band1H>
    <a:band1V>
      <a:tcStyle>
        <a:tcBdr/>
        <a:fill>
          <a:solidFill>
            <a:srgbClr val="D7DDE2"/>
          </a:solidFill>
        </a:fill>
      </a:tcStyle>
    </a:band1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BA9397D-5744-41B0-8804-63F3D7302AFA}" styleName="Table_2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CEFF1"/>
          </a:solidFill>
        </a:fill>
      </a:tcStyle>
    </a:wholeTbl>
    <a:band1H>
      <a:tcStyle>
        <a:tcBdr/>
        <a:fill>
          <a:solidFill>
            <a:srgbClr val="D7DDE2"/>
          </a:solidFill>
        </a:fill>
      </a:tcStyle>
    </a:band1H>
    <a:band1V>
      <a:tcStyle>
        <a:tcBdr/>
        <a:fill>
          <a:solidFill>
            <a:srgbClr val="D7DDE2"/>
          </a:solidFill>
        </a:fill>
      </a:tcStyle>
    </a:band1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1FE84037-B523-4A7A-B7A7-041C8DA4EEB8}" styleName="Table_3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CEFF1"/>
          </a:solidFill>
        </a:fill>
      </a:tcStyle>
    </a:wholeTbl>
    <a:band1H>
      <a:tcStyle>
        <a:tcBdr/>
        <a:fill>
          <a:solidFill>
            <a:srgbClr val="D7DDE2"/>
          </a:solidFill>
        </a:fill>
      </a:tcStyle>
    </a:band1H>
    <a:band1V>
      <a:tcStyle>
        <a:tcBdr/>
        <a:fill>
          <a:solidFill>
            <a:srgbClr val="D7DDE2"/>
          </a:solidFill>
        </a:fill>
      </a:tcStyle>
    </a:band1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7" autoAdjust="0"/>
  </p:normalViewPr>
  <p:slideViewPr>
    <p:cSldViewPr snapToGrid="0">
      <p:cViewPr>
        <p:scale>
          <a:sx n="44" d="100"/>
          <a:sy n="44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font" Target="fonts/font4.fntdata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font" Target="fonts/font2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font" Target="fonts/font1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font" Target="fonts/font3.fntdata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font" Target="fonts/font6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5429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7026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58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46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816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18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08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97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64254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63547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05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314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2471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063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019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336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68788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923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923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6540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651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924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38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4019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0154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6997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7741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58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8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50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92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95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00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50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-US" sz="11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2192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700" b="0" i="0" u="none" strike="noStrike" cap="none" baseline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ctr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ctr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ctr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ctr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ctr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ctr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ctr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200788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32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9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28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6pPr>
            <a:lvl7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7pPr>
            <a:lvl8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8pPr>
            <a:lvl9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9229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83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6pPr>
            <a:lvl7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7pPr>
            <a:lvl8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8pPr>
            <a:lvl9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0735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6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521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6pPr>
            <a:lvl7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7pPr>
            <a:lvl8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8pPr>
            <a:lvl9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07557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4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09600" y="1447800"/>
            <a:ext cx="2971799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1800" b="0" i="0" cap="none" baseline="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4657344" y="1447800"/>
            <a:ext cx="3419855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A5A5A5"/>
              </a:buClr>
              <a:buFont typeface="Arial Narrow"/>
              <a:buNone/>
              <a:defRPr sz="2000" b="0" i="0" u="none" strike="noStrike" cap="none" baseline="0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2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2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2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2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2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2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2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2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2547890"/>
            <a:ext cx="2971799" cy="2405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 Narrow"/>
              <a:buNone/>
              <a:defRPr sz="1400"/>
            </a:lvl1pPr>
            <a:lvl2pPr marL="457200" indent="0" rtl="0">
              <a:spcBef>
                <a:spcPts val="0"/>
              </a:spcBef>
              <a:buFont typeface="Arial Narrow"/>
              <a:buNone/>
              <a:defRPr sz="1200"/>
            </a:lvl2pPr>
            <a:lvl3pPr marL="914400" indent="0" rtl="0">
              <a:spcBef>
                <a:spcPts val="0"/>
              </a:spcBef>
              <a:buFont typeface="Arial Narrow"/>
              <a:buNone/>
              <a:defRPr sz="1000"/>
            </a:lvl3pPr>
            <a:lvl4pPr marL="1371600" indent="0" rtl="0">
              <a:spcBef>
                <a:spcPts val="0"/>
              </a:spcBef>
              <a:buFont typeface="Arial Narrow"/>
              <a:buNone/>
              <a:defRPr sz="900"/>
            </a:lvl4pPr>
            <a:lvl5pPr marL="1828800" indent="0" rtl="0">
              <a:spcBef>
                <a:spcPts val="0"/>
              </a:spcBef>
              <a:buFont typeface="Arial Narrow"/>
              <a:buNone/>
              <a:defRPr sz="900"/>
            </a:lvl5pPr>
            <a:lvl6pPr marL="2286000" indent="0" rtl="0">
              <a:spcBef>
                <a:spcPts val="0"/>
              </a:spcBef>
              <a:buFont typeface="Arial Narrow"/>
              <a:buNone/>
              <a:defRPr sz="900"/>
            </a:lvl6pPr>
            <a:lvl7pPr marL="2743200" indent="0" rtl="0">
              <a:spcBef>
                <a:spcPts val="0"/>
              </a:spcBef>
              <a:buFont typeface="Arial Narrow"/>
              <a:buNone/>
              <a:defRPr sz="900"/>
            </a:lvl7pPr>
            <a:lvl8pPr marL="3200400" indent="0" rtl="0">
              <a:spcBef>
                <a:spcPts val="0"/>
              </a:spcBef>
              <a:buFont typeface="Arial Narrow"/>
              <a:buNone/>
              <a:defRPr sz="900"/>
            </a:lvl8pPr>
            <a:lvl9pPr marL="3657600" indent="0" rtl="0">
              <a:spcBef>
                <a:spcPts val="0"/>
              </a:spcBef>
              <a:buFont typeface="Arial Narrow"/>
              <a:buNone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-US" sz="11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87141" y="5377314"/>
            <a:ext cx="8322644" cy="853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1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6pPr>
            <a:lvl7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7pPr>
            <a:lvl8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8pPr>
            <a:lvl9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67869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6pPr>
            <a:lvl7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7pPr>
            <a:lvl8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8pPr>
            <a:lvl9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83453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6pPr>
            <a:lvl7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7pPr>
            <a:lvl8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8pPr>
            <a:lvl9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7205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6pPr>
            <a:lvl7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7pPr>
            <a:lvl8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8pPr>
            <a:lvl9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43369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6pPr>
            <a:lvl7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7pPr>
            <a:lvl8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8pPr>
            <a:lvl9pPr rtl="0">
              <a:spcBef>
                <a:spcPts val="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37237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8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-US" sz="11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-US" sz="11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962400" y="1447800"/>
            <a:ext cx="46481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12647" y="1447800"/>
            <a:ext cx="2971799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1800" b="0" i="0" cap="none" baseline="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12647" y="2547891"/>
            <a:ext cx="2971799" cy="31671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 Narrow"/>
              <a:buNone/>
              <a:defRPr sz="1400"/>
            </a:lvl1pPr>
            <a:lvl2pPr marL="457200" indent="0" rtl="0">
              <a:spcBef>
                <a:spcPts val="0"/>
              </a:spcBef>
              <a:buFont typeface="Arial Narrow"/>
              <a:buNone/>
              <a:defRPr sz="1200"/>
            </a:lvl2pPr>
            <a:lvl3pPr marL="914400" indent="0" rtl="0">
              <a:spcBef>
                <a:spcPts val="0"/>
              </a:spcBef>
              <a:buFont typeface="Arial Narrow"/>
              <a:buNone/>
              <a:defRPr sz="1000"/>
            </a:lvl3pPr>
            <a:lvl4pPr marL="1371600" indent="0" rtl="0">
              <a:spcBef>
                <a:spcPts val="0"/>
              </a:spcBef>
              <a:buFont typeface="Arial Narrow"/>
              <a:buNone/>
              <a:defRPr sz="900"/>
            </a:lvl4pPr>
            <a:lvl5pPr marL="1828800" indent="0" rtl="0">
              <a:spcBef>
                <a:spcPts val="0"/>
              </a:spcBef>
              <a:buFont typeface="Arial Narrow"/>
              <a:buNone/>
              <a:defRPr sz="900"/>
            </a:lvl5pPr>
            <a:lvl6pPr marL="2286000" indent="0" rtl="0">
              <a:spcBef>
                <a:spcPts val="0"/>
              </a:spcBef>
              <a:buFont typeface="Arial Narrow"/>
              <a:buNone/>
              <a:defRPr sz="900"/>
            </a:lvl6pPr>
            <a:lvl7pPr marL="2743200" indent="0" rtl="0">
              <a:spcBef>
                <a:spcPts val="0"/>
              </a:spcBef>
              <a:buFont typeface="Arial Narrow"/>
              <a:buNone/>
              <a:defRPr sz="900"/>
            </a:lvl7pPr>
            <a:lvl8pPr marL="3200400" indent="0" rtl="0">
              <a:spcBef>
                <a:spcPts val="0"/>
              </a:spcBef>
              <a:buFont typeface="Arial Narrow"/>
              <a:buNone/>
              <a:defRPr sz="900"/>
            </a:lvl8pPr>
            <a:lvl9pPr marL="3657600" indent="0" rtl="0">
              <a:spcBef>
                <a:spcPts val="0"/>
              </a:spcBef>
              <a:buFont typeface="Arial Narrow"/>
              <a:buNone/>
              <a:defRPr sz="9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-US" sz="11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3200" b="0" i="0" cap="none" baseline="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09600" y="3462337"/>
            <a:ext cx="7885113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2"/>
              </a:buClr>
              <a:buFont typeface="Arial Narrow"/>
              <a:buNone/>
              <a:defRPr sz="1700" baseline="0">
                <a:solidFill>
                  <a:schemeClr val="lt2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-US" sz="11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9018" y="-99218"/>
            <a:ext cx="4525963" cy="79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-US" sz="11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-US" sz="11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02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410678" y="5377314"/>
            <a:ext cx="8322644" cy="853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-US" sz="11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221689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862885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76678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12593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418956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317745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54516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58779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47493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40424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565158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90513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92697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17193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2120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09899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481060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100">
                <a:solidFill>
                  <a:prstClr val="white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prstClr val="whit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65557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al.com/prof-uses-periscope-to-lecture-to-students-anywhere-anytime/15075532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atgriffin@waynecc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2192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Ashton T. Griffin MA, MEd, MSSE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Lead Chemistry Instructor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Wayne Community College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Goldsboro, NC 27534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914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endParaRPr sz="1572" b="0" i="0" u="none" strike="noStrike" cap="none" baseline="0" dirty="0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1229710"/>
            <a:ext cx="7772400" cy="2248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4800" dirty="0">
                <a:solidFill>
                  <a:schemeClr val="lt2"/>
                </a:solidFill>
              </a:rPr>
              <a:t>Periscoping Your Way Through General Chemistry </a:t>
            </a:r>
            <a:r>
              <a:rPr lang="en-US" sz="4800" dirty="0" smtClean="0">
                <a:solidFill>
                  <a:schemeClr val="lt2"/>
                </a:solidFill>
              </a:rPr>
              <a:t>and a Few Other Things</a:t>
            </a:r>
            <a:endParaRPr lang="en-US" sz="4800"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IN ACTION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Some Interesting Periscopers:</a:t>
            </a:r>
            <a:endParaRPr lang="en-US" sz="3200" dirty="0"/>
          </a:p>
          <a:p>
            <a:r>
              <a:rPr lang="en-US" sz="3200" dirty="0" smtClean="0"/>
              <a:t>Scott Williams – How to Build a Periscope Audience</a:t>
            </a:r>
          </a:p>
          <a:p>
            <a:r>
              <a:rPr lang="en-US" sz="3200" dirty="0" smtClean="0"/>
              <a:t>Julia H. Majors, PhD – Physics on Periscope</a:t>
            </a:r>
            <a:endParaRPr lang="en-US" sz="3200" dirty="0"/>
          </a:p>
          <a:p>
            <a:r>
              <a:rPr lang="en-US" sz="3200" dirty="0" smtClean="0"/>
              <a:t>Claire Waddington – Tours of Paris, France on Periscope</a:t>
            </a:r>
          </a:p>
          <a:p>
            <a:r>
              <a:rPr lang="en-US" sz="3200" dirty="0" smtClean="0"/>
              <a:t>John M. M. Blake – SE North Carolina Weather, Sunrises &amp; Sunsets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367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IN ACTION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Some Interesting Educators Using Periscope:</a:t>
            </a:r>
            <a:endParaRPr lang="en-US" sz="3200" dirty="0"/>
          </a:p>
          <a:p>
            <a:r>
              <a:rPr lang="en-US" sz="3200" dirty="0" smtClean="0"/>
              <a:t>Rachel Glazener &amp; Donnell King @ Pellissippi State Community College Knoxville, TN</a:t>
            </a:r>
          </a:p>
          <a:p>
            <a:endParaRPr lang="en-US" sz="3200" dirty="0"/>
          </a:p>
          <a:p>
            <a:r>
              <a:rPr lang="en-US" sz="3200" dirty="0" smtClean="0"/>
              <a:t>Ashton T. Griffin @ Wayne Community College Goldsboro, NC</a:t>
            </a:r>
          </a:p>
        </p:txBody>
      </p:sp>
    </p:spTree>
    <p:extLst>
      <p:ext uri="{BB962C8B-B14F-4D97-AF65-F5344CB8AC3E}">
        <p14:creationId xmlns:p14="http://schemas.microsoft.com/office/powerpoint/2010/main" val="18588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IN ACTION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Rachel Glazener:  @GlazenerChem</a:t>
            </a:r>
          </a:p>
          <a:p>
            <a:endParaRPr lang="en-US" sz="3200" dirty="0"/>
          </a:p>
          <a:p>
            <a:r>
              <a:rPr lang="en-US" sz="3200" dirty="0" smtClean="0"/>
              <a:t>Classroom Lecture Videos</a:t>
            </a:r>
          </a:p>
          <a:p>
            <a:r>
              <a:rPr lang="en-US" sz="3200" dirty="0" smtClean="0"/>
              <a:t>Lab Demos and Videos</a:t>
            </a:r>
          </a:p>
          <a:p>
            <a:r>
              <a:rPr lang="en-US" sz="3200" dirty="0" smtClean="0"/>
              <a:t>Demonstrating the Use of Google Cardboard</a:t>
            </a:r>
          </a:p>
          <a:p>
            <a:r>
              <a:rPr lang="en-US" sz="3200" dirty="0" smtClean="0"/>
              <a:t>Tips for Successfully Using Periscope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893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IN ACTION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Ashton T. Griffin:  @Chem_Coach</a:t>
            </a:r>
          </a:p>
          <a:p>
            <a:endParaRPr lang="en-US" sz="3200" dirty="0"/>
          </a:p>
          <a:p>
            <a:r>
              <a:rPr lang="en-US" sz="3200" dirty="0" smtClean="0"/>
              <a:t>Classroom Lecture Videos</a:t>
            </a:r>
          </a:p>
          <a:p>
            <a:r>
              <a:rPr lang="en-US" sz="3200" dirty="0" smtClean="0"/>
              <a:t>Tips for Successfully Using Periscope</a:t>
            </a:r>
          </a:p>
          <a:p>
            <a:r>
              <a:rPr lang="en-US" sz="3200" dirty="0"/>
              <a:t>Katch.me		https://katch.me/chem_coach</a:t>
            </a:r>
            <a:endParaRPr lang="en-US" sz="3200" dirty="0" smtClean="0"/>
          </a:p>
          <a:p>
            <a:r>
              <a:rPr lang="en-US" sz="3200" dirty="0" smtClean="0"/>
              <a:t>Pairing GoogleClassroom with Periscope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266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SUCCESS TIPS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234950"/>
            <a:r>
              <a:rPr lang="en-US" sz="3200" dirty="0"/>
              <a:t>Periscope Success Tips from:  @ProfDonnKing</a:t>
            </a:r>
          </a:p>
          <a:p>
            <a:r>
              <a:rPr lang="en-US" sz="3200" dirty="0" smtClean="0"/>
              <a:t>Use </a:t>
            </a:r>
            <a:r>
              <a:rPr lang="en-US" sz="3200" dirty="0"/>
              <a:t>your Twitter Account or Set Up a Periscope Account</a:t>
            </a:r>
          </a:p>
          <a:p>
            <a:r>
              <a:rPr lang="en-US" sz="3200" dirty="0" smtClean="0"/>
              <a:t>Give Your Video a Descriptive Name</a:t>
            </a:r>
          </a:p>
          <a:p>
            <a:r>
              <a:rPr lang="en-US" sz="3200" dirty="0" smtClean="0"/>
              <a:t>Periscope Uses Lots of Bandwidth – Plan for It</a:t>
            </a:r>
          </a:p>
          <a:p>
            <a:r>
              <a:rPr lang="en-US" sz="3200" dirty="0" smtClean="0"/>
              <a:t>Have a Well-Charged Mobile Device</a:t>
            </a:r>
          </a:p>
          <a:p>
            <a:endParaRPr lang="en-US" sz="3200" dirty="0" smtClean="0"/>
          </a:p>
          <a:p>
            <a:endParaRPr lang="en-US" sz="2800" dirty="0" smtClean="0"/>
          </a:p>
          <a:p>
            <a:pPr marL="10795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276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SUCCESS TIPS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Periscope Success Tips from:  @chem_coach</a:t>
            </a:r>
          </a:p>
          <a:p>
            <a:pPr marL="107950" indent="0">
              <a:buNone/>
            </a:pPr>
            <a:endParaRPr lang="en-US" sz="3200" dirty="0" smtClean="0"/>
          </a:p>
          <a:p>
            <a:r>
              <a:rPr lang="en-US" sz="3200" dirty="0" smtClean="0"/>
              <a:t>Periscope Uses Lots of Bandwidth – Plan for It – I teach in a large classroom with ~50 students using computers and mobile devices during class using the school’s Wi-Fi.  IT had to give me my own separate Wi-Fi so Periscope would work.</a:t>
            </a:r>
          </a:p>
          <a:p>
            <a:r>
              <a:rPr lang="en-US" sz="3200" dirty="0"/>
              <a:t>Use Some Type of Support Device for Tablet or Phone</a:t>
            </a:r>
          </a:p>
          <a:p>
            <a:endParaRPr lang="en-US" sz="2800" dirty="0" smtClean="0"/>
          </a:p>
          <a:p>
            <a:pPr marL="10795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600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&amp; KATCH.ME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Katch.me Tips from:  @chem_coach</a:t>
            </a:r>
          </a:p>
          <a:p>
            <a:endParaRPr lang="en-US" sz="3200" dirty="0"/>
          </a:p>
          <a:p>
            <a:r>
              <a:rPr lang="en-US" sz="3200" dirty="0" smtClean="0"/>
              <a:t>Katch.me Allows Me to Save Periscope Broadcast for Longer than 24 Hours</a:t>
            </a:r>
          </a:p>
          <a:p>
            <a:endParaRPr lang="en-US" sz="3200" dirty="0" smtClean="0"/>
          </a:p>
          <a:p>
            <a:r>
              <a:rPr lang="en-US" sz="3200" dirty="0" smtClean="0"/>
              <a:t>I have ~90 Achieved Periscope </a:t>
            </a:r>
            <a:r>
              <a:rPr lang="en-US" sz="3200" dirty="0"/>
              <a:t>Broadcast @ https://katch.me/chem_coach</a:t>
            </a:r>
          </a:p>
          <a:p>
            <a:endParaRPr lang="en-US" sz="3200" dirty="0" smtClean="0"/>
          </a:p>
          <a:p>
            <a:pPr marL="10795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32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16299" y="445477"/>
            <a:ext cx="7924799" cy="8314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dirty="0" smtClean="0">
                <a:solidFill>
                  <a:schemeClr val="lt2"/>
                </a:solidFill>
              </a:rPr>
              <a:t>FUTURE USES OF PERISCOPE 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63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dirty="0" smtClean="0"/>
              <a:t>Face to Face Chemistry Classes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endParaRPr lang="en-US" sz="3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dirty="0" smtClean="0"/>
              <a:t>Classroom Demonstrations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sym typeface="Arial Narrow"/>
              </a:rPr>
              <a:t>Prelab Introductions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dirty="0" smtClean="0"/>
              <a:t>Classroom Discussions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endParaRPr lang="en-US" sz="3200" b="0" i="0" u="none" strike="noStrike" cap="none" baseline="0" dirty="0">
              <a:solidFill>
                <a:schemeClr val="lt1"/>
              </a:solidFill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dirty="0" smtClean="0"/>
              <a:t>Distance Education</a:t>
            </a:r>
            <a:endParaRPr lang="en-US" sz="3200" b="0" i="0" u="none" strike="noStrike" cap="none" baseline="0" dirty="0">
              <a:solidFill>
                <a:schemeClr val="lt1"/>
              </a:solidFill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endParaRPr lang="en-US" sz="3200" b="0" i="0" u="none" strike="noStrike" cap="none" baseline="0" dirty="0" smtClean="0">
              <a:solidFill>
                <a:schemeClr val="lt1"/>
              </a:solidFill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dirty="0" smtClean="0"/>
              <a:t>Any Type of Group Discussions or Interactions</a:t>
            </a:r>
            <a:endParaRPr lang="en-US" sz="3200" b="0" i="0" u="none" strike="noStrike" cap="none" baseline="0" dirty="0">
              <a:solidFill>
                <a:schemeClr val="lt1"/>
              </a:solidFill>
              <a:sym typeface="Arial Narrow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&amp; GOOGLE CLASSROOM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GoogleClassroom Tips from:  @chem_coach</a:t>
            </a:r>
          </a:p>
          <a:p>
            <a:pPr marL="107950" indent="0">
              <a:buNone/>
            </a:pPr>
            <a:r>
              <a:rPr lang="en-US" sz="3200" dirty="0" smtClean="0"/>
              <a:t>I use GoogleClassroom &amp; Periscope in Place of Moodle or Blackboard.</a:t>
            </a:r>
            <a:endParaRPr lang="en-US" sz="3200" dirty="0"/>
          </a:p>
          <a:p>
            <a:pPr marL="107950" indent="0">
              <a:buNone/>
            </a:pPr>
            <a:r>
              <a:rPr lang="en-US" sz="3200" dirty="0" smtClean="0"/>
              <a:t>I am Able to Give Classroom Announcements or Assignments.</a:t>
            </a:r>
          </a:p>
          <a:p>
            <a:pPr marL="107950" indent="0">
              <a:buNone/>
            </a:pPr>
            <a:r>
              <a:rPr lang="en-US" sz="3200" dirty="0" smtClean="0"/>
              <a:t>I am Able to Easily Attach Files, Links, YouTube Videos and Material from My Google Drive to Students</a:t>
            </a:r>
            <a:endParaRPr lang="en-US" sz="3200" dirty="0"/>
          </a:p>
          <a:p>
            <a:endParaRPr lang="en-US" sz="3200" dirty="0" smtClean="0"/>
          </a:p>
          <a:p>
            <a:pPr marL="10795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494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41319"/>
            <a:ext cx="7924799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AN EXAMPLE OF GOOGLE USEFUL CLASSROOM LINKS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994" y="1880971"/>
            <a:ext cx="7602011" cy="30960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880971"/>
            <a:ext cx="7735380" cy="32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09600" y="1447800"/>
            <a:ext cx="2971799" cy="1097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162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162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43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Aerial View of Wayne Community College</a:t>
            </a:r>
          </a:p>
        </p:txBody>
      </p:sp>
      <p:pic>
        <p:nvPicPr>
          <p:cNvPr id="94" name="Shape 94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l="22955" r="22955"/>
          <a:stretch/>
        </p:blipFill>
        <p:spPr>
          <a:xfrm>
            <a:off x="4657344" y="1447800"/>
            <a:ext cx="3419855" cy="34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09600" y="2547890"/>
            <a:ext cx="2971799" cy="2405108"/>
          </a:xfrm>
          <a:prstGeom prst="rect">
            <a:avLst/>
          </a:prstGeom>
          <a:noFill/>
          <a:ln>
            <a:noFill/>
          </a:ln>
        </p:spPr>
        <p:txBody>
          <a:bodyPr lIns="91425" tIns="91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Located in Goldsboro, NC and serving over 4000 students; we are located approximately 60 miles southeast of Raleigh, NC.  Goldsboro is also home to Seymour Johnson Air Force Base – Home to the F15E Strike Eagles.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GOOGLE CLASSROOM ANNOUNCEMENT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773" y="1639613"/>
            <a:ext cx="4553585" cy="48702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72" y="1566041"/>
            <a:ext cx="4553585" cy="49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Google Classroom Link Example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1706" y="1819049"/>
            <a:ext cx="5820587" cy="32198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64" y="1819049"/>
            <a:ext cx="6011114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9099"/>
            <a:ext cx="7924799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MY FIRST PERISCOPE BROADCAST – JUNE 29th &amp; 30th, 2015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994" y="1880971"/>
            <a:ext cx="7602011" cy="30960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1710564"/>
            <a:ext cx="7871956" cy="45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dirty="0" smtClean="0">
                <a:solidFill>
                  <a:schemeClr val="lt2"/>
                </a:solidFill>
              </a:rPr>
              <a:t>PERISCOPE EVEN GOT ME</a:t>
            </a: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ON LOCAL</a:t>
            </a:r>
            <a:r>
              <a:rPr lang="en-US" sz="4000" b="0" i="0" u="none" strike="noStrike" cap="none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TELEVISION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63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dirty="0" smtClean="0"/>
              <a:t>In late October 2015, WRAL – TV in Raleigh, NC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sym typeface="Arial Narrow"/>
              </a:rPr>
              <a:t> </a:t>
            </a:r>
            <a:r>
              <a:rPr lang="en-US" sz="3200" dirty="0" smtClean="0"/>
              <a:t>came to my chemistry classroom to see how I was using Periscope with my students.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endParaRPr lang="en-US" sz="3200" b="0" i="0" u="none" strike="noStrike" cap="none" baseline="0" dirty="0">
              <a:solidFill>
                <a:schemeClr val="lt1"/>
              </a:solidFill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dirty="0" smtClean="0"/>
              <a:t>They interviewed me and one of my students who kept up with my chemistry class via periscope while he was home in Los Angeles, CA.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endParaRPr lang="en-US" sz="3200" b="0" i="0" u="none" strike="noStrike" cap="none" baseline="0" dirty="0">
              <a:solidFill>
                <a:schemeClr val="lt1"/>
              </a:solidFill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sym typeface="Arial Narrow"/>
                <a:hlinkClick r:id="rId3"/>
              </a:rPr>
              <a:t>WRAL Periscope Story</a:t>
            </a:r>
            <a:endParaRPr lang="en-US" sz="3200" b="0" i="0" u="none" strike="noStrike" cap="none" baseline="0" dirty="0">
              <a:solidFill>
                <a:schemeClr val="lt1"/>
              </a:solidFill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758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CHEMIO – An Interactive Chemistry App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With an Interactive </a:t>
            </a:r>
            <a:r>
              <a:rPr lang="en-US" sz="4000" dirty="0"/>
              <a:t>periodic table, solubility table, molar mass calculator and the 3D widget for designing electron configuration of atom. The most necessary chemical references for students in the one neat </a:t>
            </a:r>
            <a:r>
              <a:rPr lang="en-US" sz="4000" dirty="0" smtClean="0"/>
              <a:t>app.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701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CHEMIO – An Interactive Chemistry App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2468"/>
            <a:ext cx="7924799" cy="42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TWITTER – ONE OF MY FAVORITE APPS SINCE SEPTEMBER 2009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Twitter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is an online social networking and microblogging service that enables its users to send and read text-based posts of up to 140 characters.  A growing number of educators are discovering the networking power of Twitter.</a:t>
            </a:r>
          </a:p>
          <a:p>
            <a:pPr marL="342900" marR="0" lvl="0" indent="-234950" algn="l" rtl="0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TWITTER – IN ACTION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199"/>
            <a:ext cx="7924799" cy="430180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TWITTER IN ACTION WITH HASHTAGS (#)</a:t>
            </a:r>
          </a:p>
        </p:txBody>
      </p:sp>
      <p:pic>
        <p:nvPicPr>
          <p:cNvPr id="199" name="Shape 1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1732" y="2519202"/>
            <a:ext cx="5620535" cy="227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157844"/>
            <a:ext cx="3733800" cy="299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2348344"/>
            <a:ext cx="3733800" cy="2618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36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EXAMPLES OF STUDENT INTERACTION ON TWITTER @CHEMISTRYWCC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59000" y="302687"/>
            <a:ext cx="7924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dirty="0" smtClean="0">
                <a:solidFill>
                  <a:schemeClr val="lt2"/>
                </a:solidFill>
              </a:rPr>
              <a:t>SO WHAT IS PERISCOPE?</a:t>
            </a:r>
            <a:endParaRPr lang="en-US" sz="4800" dirty="0">
              <a:solidFill>
                <a:schemeClr val="lt2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59000" y="1719324"/>
            <a:ext cx="79247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200" dirty="0"/>
              <a:t>Periscope is a “live video streaming platform” or app that is </a:t>
            </a:r>
            <a:r>
              <a:rPr lang="en-US" sz="3200" dirty="0" smtClean="0"/>
              <a:t>available </a:t>
            </a:r>
            <a:r>
              <a:rPr lang="en-US" sz="3200" dirty="0"/>
              <a:t>through the Apple Store or through the Google Play store.</a:t>
            </a:r>
          </a:p>
          <a:p>
            <a:pPr rtl="0">
              <a:spcBef>
                <a:spcPts val="0"/>
              </a:spcBef>
              <a:buNone/>
            </a:pPr>
            <a:endParaRPr sz="3200" dirty="0"/>
          </a:p>
          <a:p>
            <a:pPr rtl="0">
              <a:spcBef>
                <a:spcPts val="0"/>
              </a:spcBef>
              <a:buNone/>
            </a:pPr>
            <a:r>
              <a:rPr lang="en-US" sz="3200" dirty="0"/>
              <a:t>Initially released in late March </a:t>
            </a:r>
            <a:r>
              <a:rPr lang="en-US" sz="3200" dirty="0" smtClean="0"/>
              <a:t>2015 by the folks at Twitter.  Developed by Kayvon Beykpour and Joe Bernstein.</a:t>
            </a:r>
            <a:endParaRPr lang="en-US" sz="3200" dirty="0"/>
          </a:p>
          <a:p>
            <a:pPr>
              <a:spcBef>
                <a:spcPts val="0"/>
              </a:spcBef>
              <a:buNone/>
            </a:pPr>
            <a:endParaRPr sz="3600" dirty="0"/>
          </a:p>
        </p:txBody>
      </p:sp>
      <p:sp>
        <p:nvSpPr>
          <p:cNvPr id="141" name="Shape 141"/>
          <p:cNvSpPr txBox="1"/>
          <p:nvPr/>
        </p:nvSpPr>
        <p:spPr>
          <a:xfrm>
            <a:off x="3113450" y="1248175"/>
            <a:ext cx="8078099" cy="94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THE GOOGLE SUITE OF APPS</a:t>
            </a:r>
          </a:p>
        </p:txBody>
      </p:sp>
      <p:pic>
        <p:nvPicPr>
          <p:cNvPr id="212" name="Shape 2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28733" y="1890465"/>
            <a:ext cx="3086530" cy="353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32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USING GOOGLE CALENDAR &amp; CONTACTS TO CREATE A CLASS CALENDAR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67966" y="1609928"/>
            <a:ext cx="3733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4" y="1608864"/>
            <a:ext cx="3735421" cy="411099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76" y="1608863"/>
            <a:ext cx="3847291" cy="41109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COMMUNICATING WITH STUDENTS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When I need to communicate with my students, I have </a:t>
            </a:r>
            <a:r>
              <a:rPr lang="en-US" sz="2400" dirty="0" smtClean="0"/>
              <a:t>several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choices: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Email – both personal and WCC’s.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Moodle – I can send group emails to my classes.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WebAssign – “Ask your Teacher” – I use this to answer questions about homework and prelabs</a:t>
            </a:r>
            <a:r>
              <a:rPr lang="en-US" sz="17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COMMUNICATING WITH STUDENTS 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370012" y="1827211"/>
            <a:ext cx="7392987" cy="48783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800" dirty="0"/>
              <a:t>Four years ago, I had to </a:t>
            </a:r>
            <a:r>
              <a:rPr lang="en-US" sz="2800" dirty="0" smtClean="0"/>
              <a:t>cancel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class at the last moment.  I sent out a message on Moodle and WebAssign, and I tweeted those students who were on Twitter.  But was this the best way?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Most all of my chemistry students “text”.  But how do I text them without giving out my cell phone number?</a:t>
            </a:r>
          </a:p>
          <a:p>
            <a:pPr marL="342900" marR="0" lvl="0" indent="-234950" algn="l" rtl="0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648664"/>
            <a:ext cx="3733800" cy="201787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MY SOLUTION IS REMIND SINCE SEPTEMBER 2011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22" y="1517515"/>
            <a:ext cx="3806756" cy="41974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REMIND </a:t>
            </a: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MESSAGES IN </a:t>
            </a: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ACTION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13490" y="2174476"/>
            <a:ext cx="6222124" cy="25721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31" y="2174476"/>
            <a:ext cx="6359383" cy="25721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REMIND</a:t>
            </a:r>
            <a:r>
              <a:rPr lang="en-US" sz="4000" b="0" i="0" u="none" strike="noStrike" cap="none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CHAT</a:t>
            </a: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IN ACTION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8390" y="1600200"/>
            <a:ext cx="5687219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0" y="1600200"/>
            <a:ext cx="56872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287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32308"/>
            <a:ext cx="3733800" cy="245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2395817"/>
            <a:ext cx="3733800" cy="252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SOME OF REMIND’S USEFUL FEATURES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30141"/>
            <a:ext cx="3733800" cy="245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814203"/>
            <a:ext cx="3733800" cy="368679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SOME OF REMIND’S USEFUL FEATURES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964216"/>
            <a:ext cx="3733800" cy="338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961280"/>
            <a:ext cx="3733800" cy="339263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SOME OF REMIND’S USEFUL FEATURES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03523" y="518449"/>
            <a:ext cx="7924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dirty="0" smtClean="0">
                <a:solidFill>
                  <a:schemeClr val="lt2"/>
                </a:solidFill>
              </a:rPr>
              <a:t>SO WHAT IS MY PERISCOPE STORY?</a:t>
            </a:r>
            <a:endParaRPr lang="en-US" sz="4800" dirty="0">
              <a:solidFill>
                <a:schemeClr val="lt2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59000" y="1719324"/>
            <a:ext cx="79247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dirty="0" smtClean="0"/>
              <a:t>In late March of 2015, I was recovering from left hip replacement at a local Rehab Center.</a:t>
            </a:r>
            <a:endParaRPr sz="3600" dirty="0"/>
          </a:p>
          <a:p>
            <a:pPr rtl="0">
              <a:spcBef>
                <a:spcPts val="0"/>
              </a:spcBef>
              <a:buNone/>
            </a:pPr>
            <a:r>
              <a:rPr lang="en-US" sz="3600" dirty="0" smtClean="0"/>
              <a:t>So with lots of time on my hands, I discovered the Periscope App.</a:t>
            </a:r>
          </a:p>
          <a:p>
            <a:pPr rtl="0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  <a:buNone/>
            </a:pPr>
            <a:r>
              <a:rPr lang="en-US" sz="3600" dirty="0" smtClean="0"/>
              <a:t>But How Could I Use It in my Chemistry Classes?</a:t>
            </a:r>
            <a:endParaRPr sz="3600" dirty="0"/>
          </a:p>
        </p:txBody>
      </p:sp>
      <p:sp>
        <p:nvSpPr>
          <p:cNvPr id="141" name="Shape 141"/>
          <p:cNvSpPr txBox="1"/>
          <p:nvPr/>
        </p:nvSpPr>
        <p:spPr>
          <a:xfrm>
            <a:off x="3113450" y="1248175"/>
            <a:ext cx="8078099" cy="94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102068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Paper APP </a:t>
            </a:r>
            <a:r>
              <a:rPr lang="en-US" sz="4000" dirty="0" smtClean="0">
                <a:solidFill>
                  <a:schemeClr val="lt2"/>
                </a:solidFill>
              </a:rPr>
              <a:t>BY</a:t>
            </a: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53</a:t>
            </a:r>
            <a:r>
              <a:rPr lang="en-US" sz="4000" b="0" i="0" u="none" strike="noStrike" cap="none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4000" dirty="0" smtClean="0">
                <a:solidFill>
                  <a:schemeClr val="lt2"/>
                </a:solidFill>
              </a:rPr>
              <a:t>WITH</a:t>
            </a:r>
            <a:r>
              <a:rPr lang="en-US" sz="4000" b="0" i="0" u="none" strike="noStrike" cap="none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Pencil</a:t>
            </a: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4000" dirty="0" smtClean="0">
                <a:solidFill>
                  <a:schemeClr val="lt2"/>
                </a:solidFill>
              </a:rPr>
              <a:t>BY</a:t>
            </a: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A</a:t>
            </a:r>
            <a:r>
              <a:rPr lang="en-US" sz="4000" b="0" i="0" u="none" strike="noStrike" cap="none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CHEMISTRY INSTRUCTOR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710" y="2557308"/>
            <a:ext cx="3867690" cy="22005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0" y="2557308"/>
            <a:ext cx="3867690" cy="220058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199"/>
            <a:ext cx="3769468" cy="41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63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dirty="0" smtClean="0">
                <a:solidFill>
                  <a:schemeClr val="lt2"/>
                </a:solidFill>
              </a:rPr>
              <a:t>Google Drawings BY A CHM 151 STUDENT</a:t>
            </a: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710" y="3004876"/>
            <a:ext cx="3867690" cy="8287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600200"/>
            <a:ext cx="3847289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9" y="3004877"/>
            <a:ext cx="3867691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5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609600" y="358218"/>
            <a:ext cx="7924799" cy="1241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32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LIFEHACKER’S – “HOW I WORK” SERIES IS A GREAT WAY TO LEARN ABOUT NEW APPS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10511" y="1716932"/>
            <a:ext cx="6371617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11" y="1716932"/>
            <a:ext cx="6371618" cy="48795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ACKNOWLEDGEMENTS / THANKS 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dirty="0" smtClean="0"/>
              <a:t>Julie Marciel-Rozzi &amp; Ken Jones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sym typeface="Arial Narrow"/>
              </a:rPr>
              <a:t>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– for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sym typeface="Arial Narrow"/>
              </a:rPr>
              <a:t>t</a:t>
            </a:r>
            <a:r>
              <a:rPr lang="en-US" sz="3200" dirty="0" smtClean="0"/>
              <a:t>heir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sym typeface="Arial Narrow"/>
              </a:rPr>
              <a:t>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assistance with this presentation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My wife – Paula Griffin.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My </a:t>
            </a:r>
            <a:r>
              <a:rPr lang="en-US" sz="3200" dirty="0" smtClean="0"/>
              <a:t>Spring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sym typeface="Arial Narrow"/>
              </a:rPr>
              <a:t> 201</a:t>
            </a:r>
            <a:r>
              <a:rPr lang="en-US" sz="3200" dirty="0"/>
              <a:t>6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sym typeface="Arial Narrow"/>
              </a:rPr>
              <a:t>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Chemistry students - for making this semester, so far, an enjoyable one</a:t>
            </a:r>
          </a:p>
        </p:txBody>
      </p:sp>
    </p:spTree>
    <p:extLst>
      <p:ext uri="{BB962C8B-B14F-4D97-AF65-F5344CB8AC3E}">
        <p14:creationId xmlns:p14="http://schemas.microsoft.com/office/powerpoint/2010/main" val="3307934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MY CONTACT INFORMATION 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08013" y="16256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Ashton T. Griffin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Lead Chemistry Instructor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Wayne Community College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3200" dirty="0"/>
              <a:t>3000 Wayne Memorial Drive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Goldsboro, NC 2753</a:t>
            </a:r>
            <a:r>
              <a:rPr lang="en-US" sz="3200" dirty="0"/>
              <a:t>4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Phone - 919-739-6859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Email – </a:t>
            </a:r>
            <a:r>
              <a:rPr lang="en-US" sz="3200" b="0" i="0" u="sng" strike="noStrike" cap="none" baseline="0" dirty="0">
                <a:solidFill>
                  <a:srgbClr val="FF0000"/>
                </a:solidFill>
                <a:sym typeface="Arial Narrow"/>
                <a:hlinkClick r:id="rId3"/>
              </a:rPr>
              <a:t>atgriffin@waynecc.edu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60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Twitter – </a:t>
            </a:r>
            <a:r>
              <a:rPr lang="en-US" sz="3200" b="0" i="0" u="none" strike="noStrike" cap="none" baseline="0" dirty="0">
                <a:solidFill>
                  <a:srgbClr val="0070C0"/>
                </a:solidFill>
                <a:sym typeface="Arial Narrow"/>
              </a:rPr>
              <a:t>chem_coach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sym typeface="Arial Narrow"/>
              </a:rPr>
              <a:t> – personal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THE PERISCOPE APP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54" y="2021608"/>
            <a:ext cx="6250493" cy="3881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02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IN ACTION 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My Equipment Needs:</a:t>
            </a:r>
          </a:p>
          <a:p>
            <a:endParaRPr lang="en-US" sz="3200" dirty="0"/>
          </a:p>
          <a:p>
            <a:r>
              <a:rPr lang="en-US" sz="3200" dirty="0" smtClean="0"/>
              <a:t>An iPad Mini</a:t>
            </a:r>
          </a:p>
          <a:p>
            <a:r>
              <a:rPr lang="en-US" sz="3200" dirty="0" smtClean="0"/>
              <a:t>A HoverBar 3 for iPad  ~$100.00</a:t>
            </a:r>
            <a:endParaRPr lang="en-US" sz="3200" dirty="0"/>
          </a:p>
          <a:p>
            <a:r>
              <a:rPr lang="en-US" sz="3200" dirty="0" smtClean="0"/>
              <a:t>An Internet Connection </a:t>
            </a:r>
            <a:endParaRPr lang="en-US" sz="3200" dirty="0"/>
          </a:p>
          <a:p>
            <a:r>
              <a:rPr lang="en-US" sz="3200" dirty="0" smtClean="0"/>
              <a:t>Versus the Equipment Required to Use Mediasite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663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915194" y="4540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Mediasite Recording Equipment in Use in Walnut 101.</a:t>
            </a:r>
            <a:endParaRPr lang="en-US" kern="0" dirty="0"/>
          </a:p>
        </p:txBody>
      </p:sp>
      <p:pic>
        <p:nvPicPr>
          <p:cNvPr id="3" name="Content Placeholder 3" descr="Chemistry_Lectur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85900" y="1979613"/>
            <a:ext cx="6172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77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/>
          <a:stretch/>
        </p:blipFill>
        <p:spPr>
          <a:xfrm>
            <a:off x="0" y="177521"/>
            <a:ext cx="9144000" cy="62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72" y="284364"/>
            <a:ext cx="7924799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2"/>
                </a:solidFill>
              </a:rPr>
              <a:t>PERISCOPE IN </a:t>
            </a:r>
            <a:r>
              <a:rPr lang="en-US" sz="4800" dirty="0">
                <a:solidFill>
                  <a:schemeClr val="tx2"/>
                </a:solidFill>
              </a:rPr>
              <a:t>A</a:t>
            </a:r>
            <a:r>
              <a:rPr lang="en-US" sz="4800" dirty="0" smtClean="0">
                <a:solidFill>
                  <a:schemeClr val="tx2"/>
                </a:solidFill>
              </a:rPr>
              <a:t>CTION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Advantages:</a:t>
            </a:r>
            <a:endParaRPr lang="en-US" sz="3200" dirty="0"/>
          </a:p>
          <a:p>
            <a:r>
              <a:rPr lang="en-US" sz="3200" dirty="0" smtClean="0"/>
              <a:t>Easy to Set Up – Does not Require Help or Equipment from IT</a:t>
            </a:r>
          </a:p>
          <a:p>
            <a:r>
              <a:rPr lang="en-US" sz="3200" dirty="0" smtClean="0"/>
              <a:t>Available to Students on Twitter or Google Classroom</a:t>
            </a:r>
            <a:endParaRPr lang="en-US" sz="3200" dirty="0"/>
          </a:p>
          <a:p>
            <a:r>
              <a:rPr lang="en-US" sz="3200" dirty="0" smtClean="0"/>
              <a:t>Class Material is Current – Not from last Semester or longer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19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3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4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5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6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7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8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9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0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1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2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9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0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1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2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3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6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2_Horiz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1081</Words>
  <Application>Microsoft Office PowerPoint</Application>
  <PresentationFormat>On-screen Show (4:3)</PresentationFormat>
  <Paragraphs>165</Paragraphs>
  <Slides>44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44</vt:i4>
      </vt:variant>
    </vt:vector>
  </HeadingPairs>
  <TitlesOfParts>
    <vt:vector size="67" baseType="lpstr">
      <vt:lpstr>Arial</vt:lpstr>
      <vt:lpstr>Arial Narrow</vt:lpstr>
      <vt:lpstr>Calibri</vt:lpstr>
      <vt:lpstr>Noto Symbol</vt:lpstr>
      <vt:lpstr>Horizon</vt:lpstr>
      <vt:lpstr>23_Horizon</vt:lpstr>
      <vt:lpstr>29_Horizon</vt:lpstr>
      <vt:lpstr>30_Horizon</vt:lpstr>
      <vt:lpstr>31_Horizon</vt:lpstr>
      <vt:lpstr>32_Horizon</vt:lpstr>
      <vt:lpstr>33_Horizon</vt:lpstr>
      <vt:lpstr>36_Horizon</vt:lpstr>
      <vt:lpstr>42_Horizon</vt:lpstr>
      <vt:lpstr>43_Horizon</vt:lpstr>
      <vt:lpstr>44_Horizon</vt:lpstr>
      <vt:lpstr>45_Horizon</vt:lpstr>
      <vt:lpstr>46_Horizon</vt:lpstr>
      <vt:lpstr>47_Horizon</vt:lpstr>
      <vt:lpstr>48_Horizon</vt:lpstr>
      <vt:lpstr>49_Horizon</vt:lpstr>
      <vt:lpstr>50_Horizon</vt:lpstr>
      <vt:lpstr>51_Horizon</vt:lpstr>
      <vt:lpstr>52_Horizon</vt:lpstr>
      <vt:lpstr>Periscoping Your Way Through General Chemistry and a Few Other Things</vt:lpstr>
      <vt:lpstr> Aerial View of Wayne Community College</vt:lpstr>
      <vt:lpstr>SO WHAT IS PERISCOPE?</vt:lpstr>
      <vt:lpstr>SO WHAT IS MY PERISCOPE STORY?</vt:lpstr>
      <vt:lpstr>THE PERISCOPE APP</vt:lpstr>
      <vt:lpstr>PERISCOPE IN ACTION  </vt:lpstr>
      <vt:lpstr>PowerPoint Presentation</vt:lpstr>
      <vt:lpstr>PowerPoint Presentation</vt:lpstr>
      <vt:lpstr>PERISCOPE IN ACTION </vt:lpstr>
      <vt:lpstr>PERISCOPE IN ACTION </vt:lpstr>
      <vt:lpstr>PERISCOPE IN ACTION </vt:lpstr>
      <vt:lpstr>PERISCOPE IN ACTION </vt:lpstr>
      <vt:lpstr>PERISCOPE IN ACTION </vt:lpstr>
      <vt:lpstr>PERISCOPE SUCCESS TIPS</vt:lpstr>
      <vt:lpstr>PERISCOPE SUCCESS TIPS </vt:lpstr>
      <vt:lpstr>PERISCOPE &amp; KATCH.ME</vt:lpstr>
      <vt:lpstr>FUTURE USES OF PERISCOPE </vt:lpstr>
      <vt:lpstr>PERISCOPE &amp; GOOGLE CLASSROOM</vt:lpstr>
      <vt:lpstr>AN EXAMPLE OF GOOGLE USEFUL CLASSROOM LINKS</vt:lpstr>
      <vt:lpstr>GOOGLE CLASSROOM ANNOUNCEMENT</vt:lpstr>
      <vt:lpstr>Google Classroom Link Example</vt:lpstr>
      <vt:lpstr>MY FIRST PERISCOPE BROADCAST – JUNE 29th &amp; 30th, 2015</vt:lpstr>
      <vt:lpstr>PERISCOPE EVEN GOT ME ON LOCAL TELEVISION</vt:lpstr>
      <vt:lpstr>CHEMIO – An Interactive Chemistry App</vt:lpstr>
      <vt:lpstr>CHEMIO – An Interactive Chemistry App</vt:lpstr>
      <vt:lpstr>TWITTER – ONE OF MY FAVORITE APPS SINCE SEPTEMBER 2009</vt:lpstr>
      <vt:lpstr>TWITTER – IN ACTION </vt:lpstr>
      <vt:lpstr>TWITTER IN ACTION WITH HASHTAGS (#)</vt:lpstr>
      <vt:lpstr>EXAMPLES OF STUDENT INTERACTION ON TWITTER @CHEMISTRYWCC</vt:lpstr>
      <vt:lpstr>THE GOOGLE SUITE OF APPS</vt:lpstr>
      <vt:lpstr>USING GOOGLE CALENDAR &amp; CONTACTS TO CREATE A CLASS CALENDAR</vt:lpstr>
      <vt:lpstr>COMMUNICATING WITH STUDENTS</vt:lpstr>
      <vt:lpstr>COMMUNICATING WITH STUDENTS </vt:lpstr>
      <vt:lpstr>MY SOLUTION IS REMIND SINCE SEPTEMBER 2011</vt:lpstr>
      <vt:lpstr>REMIND MESSAGES IN ACTION</vt:lpstr>
      <vt:lpstr>REMIND CHAT IN ACTION</vt:lpstr>
      <vt:lpstr>SOME OF REMIND’S USEFUL FEATURES</vt:lpstr>
      <vt:lpstr>SOME OF REMIND’S USEFUL FEATURES</vt:lpstr>
      <vt:lpstr>SOME OF REMIND’S USEFUL FEATURES</vt:lpstr>
      <vt:lpstr>Paper APP BY 53 WITH Pencil BY A CHEMISTRY INSTRUCTOR</vt:lpstr>
      <vt:lpstr>Google Drawings BY A CHM 151 STUDENT </vt:lpstr>
      <vt:lpstr>LIFEHACKER’S – “HOW I WORK” SERIES IS A GREAT WAY TO LEARN ABOUT NEW APPS</vt:lpstr>
      <vt:lpstr>ACKNOWLEDGEMENTS / THANKS </vt:lpstr>
      <vt:lpstr>MY CONTACT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Periscoping Your Way Through General Chemistry I &amp; II Along With Other Courses</dc:title>
  <dc:creator>Ashton Griffin</dc:creator>
  <cp:lastModifiedBy>test</cp:lastModifiedBy>
  <cp:revision>114</cp:revision>
  <dcterms:modified xsi:type="dcterms:W3CDTF">2016-04-09T00:01:34Z</dcterms:modified>
</cp:coreProperties>
</file>