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  <p:sldId id="271" r:id="rId13"/>
    <p:sldId id="272" r:id="rId14"/>
    <p:sldId id="268" r:id="rId15"/>
    <p:sldId id="269" r:id="rId16"/>
    <p:sldId id="270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3" d="100"/>
          <a:sy n="43" d="100"/>
        </p:scale>
        <p:origin x="-6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89C3E13-A144-4C3F-B99B-4625FBA7E544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BF5257-924B-49C5-9F0F-DAC78797CC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The benefits of undergraduate research as a teaching tool from </a:t>
            </a:r>
            <a:r>
              <a:rPr lang="en-US" sz="4000" dirty="0" smtClean="0"/>
              <a:t>students’ perspectives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581400"/>
            <a:ext cx="11506200" cy="1199704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V. </a:t>
            </a:r>
            <a:r>
              <a:rPr lang="en-US" sz="2400" dirty="0" err="1" smtClean="0"/>
              <a:t>Flaris</a:t>
            </a:r>
            <a:r>
              <a:rPr lang="en-US" sz="2400" dirty="0" smtClean="0"/>
              <a:t>, </a:t>
            </a:r>
            <a:r>
              <a:rPr lang="en-US" sz="2400" dirty="0" err="1" smtClean="0"/>
              <a:t>H.Siccardi</a:t>
            </a:r>
            <a:r>
              <a:rPr lang="en-US" sz="2400" dirty="0" smtClean="0"/>
              <a:t>, R. </a:t>
            </a:r>
            <a:r>
              <a:rPr lang="en-US" sz="2400" dirty="0" err="1" smtClean="0"/>
              <a:t>Josman</a:t>
            </a:r>
            <a:r>
              <a:rPr lang="en-US" sz="2400" dirty="0" smtClean="0"/>
              <a:t>, R. Rivas, R. Matos, C. </a:t>
            </a:r>
            <a:r>
              <a:rPr lang="en-US" sz="2400" dirty="0" err="1" smtClean="0"/>
              <a:t>Seaks</a:t>
            </a:r>
            <a:endParaRPr lang="en-US" sz="2400" dirty="0"/>
          </a:p>
        </p:txBody>
      </p:sp>
      <p:pic>
        <p:nvPicPr>
          <p:cNvPr id="4" name="Picture 1" descr="cid:image001.png@01D050E5.69BCD4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343400"/>
            <a:ext cx="1987752" cy="47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7620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213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2YC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Conference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4770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March 11, 2015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Leadership Opportunities</a:t>
            </a:r>
          </a:p>
          <a:p>
            <a:pPr lvl="1"/>
            <a:r>
              <a:rPr lang="en-US" dirty="0" smtClean="0"/>
              <a:t>On-campus involvement in clubs and activities.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Travel enhances a global perspective</a:t>
            </a:r>
          </a:p>
          <a:p>
            <a:pPr lvl="1"/>
            <a:r>
              <a:rPr lang="en-US" dirty="0" smtClean="0"/>
              <a:t>Las Vegas, Barcelona, India, Boston, Cincinnati, </a:t>
            </a:r>
            <a:r>
              <a:rPr lang="en-US" dirty="0" err="1" smtClean="0"/>
              <a:t>Orlado</a:t>
            </a:r>
            <a:r>
              <a:rPr lang="en-US" dirty="0" smtClean="0"/>
              <a:t>, Hawaii, and </a:t>
            </a:r>
            <a:r>
              <a:rPr lang="en-US" b="1" dirty="0" smtClean="0"/>
              <a:t>San Diego!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Collaborative efforts with international labs.</a:t>
            </a:r>
          </a:p>
          <a:p>
            <a:pPr lvl="1"/>
            <a:r>
              <a:rPr lang="en-US" dirty="0" smtClean="0"/>
              <a:t>Australia, Germany, Greece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Positive Research Outcomes cont…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Reinforcing material and concepts learned in classes.</a:t>
            </a:r>
          </a:p>
          <a:p>
            <a:r>
              <a:rPr lang="en-US" dirty="0" smtClean="0"/>
              <a:t>Applying said concepts to real-world problems. </a:t>
            </a:r>
          </a:p>
          <a:p>
            <a:r>
              <a:rPr lang="en-US" dirty="0" smtClean="0"/>
              <a:t>Improved outlook on class attendance and increased in-class engagement. </a:t>
            </a:r>
          </a:p>
          <a:p>
            <a:r>
              <a:rPr lang="en-US" dirty="0" smtClean="0"/>
              <a:t>Interdisciplinary development through exposure to multiple subjects. </a:t>
            </a:r>
          </a:p>
          <a:p>
            <a:r>
              <a:rPr lang="en-US" dirty="0" smtClean="0"/>
              <a:t>Improved student learning and retention rates.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Beyond the Curriculum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recruitment to STEM fields. </a:t>
            </a:r>
          </a:p>
          <a:p>
            <a:pPr lvl="1"/>
            <a:r>
              <a:rPr lang="en-US" dirty="0" smtClean="0"/>
              <a:t>Providing unique, interesting opportunities.</a:t>
            </a:r>
          </a:p>
          <a:p>
            <a:r>
              <a:rPr lang="en-US" dirty="0" smtClean="0"/>
              <a:t>Dedication to project offers reason to remain enrolled. </a:t>
            </a:r>
          </a:p>
          <a:p>
            <a:r>
              <a:rPr lang="en-US" dirty="0" smtClean="0"/>
              <a:t>Encourages students to pursue scientific careers. </a:t>
            </a:r>
          </a:p>
          <a:p>
            <a:pPr lvl="1"/>
            <a:r>
              <a:rPr lang="en-US" dirty="0" smtClean="0"/>
              <a:t>M.D./</a:t>
            </a:r>
            <a:r>
              <a:rPr lang="en-US" dirty="0" err="1" smtClean="0"/>
              <a:t>Ph.D</a:t>
            </a:r>
            <a:endParaRPr lang="en-US" dirty="0" smtClean="0"/>
          </a:p>
          <a:p>
            <a:pPr lvl="1"/>
            <a:r>
              <a:rPr lang="en-US" dirty="0" smtClean="0"/>
              <a:t>Engineering</a:t>
            </a:r>
          </a:p>
          <a:p>
            <a:pPr lvl="1"/>
            <a:r>
              <a:rPr lang="en-US" dirty="0" smtClean="0"/>
              <a:t>Medical Laboratories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Retention of STEM students and career paths.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shortage of STEM in certain sectors.</a:t>
            </a:r>
          </a:p>
          <a:p>
            <a:pPr lvl="1"/>
            <a:r>
              <a:rPr lang="en-US" dirty="0" smtClean="0"/>
              <a:t>Software engineers, petroleum engineers </a:t>
            </a:r>
          </a:p>
          <a:p>
            <a:pPr lvl="1"/>
            <a:r>
              <a:rPr lang="en-US" dirty="0" smtClean="0"/>
              <a:t>Expected 600,000 job shortage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Opportunities below a Bachelor’s level.</a:t>
            </a:r>
          </a:p>
          <a:p>
            <a:pPr lvl="1"/>
            <a:r>
              <a:rPr lang="en-US" dirty="0" smtClean="0"/>
              <a:t>Machinists, operators, and technicians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Randall’s Island (New York City).</a:t>
            </a:r>
          </a:p>
          <a:p>
            <a:pPr lvl="1"/>
            <a:r>
              <a:rPr lang="en-US" dirty="0" smtClean="0"/>
              <a:t>$4.4 billion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Retention of STEM students and career paths.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Laboratory safety skills. </a:t>
            </a:r>
          </a:p>
          <a:p>
            <a:pPr lvl="1"/>
            <a:r>
              <a:rPr lang="en-US" dirty="0" smtClean="0"/>
              <a:t>The TFA incident. </a:t>
            </a:r>
          </a:p>
          <a:p>
            <a:r>
              <a:rPr lang="en-US" dirty="0" smtClean="0"/>
              <a:t>Use of new and cutting-edge equipment. </a:t>
            </a:r>
          </a:p>
          <a:p>
            <a:pPr lvl="1"/>
            <a:r>
              <a:rPr lang="en-US" dirty="0" smtClean="0"/>
              <a:t>Atomic Force Microscope, Scanning Electron Microscope, Drop-Shape Analyzer, aseptic techniques.</a:t>
            </a:r>
          </a:p>
          <a:p>
            <a:r>
              <a:rPr lang="en-US" dirty="0" smtClean="0"/>
              <a:t>Performing tasks scrupulously and improving attention to detail. </a:t>
            </a:r>
          </a:p>
          <a:p>
            <a:r>
              <a:rPr lang="en-US" dirty="0" smtClean="0"/>
              <a:t>Students are forced to problem-solve and think critically. 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Research &amp; Professional Skills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Networking opportunities provide real professional interactions. </a:t>
            </a:r>
          </a:p>
          <a:p>
            <a:r>
              <a:rPr lang="en-US" dirty="0" smtClean="0"/>
              <a:t>Participation assembling proposals and grants.</a:t>
            </a:r>
          </a:p>
          <a:p>
            <a:r>
              <a:rPr lang="en-US" dirty="0" smtClean="0"/>
              <a:t>Navigating professional “politics” within the team and on campus. </a:t>
            </a:r>
          </a:p>
          <a:p>
            <a:r>
              <a:rPr lang="en-US" dirty="0" smtClean="0"/>
              <a:t>Exposure to setting with non-graded expectations and merit based responsibilities. </a:t>
            </a:r>
          </a:p>
          <a:p>
            <a:r>
              <a:rPr lang="en-US" dirty="0" smtClean="0"/>
              <a:t>Independence and self-accountability.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Research &amp; Professional Skills cont…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Acceptances to four-year institutions.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Academic recognition on campus. </a:t>
            </a:r>
          </a:p>
          <a:p>
            <a:endParaRPr lang="en-US" dirty="0" smtClean="0"/>
          </a:p>
          <a:p>
            <a:r>
              <a:rPr lang="en-US" dirty="0" smtClean="0"/>
              <a:t>Mentorship and guidance. </a:t>
            </a:r>
          </a:p>
          <a:p>
            <a:endParaRPr lang="en-US" dirty="0" smtClean="0"/>
          </a:p>
          <a:p>
            <a:r>
              <a:rPr lang="en-US" dirty="0" smtClean="0"/>
              <a:t> Job opportunities.</a:t>
            </a:r>
          </a:p>
          <a:p>
            <a:endParaRPr lang="en-US" dirty="0" smtClean="0"/>
          </a:p>
          <a:p>
            <a:r>
              <a:rPr lang="en-US" dirty="0" smtClean="0"/>
              <a:t>Building a professional network.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Further Educational and Professional Benefits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Local, national, and international name recognition. </a:t>
            </a:r>
          </a:p>
          <a:p>
            <a:pPr lvl="1"/>
            <a:r>
              <a:rPr lang="en-US" dirty="0" smtClean="0"/>
              <a:t>Positive reception at conferences. </a:t>
            </a:r>
          </a:p>
          <a:p>
            <a:r>
              <a:rPr lang="en-US" dirty="0" smtClean="0"/>
              <a:t>Pioneering among two-year colleges.</a:t>
            </a:r>
          </a:p>
          <a:p>
            <a:r>
              <a:rPr lang="en-US" dirty="0" smtClean="0"/>
              <a:t>Bringing grant money to institutions. </a:t>
            </a:r>
          </a:p>
          <a:p>
            <a:r>
              <a:rPr lang="en-US" dirty="0" smtClean="0"/>
              <a:t>Enhanced educational environment.</a:t>
            </a:r>
          </a:p>
          <a:p>
            <a:pPr lvl="1"/>
            <a:r>
              <a:rPr lang="en-US" dirty="0" smtClean="0"/>
              <a:t>Model students</a:t>
            </a:r>
          </a:p>
          <a:p>
            <a:pPr lvl="1"/>
            <a:r>
              <a:rPr lang="en-US" dirty="0" smtClean="0"/>
              <a:t>Word-of-mouth</a:t>
            </a:r>
          </a:p>
          <a:p>
            <a:pPr lvl="1"/>
            <a:r>
              <a:rPr lang="en-US" dirty="0" smtClean="0"/>
              <a:t>Student-student interactions.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Benefits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conflict in work groups. </a:t>
            </a:r>
          </a:p>
          <a:p>
            <a:r>
              <a:rPr lang="en-US" dirty="0" smtClean="0"/>
              <a:t>Task content and execution. </a:t>
            </a:r>
          </a:p>
          <a:p>
            <a:r>
              <a:rPr lang="en-US" dirty="0" smtClean="0"/>
              <a:t>Delegation of resources. </a:t>
            </a:r>
          </a:p>
          <a:p>
            <a:r>
              <a:rPr lang="en-US" dirty="0" smtClean="0"/>
              <a:t>Productivity disparities. </a:t>
            </a:r>
          </a:p>
          <a:p>
            <a:r>
              <a:rPr lang="en-US" dirty="0" smtClean="0"/>
              <a:t>Self-segregation. </a:t>
            </a:r>
          </a:p>
          <a:p>
            <a:r>
              <a:rPr lang="en-US" dirty="0" smtClean="0"/>
              <a:t>Prioritizing responsibility.</a:t>
            </a:r>
          </a:p>
          <a:p>
            <a:pPr lvl="1"/>
            <a:r>
              <a:rPr lang="en-US" dirty="0" smtClean="0"/>
              <a:t>Students with classes, jobs, and familial obligations. 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Engaging in conflict leads to better decision making. </a:t>
            </a:r>
          </a:p>
          <a:p>
            <a:r>
              <a:rPr lang="en-US" dirty="0" smtClean="0"/>
              <a:t>Informational diversity improves work group performance when tasks are complex rather than routine. </a:t>
            </a:r>
          </a:p>
          <a:p>
            <a:r>
              <a:rPr lang="en-US" dirty="0" smtClean="0"/>
              <a:t>Interdependent tasks demand smooth interactions amongst group members. </a:t>
            </a:r>
          </a:p>
          <a:p>
            <a:r>
              <a:rPr lang="en-US" dirty="0" smtClean="0"/>
              <a:t>Gauged and early interventional communication. </a:t>
            </a:r>
          </a:p>
          <a:p>
            <a:r>
              <a:rPr lang="en-US" dirty="0" smtClean="0"/>
              <a:t>Fair mediator.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Challenges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One of seven community colleges within the City University of New York (CUNY)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Founded in 1957 to meet the growing need for access to higher education in the borough of the Bronx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30+ academic programs that prepare students for careers and to continue their education at four-year colleges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Approximately 11,500 students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Hispanic Serving Institution (HSI), with students representing approximately 100 countries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About Bronx Community College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Robert </a:t>
            </a:r>
            <a:r>
              <a:rPr lang="en-US" dirty="0" err="1" smtClean="0"/>
              <a:t>Josman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Henry Siccardi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“There is nothing like good mentorship to create good mentors.”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Students’ Anecdotes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www.bcc.cuny.edu/CampusFacilitiesPlanning/images/image_h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81600" cy="2143125"/>
          </a:xfrm>
          <a:prstGeom prst="rect">
            <a:avLst/>
          </a:prstGeom>
          <a:noFill/>
        </p:spPr>
      </p:pic>
      <p:pic>
        <p:nvPicPr>
          <p:cNvPr id="1032" name="Picture 8" descr="http://startup.ny.gov/sites/default/files/326x236_0031_Bronx-Community-College_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"/>
            <a:ext cx="3962400" cy="2133600"/>
          </a:xfrm>
          <a:prstGeom prst="rect">
            <a:avLst/>
          </a:prstGeom>
          <a:noFill/>
        </p:spPr>
      </p:pic>
      <p:pic>
        <p:nvPicPr>
          <p:cNvPr id="1034" name="Picture 10" descr="http://www.psc-cuny.org/sites/default/files/site-images/original/Chapters/BronxCC/Bronx%20Community%20College%20Banner%20Ima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3600"/>
            <a:ext cx="5143500" cy="2105026"/>
          </a:xfrm>
          <a:prstGeom prst="rect">
            <a:avLst/>
          </a:prstGeom>
          <a:noFill/>
        </p:spPr>
      </p:pic>
      <p:pic>
        <p:nvPicPr>
          <p:cNvPr id="1036" name="Picture 12" descr="http://www.ramsa.com/images/content/5/4/5441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2133600"/>
            <a:ext cx="4038601" cy="4724400"/>
          </a:xfrm>
          <a:prstGeom prst="rect">
            <a:avLst/>
          </a:prstGeom>
          <a:noFill/>
        </p:spPr>
      </p:pic>
      <p:pic>
        <p:nvPicPr>
          <p:cNvPr id="1038" name="Picture 14" descr="http://assets.nydailynews.com/polopoly_fs/1.1710552.1393966583!/img/httpImage/image.jpg_gen/derivatives/article_970/cannon5b-2-we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191000"/>
            <a:ext cx="5105400" cy="2667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Feel more confident in communicating</a:t>
            </a:r>
          </a:p>
          <a:p>
            <a:endParaRPr lang="en-US" dirty="0" smtClean="0"/>
          </a:p>
          <a:p>
            <a:r>
              <a:rPr lang="en-US" dirty="0" smtClean="0"/>
              <a:t>Superior understanding of scientific method</a:t>
            </a:r>
          </a:p>
          <a:p>
            <a:endParaRPr lang="en-US" dirty="0" smtClean="0"/>
          </a:p>
          <a:p>
            <a:r>
              <a:rPr lang="en-US" dirty="0" smtClean="0"/>
              <a:t>Better persuasive argument skills due to ability to analyze data</a:t>
            </a:r>
          </a:p>
          <a:p>
            <a:endParaRPr lang="en-US" dirty="0" smtClean="0"/>
          </a:p>
          <a:p>
            <a:r>
              <a:rPr lang="en-US" dirty="0" smtClean="0"/>
              <a:t>Diverse undergraduate research team improves problem-solving capabilities. </a:t>
            </a:r>
          </a:p>
          <a:p>
            <a:pPr lvl="1"/>
            <a:r>
              <a:rPr lang="en-US" dirty="0" smtClean="0"/>
              <a:t>Ethnicity and Disciplines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Professor’s Perspective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opportunity to minority and socioeconomically disadvantaged students</a:t>
            </a:r>
          </a:p>
          <a:p>
            <a:r>
              <a:rPr lang="en-US" dirty="0" smtClean="0"/>
              <a:t>Positive research outcomes</a:t>
            </a:r>
          </a:p>
          <a:p>
            <a:r>
              <a:rPr lang="en-US" dirty="0" smtClean="0"/>
              <a:t>Growth beyond curriculum</a:t>
            </a:r>
          </a:p>
          <a:p>
            <a:r>
              <a:rPr lang="en-US" dirty="0" smtClean="0"/>
              <a:t>Development of research and professional skills</a:t>
            </a:r>
          </a:p>
          <a:p>
            <a:r>
              <a:rPr lang="en-US" dirty="0" smtClean="0"/>
              <a:t>Further education and professional benefits</a:t>
            </a:r>
          </a:p>
          <a:p>
            <a:r>
              <a:rPr lang="en-US" dirty="0" smtClean="0"/>
              <a:t>Institutional benefits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Research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BCC racial diversity outlook</a:t>
            </a:r>
          </a:p>
          <a:p>
            <a:pPr lvl="1"/>
            <a:r>
              <a:rPr lang="en-US" dirty="0" smtClean="0"/>
              <a:t>Latino/Hispanic: 	61%</a:t>
            </a:r>
          </a:p>
          <a:p>
            <a:pPr lvl="1"/>
            <a:r>
              <a:rPr lang="en-US" dirty="0" smtClean="0"/>
              <a:t>Black: 			32%</a:t>
            </a:r>
          </a:p>
          <a:p>
            <a:pPr lvl="1"/>
            <a:r>
              <a:rPr lang="en-US" dirty="0" smtClean="0"/>
              <a:t>White/Caucasian:	3%</a:t>
            </a:r>
          </a:p>
          <a:p>
            <a:pPr lvl="1"/>
            <a:r>
              <a:rPr lang="en-US" dirty="0" smtClean="0"/>
              <a:t>Asian: 			4%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BCC gender diversity outlook</a:t>
            </a:r>
          </a:p>
          <a:p>
            <a:pPr lvl="1"/>
            <a:r>
              <a:rPr lang="en-US" dirty="0" smtClean="0"/>
              <a:t>Female: 			57%</a:t>
            </a:r>
          </a:p>
          <a:p>
            <a:pPr lvl="1"/>
            <a:r>
              <a:rPr lang="en-US" dirty="0" smtClean="0"/>
              <a:t>Male:			43%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Minority and Disadvantaged Students’ Involvement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team’s integrated ethnic makeup.</a:t>
            </a:r>
          </a:p>
          <a:p>
            <a:pPr lvl="1"/>
            <a:r>
              <a:rPr lang="en-US" dirty="0" smtClean="0"/>
              <a:t>Every continent represented (except Antarctica)</a:t>
            </a:r>
          </a:p>
          <a:p>
            <a:r>
              <a:rPr lang="en-US" dirty="0" smtClean="0"/>
              <a:t>50/50 gender split.</a:t>
            </a:r>
          </a:p>
          <a:p>
            <a:r>
              <a:rPr lang="en-US" dirty="0" smtClean="0"/>
              <a:t>Interdisciplinary make-up.</a:t>
            </a:r>
          </a:p>
          <a:p>
            <a:pPr lvl="1"/>
            <a:r>
              <a:rPr lang="en-US" dirty="0" smtClean="0"/>
              <a:t>Biology, pre-med, chemistry, nuclear medicine, medical laboratory technology, physics, chemical &amp; mechanical engineering, history, and political science. </a:t>
            </a:r>
          </a:p>
          <a:p>
            <a:r>
              <a:rPr lang="en-US" dirty="0" smtClean="0"/>
              <a:t>First-generation college students.</a:t>
            </a:r>
          </a:p>
          <a:p>
            <a:r>
              <a:rPr lang="en-US" dirty="0" smtClean="0"/>
              <a:t>“Non-traditional” student pathways.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Minority and Disadvantaged Students’ Involvement cont…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 provides unique benefits to underserved students</a:t>
            </a:r>
          </a:p>
          <a:p>
            <a:pPr lvl="1"/>
            <a:r>
              <a:rPr lang="en-US" dirty="0" smtClean="0"/>
              <a:t>Provide guidance where previously there was little.</a:t>
            </a:r>
          </a:p>
          <a:p>
            <a:pPr lvl="1"/>
            <a:r>
              <a:rPr lang="en-US" dirty="0" smtClean="0"/>
              <a:t>Improved self-esteem and academic sense of belonging.</a:t>
            </a:r>
          </a:p>
          <a:p>
            <a:pPr lvl="1"/>
            <a:r>
              <a:rPr lang="en-US" dirty="0" smtClean="0"/>
              <a:t>Interaction within a complex and </a:t>
            </a:r>
            <a:r>
              <a:rPr lang="en-US" dirty="0" err="1" smtClean="0"/>
              <a:t>heterogenous</a:t>
            </a:r>
            <a:r>
              <a:rPr lang="en-US" dirty="0" smtClean="0"/>
              <a:t> society.</a:t>
            </a:r>
          </a:p>
          <a:p>
            <a:pPr lvl="1"/>
            <a:r>
              <a:rPr lang="en-US" dirty="0" smtClean="0"/>
              <a:t>Promotes encouragement to pursue higher levels of education than previously imagined (i.e. graduate school) </a:t>
            </a:r>
          </a:p>
          <a:p>
            <a:pPr lvl="1"/>
            <a:r>
              <a:rPr lang="en-US" dirty="0" smtClean="0"/>
              <a:t>Improved scientific literacy and articulation. </a:t>
            </a:r>
          </a:p>
          <a:p>
            <a:pPr lvl="1"/>
            <a:r>
              <a:rPr lang="en-US" dirty="0" smtClean="0"/>
              <a:t>Social and academic pride. 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Minority and Disadvantaged Students’ Involvement cont…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Meaningful, applied research inspires students’ participation and enthusiasm.</a:t>
            </a:r>
          </a:p>
          <a:p>
            <a:r>
              <a:rPr lang="en-US" dirty="0" smtClean="0"/>
              <a:t>15 papers published and presented at numerous educational and professional conferences. </a:t>
            </a:r>
          </a:p>
          <a:p>
            <a:r>
              <a:rPr lang="en-US" dirty="0" smtClean="0"/>
              <a:t>Attendance and presentation at 14 distinct conferences (since 2012).</a:t>
            </a:r>
          </a:p>
          <a:p>
            <a:r>
              <a:rPr lang="en-US" dirty="0" smtClean="0"/>
              <a:t>Scholarships, awards, internships, and fellowships.</a:t>
            </a:r>
          </a:p>
          <a:p>
            <a:pPr lvl="1"/>
            <a:r>
              <a:rPr lang="en-US" dirty="0" smtClean="0"/>
              <a:t>LSAMP, CSURP, CUNY RSF, Capital One, SPE NY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Research Outcomes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</TotalTime>
  <Words>821</Words>
  <Application>Microsoft Office PowerPoint</Application>
  <PresentationFormat>On-screen Show (4:3)</PresentationFormat>
  <Paragraphs>152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The benefits of undergraduate research as a teaching tool from students’ perspectives</vt:lpstr>
      <vt:lpstr>About Bronx Community College</vt:lpstr>
      <vt:lpstr>PowerPoint Presentation</vt:lpstr>
      <vt:lpstr>A Professor’s Perspective</vt:lpstr>
      <vt:lpstr>Benefits of Research </vt:lpstr>
      <vt:lpstr>Minority and Disadvantaged Students’ Involvement</vt:lpstr>
      <vt:lpstr>Minority and Disadvantaged Students’ Involvement cont…</vt:lpstr>
      <vt:lpstr>Minority and Disadvantaged Students’ Involvement cont…</vt:lpstr>
      <vt:lpstr>Positive Research Outcomes</vt:lpstr>
      <vt:lpstr>Positive Research Outcomes cont…</vt:lpstr>
      <vt:lpstr>Growth Beyond the Curriculum</vt:lpstr>
      <vt:lpstr>Retention of STEM students and career paths. </vt:lpstr>
      <vt:lpstr>Retention of STEM students and career paths. </vt:lpstr>
      <vt:lpstr>Development of Research &amp; Professional Skills</vt:lpstr>
      <vt:lpstr>Development of Research &amp; Professional Skills cont…</vt:lpstr>
      <vt:lpstr>Further Educational and Professional Benefits</vt:lpstr>
      <vt:lpstr>Institutional Benefits</vt:lpstr>
      <vt:lpstr>Challenges</vt:lpstr>
      <vt:lpstr>Overcoming Challenges</vt:lpstr>
      <vt:lpstr>Students’ Anecdotes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benefits of undergraduate research as a teaching tool from a Student’s Perspective</dc:title>
  <dc:creator>owner</dc:creator>
  <cp:lastModifiedBy>test</cp:lastModifiedBy>
  <cp:revision>5</cp:revision>
  <dcterms:created xsi:type="dcterms:W3CDTF">2016-03-10T23:19:57Z</dcterms:created>
  <dcterms:modified xsi:type="dcterms:W3CDTF">2016-04-08T23:59:05Z</dcterms:modified>
</cp:coreProperties>
</file>