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28"/>
  </p:notesMasterIdLst>
  <p:sldIdLst>
    <p:sldId id="256" r:id="rId2"/>
    <p:sldId id="333" r:id="rId3"/>
    <p:sldId id="258" r:id="rId4"/>
    <p:sldId id="314" r:id="rId5"/>
    <p:sldId id="261" r:id="rId6"/>
    <p:sldId id="315" r:id="rId7"/>
    <p:sldId id="325" r:id="rId8"/>
    <p:sldId id="334" r:id="rId9"/>
    <p:sldId id="327" r:id="rId10"/>
    <p:sldId id="335" r:id="rId11"/>
    <p:sldId id="307" r:id="rId12"/>
    <p:sldId id="296" r:id="rId13"/>
    <p:sldId id="319" r:id="rId14"/>
    <p:sldId id="320" r:id="rId15"/>
    <p:sldId id="306" r:id="rId16"/>
    <p:sldId id="309" r:id="rId17"/>
    <p:sldId id="321" r:id="rId18"/>
    <p:sldId id="322" r:id="rId19"/>
    <p:sldId id="330" r:id="rId20"/>
    <p:sldId id="301" r:id="rId21"/>
    <p:sldId id="331" r:id="rId22"/>
    <p:sldId id="311" r:id="rId23"/>
    <p:sldId id="298" r:id="rId24"/>
    <p:sldId id="328" r:id="rId25"/>
    <p:sldId id="310" r:id="rId26"/>
    <p:sldId id="329"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368" autoAdjust="0"/>
    <p:restoredTop sz="94660"/>
  </p:normalViewPr>
  <p:slideViewPr>
    <p:cSldViewPr>
      <p:cViewPr varScale="1">
        <p:scale>
          <a:sx n="99" d="100"/>
          <a:sy n="99" d="100"/>
        </p:scale>
        <p:origin x="564" y="5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52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8AB4103-AAD8-4AA2-86D4-34062834CC4F}" type="datetimeFigureOut">
              <a:rPr lang="en-US"/>
              <a:pPr>
                <a:defRPr/>
              </a:pPr>
              <a:t>3/11/2016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9F1B797-ADA9-4FA9-8BAE-118A01103400}" type="slidenum">
              <a:rPr lang="en-US" altLang="en-US"/>
              <a:pPr>
                <a:defRPr/>
              </a:pPr>
              <a:t>‹#›</a:t>
            </a:fld>
            <a:endParaRPr lang="en-US" altLang="en-US"/>
          </a:p>
        </p:txBody>
      </p:sp>
    </p:spTree>
    <p:extLst>
      <p:ext uri="{BB962C8B-B14F-4D97-AF65-F5344CB8AC3E}">
        <p14:creationId xmlns:p14="http://schemas.microsoft.com/office/powerpoint/2010/main" val="1224725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C630F33-C047-4FBC-8136-423631884C71}" type="slidenum">
              <a:rPr lang="en-US" altLang="en-US"/>
              <a:pPr>
                <a:spcBef>
                  <a:spcPct val="0"/>
                </a:spcBef>
              </a:pPr>
              <a:t>5</a:t>
            </a:fld>
            <a:endParaRPr lang="en-US" altLang="en-US"/>
          </a:p>
        </p:txBody>
      </p:sp>
    </p:spTree>
    <p:extLst>
      <p:ext uri="{BB962C8B-B14F-4D97-AF65-F5344CB8AC3E}">
        <p14:creationId xmlns:p14="http://schemas.microsoft.com/office/powerpoint/2010/main" val="36789748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5C71D203-F120-474D-884D-49D879F13C8B}" type="datetimeFigureOut">
              <a:rPr lang="en-US"/>
              <a:pPr>
                <a:defRPr/>
              </a:pPr>
              <a:t>3/11/2016</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smtClean="0">
                <a:solidFill>
                  <a:srgbClr val="FFFFFF"/>
                </a:solidFill>
              </a:defRPr>
            </a:lvl1pPr>
          </a:lstStyle>
          <a:p>
            <a:pPr>
              <a:defRPr/>
            </a:pPr>
            <a:fld id="{942E8A3F-AF4E-49FE-97F1-D81A694834DF}" type="slidenum">
              <a:rPr lang="en-US" altLang="en-US"/>
              <a:pPr>
                <a:defRPr/>
              </a:pPr>
              <a:t>‹#›</a:t>
            </a:fld>
            <a:endParaRPr lang="en-US" altLang="en-US"/>
          </a:p>
        </p:txBody>
      </p:sp>
    </p:spTree>
    <p:extLst>
      <p:ext uri="{BB962C8B-B14F-4D97-AF65-F5344CB8AC3E}">
        <p14:creationId xmlns:p14="http://schemas.microsoft.com/office/powerpoint/2010/main" val="153498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4FAD19FB-9B6C-464E-AD1B-BB3E8C5BC4D2}" type="datetimeFigureOut">
              <a:rPr lang="en-US"/>
              <a:pPr>
                <a:defRPr/>
              </a:pPr>
              <a:t>3/11/2016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CD7D1F9-E6E6-4465-9717-307CE6EBDDC2}" type="slidenum">
              <a:rPr lang="en-US" altLang="en-US"/>
              <a:pPr>
                <a:defRPr/>
              </a:pPr>
              <a:t>‹#›</a:t>
            </a:fld>
            <a:endParaRPr lang="en-US" altLang="en-US"/>
          </a:p>
        </p:txBody>
      </p:sp>
    </p:spTree>
    <p:extLst>
      <p:ext uri="{BB962C8B-B14F-4D97-AF65-F5344CB8AC3E}">
        <p14:creationId xmlns:p14="http://schemas.microsoft.com/office/powerpoint/2010/main" val="1139643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DF819289-2713-4497-9C37-AF82C123206A}" type="datetimeFigureOut">
              <a:rPr lang="en-US"/>
              <a:pPr>
                <a:defRPr/>
              </a:pPr>
              <a:t>3/11/2016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FE98F3F-D57A-4844-AB61-579A87CDD78A}" type="slidenum">
              <a:rPr lang="en-US" altLang="en-US"/>
              <a:pPr>
                <a:defRPr/>
              </a:pPr>
              <a:t>‹#›</a:t>
            </a:fld>
            <a:endParaRPr lang="en-US" altLang="en-US"/>
          </a:p>
        </p:txBody>
      </p:sp>
    </p:spTree>
    <p:extLst>
      <p:ext uri="{BB962C8B-B14F-4D97-AF65-F5344CB8AC3E}">
        <p14:creationId xmlns:p14="http://schemas.microsoft.com/office/powerpoint/2010/main" val="643639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B877B21A-F32D-4AF9-8556-89110757CE76}" type="datetimeFigureOut">
              <a:rPr lang="en-US"/>
              <a:pPr>
                <a:defRPr/>
              </a:pPr>
              <a:t>3/11/2016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145D0FE-43A8-4FE6-A904-EADB7F4BF899}" type="slidenum">
              <a:rPr lang="en-US" altLang="en-US"/>
              <a:pPr>
                <a:defRPr/>
              </a:pPr>
              <a:t>‹#›</a:t>
            </a:fld>
            <a:endParaRPr lang="en-US" altLang="en-US"/>
          </a:p>
        </p:txBody>
      </p:sp>
    </p:spTree>
    <p:extLst>
      <p:ext uri="{BB962C8B-B14F-4D97-AF65-F5344CB8AC3E}">
        <p14:creationId xmlns:p14="http://schemas.microsoft.com/office/powerpoint/2010/main" val="178664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DE05791B-2291-4EAE-8080-308E312877C6}" type="datetimeFigureOut">
              <a:rPr lang="en-US"/>
              <a:pPr>
                <a:defRPr/>
              </a:pPr>
              <a:t>3/11/2016</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smtClean="0"/>
            </a:lvl1pPr>
          </a:lstStyle>
          <a:p>
            <a:pPr>
              <a:defRPr/>
            </a:pPr>
            <a:fld id="{0FC43E64-1048-46FC-996B-8E807C7AB06A}" type="slidenum">
              <a:rPr lang="en-US" altLang="en-US"/>
              <a:pPr>
                <a:defRPr/>
              </a:pPr>
              <a:t>‹#›</a:t>
            </a:fld>
            <a:endParaRPr lang="en-US" altLang="en-US"/>
          </a:p>
        </p:txBody>
      </p:sp>
    </p:spTree>
    <p:extLst>
      <p:ext uri="{BB962C8B-B14F-4D97-AF65-F5344CB8AC3E}">
        <p14:creationId xmlns:p14="http://schemas.microsoft.com/office/powerpoint/2010/main" val="351229808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fld id="{B6D5D95D-D548-4CC4-9557-0D854530CD0E}" type="datetimeFigureOut">
              <a:rPr lang="en-US"/>
              <a:pPr>
                <a:defRPr/>
              </a:pPr>
              <a:t>3/11/2016</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2FCA16F5-8A9C-4AAD-BF8B-06F1F64EF304}" type="slidenum">
              <a:rPr lang="en-US" altLang="en-US"/>
              <a:pPr>
                <a:defRPr/>
              </a:pPr>
              <a:t>‹#›</a:t>
            </a:fld>
            <a:endParaRPr lang="en-US" altLang="en-US"/>
          </a:p>
        </p:txBody>
      </p:sp>
    </p:spTree>
    <p:extLst>
      <p:ext uri="{BB962C8B-B14F-4D97-AF65-F5344CB8AC3E}">
        <p14:creationId xmlns:p14="http://schemas.microsoft.com/office/powerpoint/2010/main" val="135116047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fld id="{3312AAE9-0DA4-462C-B5B5-6DD6F47F836F}" type="datetimeFigureOut">
              <a:rPr lang="en-US"/>
              <a:pPr>
                <a:defRPr/>
              </a:pPr>
              <a:t>3/11/2016</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A8AE484E-7B2E-43F1-8537-BF2801B0B21D}" type="slidenum">
              <a:rPr lang="en-US" altLang="en-US"/>
              <a:pPr>
                <a:defRPr/>
              </a:pPr>
              <a:t>‹#›</a:t>
            </a:fld>
            <a:endParaRPr lang="en-US" altLang="en-US"/>
          </a:p>
        </p:txBody>
      </p:sp>
    </p:spTree>
    <p:extLst>
      <p:ext uri="{BB962C8B-B14F-4D97-AF65-F5344CB8AC3E}">
        <p14:creationId xmlns:p14="http://schemas.microsoft.com/office/powerpoint/2010/main" val="281800807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fld id="{2065AE25-2928-4BA3-9AA0-CA4288E71EE9}" type="datetimeFigureOut">
              <a:rPr lang="en-US"/>
              <a:pPr>
                <a:defRPr/>
              </a:pPr>
              <a:t>3/11/2016</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45696573-3A6B-447C-9AB0-5BEDDC5664F7}" type="slidenum">
              <a:rPr lang="en-US" altLang="en-US"/>
              <a:pPr>
                <a:defRPr/>
              </a:pPr>
              <a:t>‹#›</a:t>
            </a:fld>
            <a:endParaRPr lang="en-US" altLang="en-US"/>
          </a:p>
        </p:txBody>
      </p:sp>
    </p:spTree>
    <p:extLst>
      <p:ext uri="{BB962C8B-B14F-4D97-AF65-F5344CB8AC3E}">
        <p14:creationId xmlns:p14="http://schemas.microsoft.com/office/powerpoint/2010/main" val="331774913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7A1F9E3F-AAFA-4FF0-850A-76D29A4206CA}" type="datetimeFigureOut">
              <a:rPr lang="en-US"/>
              <a:pPr>
                <a:defRPr/>
              </a:pPr>
              <a:t>3/11/2016</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7A503017-5952-4CEB-BE61-7A8FC937BC3A}" type="slidenum">
              <a:rPr lang="en-US" altLang="en-US"/>
              <a:pPr>
                <a:defRPr/>
              </a:pPr>
              <a:t>‹#›</a:t>
            </a:fld>
            <a:endParaRPr lang="en-US" altLang="en-US"/>
          </a:p>
        </p:txBody>
      </p:sp>
    </p:spTree>
    <p:extLst>
      <p:ext uri="{BB962C8B-B14F-4D97-AF65-F5344CB8AC3E}">
        <p14:creationId xmlns:p14="http://schemas.microsoft.com/office/powerpoint/2010/main" val="757522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fld id="{14887F4F-597E-4946-BC51-13E606ED0DFC}" type="datetimeFigureOut">
              <a:rPr lang="en-US"/>
              <a:pPr>
                <a:defRPr/>
              </a:pPr>
              <a:t>3/11/2016</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C0FEA979-5C7F-4C8E-B613-3F1DD7D9726D}" type="slidenum">
              <a:rPr lang="en-US" altLang="en-US"/>
              <a:pPr>
                <a:defRPr/>
              </a:pPr>
              <a:t>‹#›</a:t>
            </a:fld>
            <a:endParaRPr lang="en-US" altLang="en-US"/>
          </a:p>
        </p:txBody>
      </p:sp>
    </p:spTree>
    <p:extLst>
      <p:ext uri="{BB962C8B-B14F-4D97-AF65-F5344CB8AC3E}">
        <p14:creationId xmlns:p14="http://schemas.microsoft.com/office/powerpoint/2010/main" val="71531945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90F2CC77-074B-4ED1-B110-4E8948229588}" type="datetimeFigureOut">
              <a:rPr lang="en-US"/>
              <a:pPr>
                <a:defRPr/>
              </a:pPr>
              <a:t>3/11/2016</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smtClean="0"/>
            </a:lvl1pPr>
          </a:lstStyle>
          <a:p>
            <a:pPr>
              <a:defRPr/>
            </a:pPr>
            <a:fld id="{3D407C5C-7330-4D67-AD2A-2371FFEBECF4}" type="slidenum">
              <a:rPr lang="en-US" altLang="en-US"/>
              <a:pPr>
                <a:defRPr/>
              </a:pPr>
              <a:t>‹#›</a:t>
            </a:fld>
            <a:endParaRPr lang="en-US" altLang="en-US"/>
          </a:p>
        </p:txBody>
      </p:sp>
    </p:spTree>
    <p:extLst>
      <p:ext uri="{BB962C8B-B14F-4D97-AF65-F5344CB8AC3E}">
        <p14:creationId xmlns:p14="http://schemas.microsoft.com/office/powerpoint/2010/main" val="390672079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latin typeface="Arial" charset="0"/>
              </a:defRPr>
            </a:lvl1pPr>
            <a:extLst/>
          </a:lstStyle>
          <a:p>
            <a:pPr>
              <a:defRPr/>
            </a:pPr>
            <a:fld id="{3D6FB5B5-B731-4CEF-A159-D568C8B3583E}" type="datetimeFigureOut">
              <a:rPr lang="en-US"/>
              <a:pPr>
                <a:defRPr/>
              </a:pPr>
              <a:t>3/11/2016</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Arial" charset="0"/>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smtClean="0"/>
            </a:lvl1pPr>
          </a:lstStyle>
          <a:p>
            <a:pPr>
              <a:defRPr/>
            </a:pPr>
            <a:fld id="{72245217-6D8D-472E-8A29-FEDD9F17D42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07" r:id="rId1"/>
    <p:sldLayoutId id="2147484003" r:id="rId2"/>
    <p:sldLayoutId id="2147484008" r:id="rId3"/>
    <p:sldLayoutId id="2147484009" r:id="rId4"/>
    <p:sldLayoutId id="2147484010" r:id="rId5"/>
    <p:sldLayoutId id="2147484011" r:id="rId6"/>
    <p:sldLayoutId id="2147484004" r:id="rId7"/>
    <p:sldLayoutId id="2147484012" r:id="rId8"/>
    <p:sldLayoutId id="2147484013" r:id="rId9"/>
    <p:sldLayoutId id="2147484005" r:id="rId10"/>
    <p:sldLayoutId id="2147484006"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holscience.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3412" y="0"/>
            <a:ext cx="9144000" cy="1828800"/>
          </a:xfrm>
        </p:spPr>
        <p:txBody>
          <a:bodyPr>
            <a:noAutofit/>
          </a:bodyPr>
          <a:lstStyle/>
          <a:p>
            <a:pPr algn="ctr" eaLnBrk="1" fontAlgn="auto" hangingPunct="1">
              <a:spcAft>
                <a:spcPts val="0"/>
              </a:spcAft>
              <a:defRPr/>
            </a:pPr>
            <a:r>
              <a:rPr lang="en-US" sz="4000" dirty="0"/>
              <a:t>Tips and Tools for Teaching Online or Hybrid Chemistry</a:t>
            </a:r>
          </a:p>
        </p:txBody>
      </p:sp>
      <p:sp>
        <p:nvSpPr>
          <p:cNvPr id="10243" name="Subtitle 2"/>
          <p:cNvSpPr>
            <a:spLocks noGrp="1"/>
          </p:cNvSpPr>
          <p:nvPr>
            <p:ph type="subTitle" idx="1"/>
          </p:nvPr>
        </p:nvSpPr>
        <p:spPr>
          <a:xfrm>
            <a:off x="304800" y="2209800"/>
            <a:ext cx="8382000" cy="2438400"/>
          </a:xfrm>
        </p:spPr>
        <p:txBody>
          <a:bodyPr/>
          <a:lstStyle/>
          <a:p>
            <a:pPr marR="0" eaLnBrk="1" hangingPunct="1">
              <a:lnSpc>
                <a:spcPct val="80000"/>
              </a:lnSpc>
              <a:buFont typeface="Arial" panose="020B0604020202020204" pitchFamily="34" charset="0"/>
              <a:buNone/>
            </a:pPr>
            <a:r>
              <a:rPr lang="en-US" altLang="en-US" sz="3300" dirty="0"/>
              <a:t>Kathy Carrigan</a:t>
            </a:r>
          </a:p>
          <a:p>
            <a:pPr marR="0" eaLnBrk="1" hangingPunct="1">
              <a:lnSpc>
                <a:spcPct val="80000"/>
              </a:lnSpc>
              <a:buFont typeface="Arial" panose="020B0604020202020204" pitchFamily="34" charset="0"/>
              <a:buNone/>
            </a:pPr>
            <a:r>
              <a:rPr lang="en-US" altLang="en-US" sz="3000" dirty="0"/>
              <a:t>Portland Community College</a:t>
            </a:r>
          </a:p>
          <a:p>
            <a:pPr marR="0" eaLnBrk="1" hangingPunct="1">
              <a:lnSpc>
                <a:spcPct val="80000"/>
              </a:lnSpc>
              <a:buFont typeface="Arial" panose="020B0604020202020204" pitchFamily="34" charset="0"/>
              <a:buNone/>
            </a:pPr>
            <a:r>
              <a:rPr lang="en-US" altLang="en-US" sz="3000" dirty="0"/>
              <a:t>Portland, OR </a:t>
            </a:r>
            <a:br>
              <a:rPr lang="en-US" altLang="en-US" sz="3000" dirty="0"/>
            </a:br>
            <a:r>
              <a:rPr lang="en-US" altLang="en-US" sz="3000" dirty="0"/>
              <a:t>Jon Gittins</a:t>
            </a:r>
          </a:p>
          <a:p>
            <a:pPr marR="0" eaLnBrk="1" hangingPunct="1">
              <a:lnSpc>
                <a:spcPct val="80000"/>
              </a:lnSpc>
              <a:buFont typeface="Arial" panose="020B0604020202020204" pitchFamily="34" charset="0"/>
              <a:buNone/>
            </a:pPr>
            <a:r>
              <a:rPr lang="en-US" altLang="en-US" sz="3000" dirty="0"/>
              <a:t>Delta College</a:t>
            </a:r>
          </a:p>
          <a:p>
            <a:pPr marR="0" eaLnBrk="1" hangingPunct="1">
              <a:lnSpc>
                <a:spcPct val="80000"/>
              </a:lnSpc>
              <a:buFont typeface="Arial" panose="020B0604020202020204" pitchFamily="34" charset="0"/>
              <a:buNone/>
            </a:pPr>
            <a:r>
              <a:rPr lang="en-US" altLang="en-US" sz="3000" dirty="0"/>
              <a:t>MI</a:t>
            </a:r>
          </a:p>
          <a:p>
            <a:pPr marR="0" eaLnBrk="1" hangingPunct="1">
              <a:lnSpc>
                <a:spcPct val="80000"/>
              </a:lnSpc>
              <a:buFont typeface="Arial" panose="020B0604020202020204" pitchFamily="34" charset="0"/>
              <a:buNone/>
            </a:pPr>
            <a:endParaRPr lang="en-US" altLang="en-US" sz="4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457200" y="1219200"/>
            <a:ext cx="8229600" cy="4572000"/>
          </a:xfrm>
        </p:spPr>
        <p:txBody>
          <a:bodyPr/>
          <a:lstStyle/>
          <a:p>
            <a:pPr eaLnBrk="1" hangingPunct="1">
              <a:defRPr/>
            </a:pPr>
            <a:r>
              <a:rPr lang="en-US" dirty="0"/>
              <a:t>Weekly lab assignment due dates, allowing one extra week at half credit</a:t>
            </a:r>
          </a:p>
          <a:p>
            <a:pPr eaLnBrk="1" hangingPunct="1">
              <a:defRPr/>
            </a:pPr>
            <a:r>
              <a:rPr lang="en-US" dirty="0"/>
              <a:t>Photos, “selfies” of students with Lab Set up.</a:t>
            </a:r>
          </a:p>
          <a:p>
            <a:pPr eaLnBrk="1" hangingPunct="1">
              <a:defRPr/>
            </a:pPr>
            <a:r>
              <a:rPr lang="en-US" b="1" u="sng" dirty="0"/>
              <a:t>It is most successful to be </a:t>
            </a:r>
            <a:r>
              <a:rPr lang="en-US" b="1" u="sng" dirty="0">
                <a:solidFill>
                  <a:srgbClr val="FF0000"/>
                </a:solidFill>
              </a:rPr>
              <a:t>inflexible </a:t>
            </a:r>
            <a:r>
              <a:rPr lang="en-US" b="1" u="sng" dirty="0"/>
              <a:t>with due dates and drop assignments to prevent students  from falling behind</a:t>
            </a:r>
          </a:p>
          <a:p>
            <a:pPr eaLnBrk="1" hangingPunct="1">
              <a:defRPr/>
            </a:pPr>
            <a:r>
              <a:rPr lang="en-US" dirty="0"/>
              <a:t>Responding with grades in a timely manner</a:t>
            </a:r>
          </a:p>
          <a:p>
            <a:pPr eaLnBrk="1" hangingPunct="1">
              <a:defRPr/>
            </a:pPr>
            <a:r>
              <a:rPr lang="en-US" dirty="0"/>
              <a:t>Writing positive and constructive comments on lab reports </a:t>
            </a:r>
            <a:r>
              <a:rPr lang="en-US" b="1" dirty="0">
                <a:solidFill>
                  <a:srgbClr val="FF0000"/>
                </a:solidFill>
              </a:rPr>
              <a:t>using student name</a:t>
            </a:r>
          </a:p>
          <a:p>
            <a:pPr marL="109537" indent="0" eaLnBrk="1" hangingPunct="1">
              <a:buFont typeface="Wingdings 3" panose="05040102010807070707" pitchFamily="18" charset="2"/>
              <a:buNone/>
              <a:defRPr/>
            </a:pPr>
            <a:endParaRPr lang="en-US" dirty="0"/>
          </a:p>
        </p:txBody>
      </p:sp>
      <p:sp>
        <p:nvSpPr>
          <p:cNvPr id="27650" name="Title 1"/>
          <p:cNvSpPr>
            <a:spLocks noGrp="1"/>
          </p:cNvSpPr>
          <p:nvPr>
            <p:ph type="title"/>
          </p:nvPr>
        </p:nvSpPr>
        <p:spPr/>
        <p:txBody>
          <a:bodyPr/>
          <a:lstStyle/>
          <a:p>
            <a:pPr eaLnBrk="1" fontAlgn="auto" hangingPunct="1">
              <a:spcAft>
                <a:spcPts val="0"/>
              </a:spcAft>
              <a:defRPr/>
            </a:pPr>
            <a:r>
              <a:rPr lang="en-US"/>
              <a:t>What Works?</a:t>
            </a:r>
          </a:p>
        </p:txBody>
      </p:sp>
    </p:spTree>
    <p:extLst>
      <p:ext uri="{BB962C8B-B14F-4D97-AF65-F5344CB8AC3E}">
        <p14:creationId xmlns:p14="http://schemas.microsoft.com/office/powerpoint/2010/main" val="2657617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457200" y="914400"/>
            <a:ext cx="8229600" cy="4876800"/>
          </a:xfrm>
        </p:spPr>
        <p:txBody>
          <a:bodyPr>
            <a:normAutofit/>
          </a:bodyPr>
          <a:lstStyle/>
          <a:p>
            <a:pPr marL="365760" indent="-256032" eaLnBrk="1" fontAlgn="auto" hangingPunct="1">
              <a:spcAft>
                <a:spcPts val="0"/>
              </a:spcAft>
              <a:buFont typeface="Wingdings 3"/>
              <a:buChar char=""/>
              <a:defRPr/>
            </a:pPr>
            <a:r>
              <a:rPr lang="en-US" dirty="0"/>
              <a:t>Team Teaching;</a:t>
            </a:r>
          </a:p>
          <a:p>
            <a:pPr marL="621348" lvl="1" indent="-256032" eaLnBrk="1" fontAlgn="auto" hangingPunct="1">
              <a:spcAft>
                <a:spcPts val="0"/>
              </a:spcAft>
              <a:buFont typeface="Wingdings 3"/>
              <a:buChar char=""/>
              <a:defRPr/>
            </a:pPr>
            <a:r>
              <a:rPr lang="en-US" dirty="0"/>
              <a:t>more “office hours” and opportunity for student interaction</a:t>
            </a:r>
          </a:p>
          <a:p>
            <a:pPr marL="621348" lvl="1" indent="-256032" eaLnBrk="1" fontAlgn="auto" hangingPunct="1">
              <a:spcAft>
                <a:spcPts val="0"/>
              </a:spcAft>
              <a:buFont typeface="Wingdings 3"/>
              <a:buChar char=""/>
              <a:defRPr/>
            </a:pPr>
            <a:r>
              <a:rPr lang="en-US" dirty="0"/>
              <a:t>Faculty mentors</a:t>
            </a:r>
          </a:p>
          <a:p>
            <a:pPr marL="365760" indent="-256032" eaLnBrk="1" fontAlgn="auto" hangingPunct="1">
              <a:spcAft>
                <a:spcPts val="0"/>
              </a:spcAft>
              <a:buFont typeface="Wingdings 3"/>
              <a:buChar char=""/>
              <a:defRPr/>
            </a:pPr>
            <a:r>
              <a:rPr lang="en-US" dirty="0"/>
              <a:t>Technology such as </a:t>
            </a:r>
            <a:r>
              <a:rPr lang="en-US" i="1" dirty="0"/>
              <a:t>Collaborate</a:t>
            </a:r>
            <a:r>
              <a:rPr lang="en-US" dirty="0"/>
              <a:t> for live </a:t>
            </a:r>
            <a:r>
              <a:rPr lang="en-US" b="1" dirty="0">
                <a:solidFill>
                  <a:srgbClr val="FF0000"/>
                </a:solidFill>
              </a:rPr>
              <a:t>online office hours</a:t>
            </a:r>
            <a:r>
              <a:rPr lang="en-US" dirty="0"/>
              <a:t>:</a:t>
            </a:r>
          </a:p>
          <a:p>
            <a:pPr marL="621348" lvl="1" indent="-256032" eaLnBrk="1" fontAlgn="auto" hangingPunct="1">
              <a:spcAft>
                <a:spcPts val="0"/>
              </a:spcAft>
              <a:buFont typeface="Wingdings 3"/>
              <a:buChar char=""/>
              <a:defRPr/>
            </a:pPr>
            <a:r>
              <a:rPr lang="en-US" dirty="0"/>
              <a:t>Students respond positively to the visual image of an instructor</a:t>
            </a:r>
          </a:p>
          <a:p>
            <a:pPr marL="621348" lvl="1" indent="-256032" eaLnBrk="1" fontAlgn="auto" hangingPunct="1">
              <a:spcAft>
                <a:spcPts val="0"/>
              </a:spcAft>
              <a:buFont typeface="Wingdings 3"/>
              <a:buChar char=""/>
              <a:defRPr/>
            </a:pPr>
            <a:r>
              <a:rPr lang="en-US" dirty="0"/>
              <a:t>excel for graphing</a:t>
            </a:r>
          </a:p>
          <a:p>
            <a:pPr marL="621348" lvl="1" indent="-256032" eaLnBrk="1" fontAlgn="auto" hangingPunct="1">
              <a:spcAft>
                <a:spcPts val="0"/>
              </a:spcAft>
              <a:buFont typeface="Wingdings 3"/>
              <a:buChar char=""/>
              <a:defRPr/>
            </a:pPr>
            <a:r>
              <a:rPr lang="en-US" dirty="0"/>
              <a:t>Draw chemical structures and do math</a:t>
            </a:r>
          </a:p>
          <a:p>
            <a:pPr marL="109728" indent="0" eaLnBrk="1" fontAlgn="auto" hangingPunct="1">
              <a:spcAft>
                <a:spcPts val="0"/>
              </a:spcAft>
              <a:buFont typeface="Wingdings 3"/>
              <a:buNone/>
              <a:defRPr/>
            </a:pPr>
            <a:endParaRPr lang="en-US" dirty="0"/>
          </a:p>
        </p:txBody>
      </p:sp>
      <p:sp>
        <p:nvSpPr>
          <p:cNvPr id="27650" name="Title 1"/>
          <p:cNvSpPr>
            <a:spLocks noGrp="1"/>
          </p:cNvSpPr>
          <p:nvPr>
            <p:ph type="title"/>
          </p:nvPr>
        </p:nvSpPr>
        <p:spPr>
          <a:xfrm>
            <a:off x="457200" y="274638"/>
            <a:ext cx="8229600" cy="792162"/>
          </a:xfrm>
        </p:spPr>
        <p:txBody>
          <a:bodyPr/>
          <a:lstStyle/>
          <a:p>
            <a:pPr eaLnBrk="1" fontAlgn="auto" hangingPunct="1">
              <a:spcAft>
                <a:spcPts val="0"/>
              </a:spcAft>
              <a:defRPr/>
            </a:pPr>
            <a:r>
              <a:rPr lang="en-US" dirty="0"/>
              <a:t>What Works?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457200" y="914400"/>
            <a:ext cx="8229600" cy="4800600"/>
          </a:xfrm>
        </p:spPr>
        <p:txBody>
          <a:bodyPr/>
          <a:lstStyle/>
          <a:p>
            <a:pPr eaLnBrk="1" hangingPunct="1"/>
            <a:r>
              <a:rPr lang="en-US" altLang="en-US" dirty="0"/>
              <a:t>Virtual Labs:  ACS </a:t>
            </a:r>
            <a:r>
              <a:rPr lang="en-US" altLang="en-US" dirty="0" err="1"/>
              <a:t>Dept</a:t>
            </a:r>
            <a:r>
              <a:rPr lang="en-US" altLang="en-US" dirty="0"/>
              <a:t> of 2 Year Colleges</a:t>
            </a:r>
            <a:endParaRPr lang="en-US" altLang="en-US" dirty="0">
              <a:solidFill>
                <a:srgbClr val="FF0000"/>
              </a:solidFill>
            </a:endParaRPr>
          </a:p>
          <a:p>
            <a:pPr eaLnBrk="1" hangingPunct="1"/>
            <a:r>
              <a:rPr lang="en-US" altLang="en-US" u="sng" dirty="0"/>
              <a:t>Teaching computer skills to students</a:t>
            </a:r>
          </a:p>
          <a:p>
            <a:pPr eaLnBrk="1" hangingPunct="1"/>
            <a:r>
              <a:rPr lang="en-US" altLang="en-US" dirty="0"/>
              <a:t>If the Instructor does not stay on top of student progress each week</a:t>
            </a:r>
          </a:p>
          <a:p>
            <a:pPr eaLnBrk="1" hangingPunct="1"/>
            <a:r>
              <a:rPr lang="en-US" altLang="en-US" dirty="0"/>
              <a:t>Not communicating with students,  it is important to provide your availability to them</a:t>
            </a:r>
          </a:p>
          <a:p>
            <a:pPr eaLnBrk="1" hangingPunct="1"/>
            <a:r>
              <a:rPr lang="en-US" altLang="en-US" dirty="0"/>
              <a:t>Lack of support from Administration, IR, colleagues</a:t>
            </a:r>
          </a:p>
        </p:txBody>
      </p:sp>
      <p:sp>
        <p:nvSpPr>
          <p:cNvPr id="28674" name="Title 1"/>
          <p:cNvSpPr>
            <a:spLocks noGrp="1"/>
          </p:cNvSpPr>
          <p:nvPr>
            <p:ph type="title"/>
          </p:nvPr>
        </p:nvSpPr>
        <p:spPr>
          <a:xfrm>
            <a:off x="457200" y="274638"/>
            <a:ext cx="8153400" cy="639762"/>
          </a:xfrm>
        </p:spPr>
        <p:txBody>
          <a:bodyPr>
            <a:normAutofit fontScale="90000"/>
          </a:bodyPr>
          <a:lstStyle/>
          <a:p>
            <a:pPr algn="ctr" eaLnBrk="1" fontAlgn="auto" hangingPunct="1">
              <a:spcAft>
                <a:spcPts val="0"/>
              </a:spcAft>
              <a:defRPr/>
            </a:pPr>
            <a:r>
              <a:rPr lang="en-US" dirty="0"/>
              <a:t>What Doesn’t Work?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a:xfrm>
            <a:off x="228600" y="1295400"/>
            <a:ext cx="8610600" cy="4876800"/>
          </a:xfrm>
        </p:spPr>
        <p:txBody>
          <a:bodyPr/>
          <a:lstStyle/>
          <a:p>
            <a:pPr eaLnBrk="1" hangingPunct="1">
              <a:buFont typeface="Wingdings 3" panose="05040102010807070707" pitchFamily="18" charset="2"/>
              <a:buNone/>
            </a:pPr>
            <a:r>
              <a:rPr lang="en-US" altLang="en-US" sz="3200"/>
              <a:t>Under the section: Maximizing the Potential of Students states: </a:t>
            </a:r>
          </a:p>
          <a:p>
            <a:pPr eaLnBrk="1" hangingPunct="1">
              <a:buFont typeface="Wingdings 3" panose="05040102010807070707" pitchFamily="18" charset="2"/>
              <a:buNone/>
            </a:pPr>
            <a:r>
              <a:rPr lang="en-US" altLang="en-US" sz="3200"/>
              <a:t>	Students in excellent two-year college [chemistry] programs have:</a:t>
            </a:r>
          </a:p>
          <a:p>
            <a:pPr eaLnBrk="1" hangingPunct="1"/>
            <a:r>
              <a:rPr lang="en-US" altLang="en-US" sz="3200"/>
              <a:t>Hands-on laboratory experiences that involve </a:t>
            </a:r>
          </a:p>
          <a:p>
            <a:pPr lvl="1" eaLnBrk="1" hangingPunct="1"/>
            <a:r>
              <a:rPr lang="en-US" altLang="en-US" sz="3200"/>
              <a:t> [synthesis of molecules and </a:t>
            </a:r>
          </a:p>
          <a:p>
            <a:pPr lvl="1" eaLnBrk="1" hangingPunct="1"/>
            <a:r>
              <a:rPr lang="en-US" altLang="en-US" sz="3200"/>
              <a:t> measurement of chemical properties and phenomena].</a:t>
            </a:r>
          </a:p>
          <a:p>
            <a:pPr eaLnBrk="1" hangingPunct="1">
              <a:buFont typeface="Wingdings 3" panose="05040102010807070707" pitchFamily="18" charset="2"/>
              <a:buNone/>
            </a:pPr>
            <a:endParaRPr lang="en-US" altLang="en-US"/>
          </a:p>
        </p:txBody>
      </p:sp>
      <p:sp>
        <p:nvSpPr>
          <p:cNvPr id="3" name="Title 2"/>
          <p:cNvSpPr>
            <a:spLocks noGrp="1"/>
          </p:cNvSpPr>
          <p:nvPr>
            <p:ph type="title"/>
          </p:nvPr>
        </p:nvSpPr>
        <p:spPr>
          <a:xfrm>
            <a:off x="304800" y="0"/>
            <a:ext cx="8229600" cy="1143000"/>
          </a:xfrm>
        </p:spPr>
        <p:txBody>
          <a:bodyPr>
            <a:normAutofit fontScale="90000"/>
          </a:bodyPr>
          <a:lstStyle/>
          <a:p>
            <a:pPr algn="ctr" eaLnBrk="1" hangingPunct="1">
              <a:defRPr/>
            </a:pPr>
            <a:r>
              <a:rPr lang="en-US" dirty="0"/>
              <a:t>ACS Guidelines for Chemistry in Two-Year Colleges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p:txBody>
          <a:bodyPr/>
          <a:lstStyle/>
          <a:p>
            <a:pPr eaLnBrk="1" hangingPunct="1"/>
            <a:r>
              <a:rPr lang="en-US" altLang="en-US" sz="2800"/>
              <a:t>Opportunities to search and use the [chemical] literature and scientific databases and to employ computer modeling. </a:t>
            </a:r>
          </a:p>
          <a:p>
            <a:pPr eaLnBrk="1" hangingPunct="1"/>
            <a:r>
              <a:rPr lang="en-US" altLang="en-US" sz="2800"/>
              <a:t>Opportunities to pursue original research projects that result in comprehensive written reports.</a:t>
            </a:r>
          </a:p>
          <a:p>
            <a:pPr eaLnBrk="1" hangingPunct="1"/>
            <a:r>
              <a:rPr lang="en-US" altLang="en-US" sz="2800"/>
              <a:t>Interactions with faculty that provide effective mentoring and feedback. </a:t>
            </a:r>
          </a:p>
          <a:p>
            <a:pPr eaLnBrk="1" hangingPunct="1"/>
            <a:endParaRPr lang="en-US" altLang="en-US"/>
          </a:p>
        </p:txBody>
      </p:sp>
      <p:sp>
        <p:nvSpPr>
          <p:cNvPr id="3" name="Title 2"/>
          <p:cNvSpPr>
            <a:spLocks noGrp="1"/>
          </p:cNvSpPr>
          <p:nvPr>
            <p:ph type="title"/>
          </p:nvPr>
        </p:nvSpPr>
        <p:spPr/>
        <p:txBody>
          <a:bodyPr>
            <a:noAutofit/>
          </a:bodyPr>
          <a:lstStyle/>
          <a:p>
            <a:pPr eaLnBrk="1" hangingPunct="1">
              <a:defRPr/>
            </a:pPr>
            <a:r>
              <a:rPr lang="en-US" sz="3600" dirty="0"/>
              <a:t>Students in excellent two-year college [chemistry] programs have: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p:txBody>
          <a:bodyPr/>
          <a:lstStyle/>
          <a:p>
            <a:pPr eaLnBrk="1" hangingPunct="1"/>
            <a:r>
              <a:rPr lang="en-US" altLang="en-US"/>
              <a:t>Hands On Labs, Inc. is the company we use as our lab kit vendor.</a:t>
            </a:r>
          </a:p>
          <a:p>
            <a:pPr eaLnBrk="1" hangingPunct="1"/>
            <a:r>
              <a:rPr lang="en-US" altLang="en-US"/>
              <a:t>They have a 3 million dollar liability policy to protect them and us from accidents </a:t>
            </a:r>
          </a:p>
          <a:p>
            <a:pPr eaLnBrk="1" hangingPunct="1"/>
            <a:r>
              <a:rPr lang="en-US" altLang="en-US"/>
              <a:t>The student is directed to contact the lab kit company directly at  </a:t>
            </a:r>
            <a:r>
              <a:rPr lang="en-US" altLang="en-US" b="1">
                <a:solidFill>
                  <a:srgbClr val="FF0000"/>
                </a:solidFill>
                <a:hlinkClick r:id="rId2"/>
              </a:rPr>
              <a:t>http://www.holscience.com/</a:t>
            </a:r>
            <a:endParaRPr lang="en-US" altLang="en-US" b="1">
              <a:solidFill>
                <a:srgbClr val="FF0000"/>
              </a:solidFill>
            </a:endParaRPr>
          </a:p>
          <a:p>
            <a:pPr eaLnBrk="1" hangingPunct="1"/>
            <a:r>
              <a:rPr lang="en-US" altLang="en-US"/>
              <a:t>We tested many of the available labs and selected or wrote 10 labs that would be suitable for each course. </a:t>
            </a:r>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sp>
        <p:nvSpPr>
          <p:cNvPr id="10242" name="Title 1"/>
          <p:cNvSpPr>
            <a:spLocks noGrp="1"/>
          </p:cNvSpPr>
          <p:nvPr>
            <p:ph type="title"/>
          </p:nvPr>
        </p:nvSpPr>
        <p:spPr>
          <a:xfrm>
            <a:off x="457200" y="274638"/>
            <a:ext cx="2438400" cy="1143000"/>
          </a:xfrm>
        </p:spPr>
        <p:txBody>
          <a:bodyPr/>
          <a:lstStyle/>
          <a:p>
            <a:pPr eaLnBrk="1" fontAlgn="auto" hangingPunct="1">
              <a:spcAft>
                <a:spcPts val="0"/>
              </a:spcAft>
              <a:defRPr/>
            </a:pPr>
            <a:r>
              <a:rPr lang="en-US" dirty="0"/>
              <a:t>Labs</a:t>
            </a:r>
          </a:p>
        </p:txBody>
      </p:sp>
      <p:pic>
        <p:nvPicPr>
          <p:cNvPr id="225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0"/>
            <a:ext cx="3124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p:txBody>
          <a:bodyPr/>
          <a:lstStyle/>
          <a:p>
            <a:pPr eaLnBrk="1" hangingPunct="1"/>
            <a:r>
              <a:rPr lang="en-US" altLang="en-US"/>
              <a:t>Offering the at home lab component builds the relationship between the Teacher and the Student.  </a:t>
            </a:r>
          </a:p>
          <a:p>
            <a:pPr eaLnBrk="1" hangingPunct="1"/>
            <a:r>
              <a:rPr lang="en-US" altLang="en-US"/>
              <a:t>Students must prepare carefully before performing the experiment (sometimes this doesn’t happen on campus)</a:t>
            </a:r>
          </a:p>
          <a:p>
            <a:pPr eaLnBrk="1" hangingPunct="1"/>
            <a:r>
              <a:rPr lang="en-US" altLang="en-US"/>
              <a:t>When students perform the experiment on their own, they  cannot defer to the lab partner who “takes control”, and they can move at their own speed. </a:t>
            </a:r>
          </a:p>
          <a:p>
            <a:pPr eaLnBrk="1" hangingPunct="1"/>
            <a:endParaRPr lang="en-US" altLang="en-US"/>
          </a:p>
        </p:txBody>
      </p:sp>
      <p:sp>
        <p:nvSpPr>
          <p:cNvPr id="37890" name="Title 1"/>
          <p:cNvSpPr>
            <a:spLocks noGrp="1"/>
          </p:cNvSpPr>
          <p:nvPr>
            <p:ph type="title"/>
          </p:nvPr>
        </p:nvSpPr>
        <p:spPr/>
        <p:txBody>
          <a:bodyPr/>
          <a:lstStyle/>
          <a:p>
            <a:pPr eaLnBrk="1" fontAlgn="auto" hangingPunct="1">
              <a:spcAft>
                <a:spcPts val="0"/>
              </a:spcAft>
              <a:defRPr/>
            </a:pPr>
            <a:r>
              <a:rPr lang="en-US" dirty="0"/>
              <a:t>Teaching DL Science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p:txBody>
          <a:bodyPr/>
          <a:lstStyle/>
          <a:p>
            <a:pPr eaLnBrk="1" hangingPunct="1"/>
            <a:r>
              <a:rPr lang="en-US" altLang="en-US" dirty="0"/>
              <a:t>Students will often ask questions before getting started, and with the use of the discussion board, this helps everyone.  </a:t>
            </a:r>
          </a:p>
          <a:p>
            <a:pPr eaLnBrk="1" hangingPunct="1"/>
            <a:r>
              <a:rPr lang="en-US" altLang="en-US" dirty="0"/>
              <a:t>Students must submit a complete lab report often containing using evidence based conclusions, researching a topic.</a:t>
            </a:r>
          </a:p>
          <a:p>
            <a:pPr eaLnBrk="1" hangingPunct="1"/>
            <a:r>
              <a:rPr lang="en-US" altLang="en-US" dirty="0"/>
              <a:t>Faculty grade the lab reports providing another form of assessment.</a:t>
            </a:r>
          </a:p>
          <a:p>
            <a:pPr eaLnBrk="1" hangingPunct="1">
              <a:buFont typeface="Wingdings 3" panose="05040102010807070707" pitchFamily="18" charset="2"/>
              <a:buNone/>
            </a:pPr>
            <a:endParaRPr lang="en-US" altLang="en-US" dirty="0"/>
          </a:p>
        </p:txBody>
      </p:sp>
      <p:sp>
        <p:nvSpPr>
          <p:cNvPr id="37890" name="Title 1"/>
          <p:cNvSpPr>
            <a:spLocks noGrp="1"/>
          </p:cNvSpPr>
          <p:nvPr>
            <p:ph type="title"/>
          </p:nvPr>
        </p:nvSpPr>
        <p:spPr/>
        <p:txBody>
          <a:bodyPr/>
          <a:lstStyle/>
          <a:p>
            <a:pPr eaLnBrk="1" fontAlgn="auto" hangingPunct="1">
              <a:spcAft>
                <a:spcPts val="0"/>
              </a:spcAft>
              <a:defRPr/>
            </a:pPr>
            <a:r>
              <a:rPr lang="en-US" dirty="0"/>
              <a:t>Teaching DL Science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p:txBody>
          <a:bodyPr/>
          <a:lstStyle/>
          <a:p>
            <a:pPr eaLnBrk="1" hangingPunct="1"/>
            <a:r>
              <a:rPr lang="en-US" altLang="en-US"/>
              <a:t>The combination of labs with other coursework allows me to feel comfortable in writing student recommendation letters.</a:t>
            </a:r>
          </a:p>
          <a:p>
            <a:pPr eaLnBrk="1" hangingPunct="1"/>
            <a:r>
              <a:rPr lang="en-US" altLang="en-US"/>
              <a:t>Students who perform poorly on labs generally perform poorly on quizzes, and homework, so if someone is suddenly doing well in one and not in another, we can better address the situation, and remediate more quickly.</a:t>
            </a:r>
          </a:p>
          <a:p>
            <a:pPr eaLnBrk="1" hangingPunct="1">
              <a:buFont typeface="Wingdings 3" panose="05040102010807070707" pitchFamily="18" charset="2"/>
              <a:buNone/>
            </a:pPr>
            <a:endParaRPr lang="en-US" altLang="en-US"/>
          </a:p>
        </p:txBody>
      </p:sp>
      <p:sp>
        <p:nvSpPr>
          <p:cNvPr id="37890" name="Title 1"/>
          <p:cNvSpPr>
            <a:spLocks noGrp="1"/>
          </p:cNvSpPr>
          <p:nvPr>
            <p:ph type="title"/>
          </p:nvPr>
        </p:nvSpPr>
        <p:spPr/>
        <p:txBody>
          <a:bodyPr/>
          <a:lstStyle/>
          <a:p>
            <a:pPr eaLnBrk="1" fontAlgn="auto" hangingPunct="1">
              <a:spcAft>
                <a:spcPts val="0"/>
              </a:spcAft>
              <a:defRPr/>
            </a:pPr>
            <a:r>
              <a:rPr lang="en-US" dirty="0"/>
              <a:t>Teaching DL Science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ctr" eaLnBrk="1" fontAlgn="auto" hangingPunct="1">
              <a:spcAft>
                <a:spcPts val="0"/>
              </a:spcAft>
              <a:defRPr/>
            </a:pPr>
            <a:r>
              <a:rPr lang="en-US" dirty="0"/>
              <a:t>Students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1075" y="1219200"/>
            <a:ext cx="7181850" cy="4787900"/>
          </a:xfrm>
        </p:spPr>
      </p:pic>
    </p:spTree>
    <p:extLst>
      <p:ext uri="{BB962C8B-B14F-4D97-AF65-F5344CB8AC3E}">
        <p14:creationId xmlns:p14="http://schemas.microsoft.com/office/powerpoint/2010/main" val="2863306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nagging question…</a:t>
            </a:r>
          </a:p>
        </p:txBody>
      </p:sp>
      <p:sp>
        <p:nvSpPr>
          <p:cNvPr id="3" name="Content Placeholder 2"/>
          <p:cNvSpPr>
            <a:spLocks noGrp="1"/>
          </p:cNvSpPr>
          <p:nvPr>
            <p:ph idx="1"/>
          </p:nvPr>
        </p:nvSpPr>
        <p:spPr/>
        <p:txBody>
          <a:bodyPr/>
          <a:lstStyle/>
          <a:p>
            <a:r>
              <a:rPr lang="en-US" dirty="0"/>
              <a:t>The big question:  </a:t>
            </a:r>
            <a:r>
              <a:rPr lang="en-US" b="1" dirty="0"/>
              <a:t>“How do I know what students know when they enter the classroom?”</a:t>
            </a:r>
          </a:p>
        </p:txBody>
      </p:sp>
    </p:spTree>
    <p:extLst>
      <p:ext uri="{BB962C8B-B14F-4D97-AF65-F5344CB8AC3E}">
        <p14:creationId xmlns:p14="http://schemas.microsoft.com/office/powerpoint/2010/main" val="3605241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p:txBody>
          <a:bodyPr/>
          <a:lstStyle/>
          <a:p>
            <a:pPr eaLnBrk="1" hangingPunct="1"/>
            <a:r>
              <a:rPr lang="en-US" altLang="en-US"/>
              <a:t>I loved the home lab portion of the course, I could go at my own pace without interruption. I am hearing impaired, so I don't feel so confident in a regular class setting or laboratory</a:t>
            </a:r>
          </a:p>
          <a:p>
            <a:pPr eaLnBrk="1" hangingPunct="1"/>
            <a:r>
              <a:rPr lang="en-US" altLang="en-US"/>
              <a:t>Yes, there was everything I needed (in the lab kit) to do the lab experiments at home. It was worth the cost.</a:t>
            </a:r>
          </a:p>
        </p:txBody>
      </p:sp>
      <p:sp>
        <p:nvSpPr>
          <p:cNvPr id="37890" name="Title 1"/>
          <p:cNvSpPr>
            <a:spLocks noGrp="1"/>
          </p:cNvSpPr>
          <p:nvPr>
            <p:ph type="title"/>
          </p:nvPr>
        </p:nvSpPr>
        <p:spPr/>
        <p:txBody>
          <a:bodyPr/>
          <a:lstStyle/>
          <a:p>
            <a:pPr eaLnBrk="1" fontAlgn="auto" hangingPunct="1">
              <a:spcAft>
                <a:spcPts val="0"/>
              </a:spcAft>
              <a:defRPr/>
            </a:pPr>
            <a:r>
              <a:rPr lang="en-US"/>
              <a:t>Student Comments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ctr" eaLnBrk="1" fontAlgn="auto" hangingPunct="1">
              <a:spcAft>
                <a:spcPts val="0"/>
              </a:spcAft>
              <a:defRPr/>
            </a:pPr>
            <a:r>
              <a:rPr lang="en-US" dirty="0"/>
              <a:t>Students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val="1061859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457200" y="1219200"/>
            <a:ext cx="8229600" cy="4572000"/>
          </a:xfrm>
        </p:spPr>
        <p:txBody>
          <a:bodyPr/>
          <a:lstStyle/>
          <a:p>
            <a:pPr eaLnBrk="1" hangingPunct="1"/>
            <a:r>
              <a:rPr lang="en-US" altLang="en-US" dirty="0"/>
              <a:t>Perform all (ideally) the labs before you start </a:t>
            </a:r>
          </a:p>
          <a:p>
            <a:pPr eaLnBrk="1" hangingPunct="1"/>
            <a:r>
              <a:rPr lang="en-US" altLang="en-US" dirty="0"/>
              <a:t>The lab kit should be provided to any new instructor during the training process</a:t>
            </a:r>
          </a:p>
          <a:p>
            <a:pPr eaLnBrk="1" hangingPunct="1"/>
            <a:r>
              <a:rPr lang="en-US" altLang="en-US" dirty="0"/>
              <a:t>Each new (Adjunct) Instructor is required to perform at least 3 labs before teaching the course</a:t>
            </a:r>
          </a:p>
        </p:txBody>
      </p:sp>
      <p:sp>
        <p:nvSpPr>
          <p:cNvPr id="27650" name="Title 1"/>
          <p:cNvSpPr>
            <a:spLocks noGrp="1"/>
          </p:cNvSpPr>
          <p:nvPr>
            <p:ph type="title"/>
          </p:nvPr>
        </p:nvSpPr>
        <p:spPr>
          <a:xfrm>
            <a:off x="10236" y="76200"/>
            <a:ext cx="8229600" cy="1143000"/>
          </a:xfrm>
        </p:spPr>
        <p:txBody>
          <a:bodyPr/>
          <a:lstStyle/>
          <a:p>
            <a:pPr eaLnBrk="1" fontAlgn="auto" hangingPunct="1">
              <a:spcAft>
                <a:spcPts val="0"/>
              </a:spcAft>
              <a:defRPr/>
            </a:pPr>
            <a:r>
              <a:rPr lang="en-US" dirty="0"/>
              <a:t>What Works for Instructors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p:txBody>
          <a:bodyPr/>
          <a:lstStyle/>
          <a:p>
            <a:pPr eaLnBrk="1" hangingPunct="1"/>
            <a:r>
              <a:rPr lang="en-US" altLang="en-US"/>
              <a:t>Full time faculty – we need more faculty to give this modality a try</a:t>
            </a:r>
          </a:p>
          <a:p>
            <a:pPr eaLnBrk="1" hangingPunct="1"/>
            <a:r>
              <a:rPr lang="en-US" altLang="en-US"/>
              <a:t>Retired faculty – who want to teach, but not commit to a set schedule</a:t>
            </a:r>
          </a:p>
          <a:p>
            <a:pPr eaLnBrk="1" hangingPunct="1"/>
            <a:r>
              <a:rPr lang="en-US" altLang="en-US"/>
              <a:t>Part time faculty – who have other commitments, young children, other jobs</a:t>
            </a:r>
          </a:p>
          <a:p>
            <a:pPr eaLnBrk="1" hangingPunct="1"/>
            <a:r>
              <a:rPr lang="en-US" altLang="en-US"/>
              <a:t>We highly recommend team teaching</a:t>
            </a:r>
          </a:p>
          <a:p>
            <a:pPr eaLnBrk="1" hangingPunct="1"/>
            <a:r>
              <a:rPr lang="en-US" altLang="en-US"/>
              <a:t>Italy</a:t>
            </a:r>
          </a:p>
        </p:txBody>
      </p:sp>
      <p:sp>
        <p:nvSpPr>
          <p:cNvPr id="34818" name="Title 1"/>
          <p:cNvSpPr>
            <a:spLocks noGrp="1"/>
          </p:cNvSpPr>
          <p:nvPr>
            <p:ph type="title"/>
          </p:nvPr>
        </p:nvSpPr>
        <p:spPr/>
        <p:txBody>
          <a:bodyPr>
            <a:normAutofit fontScale="90000"/>
          </a:bodyPr>
          <a:lstStyle/>
          <a:p>
            <a:pPr eaLnBrk="1" fontAlgn="auto" hangingPunct="1">
              <a:spcAft>
                <a:spcPts val="0"/>
              </a:spcAft>
              <a:defRPr/>
            </a:pPr>
            <a:r>
              <a:rPr lang="en-US" dirty="0"/>
              <a:t>Why Teach the DL Science Classes?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097" y="0"/>
            <a:ext cx="8737805" cy="6858000"/>
          </a:xfrm>
          <a:prstGeom prst="rect">
            <a:avLst/>
          </a:prstGeom>
        </p:spPr>
      </p:pic>
    </p:spTree>
    <p:extLst>
      <p:ext uri="{BB962C8B-B14F-4D97-AF65-F5344CB8AC3E}">
        <p14:creationId xmlns:p14="http://schemas.microsoft.com/office/powerpoint/2010/main" val="2148032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p:txBody>
          <a:bodyPr/>
          <a:lstStyle/>
          <a:p>
            <a:r>
              <a:rPr lang="en-US" altLang="en-US"/>
              <a:t>Improved on campus Instruction</a:t>
            </a:r>
          </a:p>
          <a:p>
            <a:r>
              <a:rPr lang="en-US" altLang="en-US"/>
              <a:t>Live online “peer tutoring”</a:t>
            </a:r>
          </a:p>
          <a:p>
            <a:r>
              <a:rPr lang="en-US" altLang="en-US"/>
              <a:t>Collaboration and consistency in our DL Chemistry offerings across a rather large district because we share course shells and teach collaboratively.</a:t>
            </a:r>
          </a:p>
          <a:p>
            <a:r>
              <a:rPr lang="en-US" altLang="en-US"/>
              <a:t>Some new on campus experiments</a:t>
            </a:r>
          </a:p>
          <a:p>
            <a:r>
              <a:rPr lang="en-US" altLang="en-US"/>
              <a:t>New technology!   Personally, I do not want to be that “Dinosaur” Instructor still using my acetates, (not that there is anything wrong with that?)  </a:t>
            </a:r>
          </a:p>
        </p:txBody>
      </p:sp>
      <p:sp>
        <p:nvSpPr>
          <p:cNvPr id="37890" name="Title 1"/>
          <p:cNvSpPr>
            <a:spLocks noGrp="1"/>
          </p:cNvSpPr>
          <p:nvPr>
            <p:ph type="title"/>
          </p:nvPr>
        </p:nvSpPr>
        <p:spPr/>
        <p:txBody>
          <a:bodyPr/>
          <a:lstStyle/>
          <a:p>
            <a:r>
              <a:rPr lang="en-US"/>
              <a:t>What we have gained: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400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400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400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ctr" eaLnBrk="1" fontAlgn="auto" hangingPunct="1">
              <a:spcAft>
                <a:spcPts val="0"/>
              </a:spcAft>
              <a:defRPr/>
            </a:pPr>
            <a:r>
              <a:rPr lang="en-US" dirty="0"/>
              <a:t>Teach from anywhere</a:t>
            </a:r>
          </a:p>
        </p:txBody>
      </p:sp>
      <p:sp>
        <p:nvSpPr>
          <p:cNvPr id="3" name="Content Placeholder 2"/>
          <p:cNvSpPr>
            <a:spLocks noGrp="1"/>
          </p:cNvSpPr>
          <p:nvPr>
            <p:ph idx="1"/>
          </p:nvPr>
        </p:nvSpPr>
        <p:spPr>
          <a:xfrm>
            <a:off x="457200" y="1219200"/>
            <a:ext cx="7010400" cy="2209800"/>
          </a:xfrm>
        </p:spPr>
        <p:txBody>
          <a:bodyPr/>
          <a:lstStyle/>
          <a:p>
            <a:pPr eaLnBrk="1" hangingPunct="1"/>
            <a:r>
              <a:rPr lang="en-US" altLang="en-US" sz="2400" dirty="0"/>
              <a:t>I am teaching right now.</a:t>
            </a:r>
          </a:p>
          <a:p>
            <a:pPr eaLnBrk="1" hangingPunct="1"/>
            <a:r>
              <a:rPr lang="en-US" altLang="en-US" sz="2400" dirty="0"/>
              <a:t>Ok, so I have to:</a:t>
            </a:r>
          </a:p>
          <a:p>
            <a:pPr lvl="1" eaLnBrk="1" hangingPunct="1"/>
            <a:r>
              <a:rPr lang="en-US" altLang="en-US" sz="2400" dirty="0"/>
              <a:t>respond to emails</a:t>
            </a:r>
          </a:p>
          <a:p>
            <a:pPr lvl="1" eaLnBrk="1" hangingPunct="1"/>
            <a:r>
              <a:rPr lang="en-US" altLang="en-US" sz="2400" dirty="0"/>
              <a:t>Grade Lab Reports</a:t>
            </a:r>
          </a:p>
          <a:p>
            <a:pPr lvl="1" eaLnBrk="1" hangingPunct="1"/>
            <a:r>
              <a:rPr lang="en-US" altLang="en-US" sz="2400" dirty="0"/>
              <a:t>Grade Quizzes</a:t>
            </a:r>
          </a:p>
          <a:p>
            <a:pPr lvl="3" eaLnBrk="1" hangingPunct="1">
              <a:buFont typeface="Wingdings 2" panose="05020102010507070707" pitchFamily="18" charset="2"/>
              <a:buNone/>
            </a:pPr>
            <a:endParaRPr lang="en-US" altLang="en-US" sz="2400" dirty="0"/>
          </a:p>
        </p:txBody>
      </p:sp>
      <p:sp>
        <p:nvSpPr>
          <p:cNvPr id="4" name="TextBox 3"/>
          <p:cNvSpPr txBox="1"/>
          <p:nvPr/>
        </p:nvSpPr>
        <p:spPr>
          <a:xfrm flipH="1">
            <a:off x="457200" y="3505200"/>
            <a:ext cx="6096000" cy="800219"/>
          </a:xfrm>
          <a:prstGeom prst="rect">
            <a:avLst/>
          </a:prstGeom>
          <a:noFill/>
        </p:spPr>
        <p:txBody>
          <a:bodyPr wrap="square" rtlCol="0">
            <a:spAutoFit/>
          </a:bodyPr>
          <a:lstStyle/>
          <a:p>
            <a:r>
              <a:rPr lang="en-US" sz="2800" dirty="0"/>
              <a:t>Team teaching helps</a:t>
            </a:r>
          </a:p>
          <a:p>
            <a:endParaRPr lang="en-US" dirty="0"/>
          </a:p>
        </p:txBody>
      </p:sp>
      <p:sp>
        <p:nvSpPr>
          <p:cNvPr id="5" name="TextBox 4"/>
          <p:cNvSpPr txBox="1"/>
          <p:nvPr/>
        </p:nvSpPr>
        <p:spPr>
          <a:xfrm flipH="1">
            <a:off x="457200" y="4381619"/>
            <a:ext cx="6096000" cy="800219"/>
          </a:xfrm>
          <a:prstGeom prst="rect">
            <a:avLst/>
          </a:prstGeom>
          <a:noFill/>
        </p:spPr>
        <p:txBody>
          <a:bodyPr wrap="square" rtlCol="0">
            <a:spAutoFit/>
          </a:bodyPr>
          <a:lstStyle/>
          <a:p>
            <a:r>
              <a:rPr lang="en-US" sz="2800" dirty="0"/>
              <a:t>Flexibility </a:t>
            </a:r>
          </a:p>
          <a:p>
            <a:endParaRPr lang="en-US" dirty="0"/>
          </a:p>
        </p:txBody>
      </p:sp>
    </p:spTree>
    <p:extLst>
      <p:ext uri="{BB962C8B-B14F-4D97-AF65-F5344CB8AC3E}">
        <p14:creationId xmlns:p14="http://schemas.microsoft.com/office/powerpoint/2010/main" val="2104418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457200" y="990600"/>
            <a:ext cx="8153400" cy="5029200"/>
          </a:xfrm>
        </p:spPr>
        <p:txBody>
          <a:bodyPr>
            <a:noAutofit/>
          </a:bodyPr>
          <a:lstStyle/>
          <a:p>
            <a:pPr marL="548640" indent="-411480" eaLnBrk="1" fontAlgn="auto" hangingPunct="1">
              <a:spcAft>
                <a:spcPts val="0"/>
              </a:spcAft>
              <a:buClr>
                <a:schemeClr val="tx1">
                  <a:shade val="95000"/>
                </a:schemeClr>
              </a:buClr>
              <a:buFont typeface="Wingdings 2"/>
              <a:buChar char=""/>
              <a:defRPr/>
            </a:pPr>
            <a:r>
              <a:rPr lang="en-US" sz="2800" dirty="0"/>
              <a:t>Three terms (quarters)  of GOB  			(A </a:t>
            </a:r>
            <a:r>
              <a:rPr lang="en-US" sz="2800" dirty="0">
                <a:solidFill>
                  <a:srgbClr val="FF0000"/>
                </a:solidFill>
              </a:rPr>
              <a:t>G</a:t>
            </a:r>
            <a:r>
              <a:rPr lang="en-US" sz="2800" dirty="0"/>
              <a:t>eneral, </a:t>
            </a:r>
            <a:r>
              <a:rPr lang="en-US" sz="2800" dirty="0">
                <a:solidFill>
                  <a:srgbClr val="FF0000"/>
                </a:solidFill>
              </a:rPr>
              <a:t>O</a:t>
            </a:r>
            <a:r>
              <a:rPr lang="en-US" sz="2800" dirty="0"/>
              <a:t>rganic, and </a:t>
            </a:r>
            <a:r>
              <a:rPr lang="en-US" sz="2800" dirty="0" err="1">
                <a:solidFill>
                  <a:srgbClr val="FF0000"/>
                </a:solidFill>
              </a:rPr>
              <a:t>B</a:t>
            </a:r>
            <a:r>
              <a:rPr lang="en-US" sz="2800" dirty="0" err="1"/>
              <a:t>iochem</a:t>
            </a:r>
            <a:r>
              <a:rPr lang="en-US" sz="2800" dirty="0"/>
              <a:t>) course for Allied Health Majors. </a:t>
            </a:r>
          </a:p>
          <a:p>
            <a:pPr marL="137160" indent="0" eaLnBrk="1" fontAlgn="auto" hangingPunct="1">
              <a:spcAft>
                <a:spcPts val="0"/>
              </a:spcAft>
              <a:buClr>
                <a:schemeClr val="tx1">
                  <a:shade val="95000"/>
                </a:schemeClr>
              </a:buClr>
              <a:buFont typeface="Wingdings 3"/>
              <a:buNone/>
              <a:defRPr/>
            </a:pPr>
            <a:endParaRPr lang="en-US" sz="2800" dirty="0"/>
          </a:p>
          <a:p>
            <a:pPr marL="548640" indent="-411480" eaLnBrk="1" fontAlgn="auto" hangingPunct="1">
              <a:spcAft>
                <a:spcPts val="0"/>
              </a:spcAft>
              <a:buClr>
                <a:schemeClr val="tx1">
                  <a:shade val="95000"/>
                </a:schemeClr>
              </a:buClr>
              <a:buFont typeface="Wingdings 2"/>
              <a:buChar char=""/>
              <a:defRPr/>
            </a:pPr>
            <a:r>
              <a:rPr lang="en-US" sz="2800" dirty="0"/>
              <a:t>An Introductory Course.</a:t>
            </a:r>
          </a:p>
          <a:p>
            <a:pPr marL="548640" indent="-411480" eaLnBrk="1" fontAlgn="auto" hangingPunct="1">
              <a:spcAft>
                <a:spcPts val="0"/>
              </a:spcAft>
              <a:buClr>
                <a:schemeClr val="tx1">
                  <a:shade val="95000"/>
                </a:schemeClr>
              </a:buClr>
              <a:buFont typeface="Wingdings 2"/>
              <a:buChar char=""/>
              <a:defRPr/>
            </a:pPr>
            <a:endParaRPr lang="en-US" sz="2800" dirty="0"/>
          </a:p>
          <a:p>
            <a:pPr marL="548640" indent="-411480" eaLnBrk="1" fontAlgn="auto" hangingPunct="1">
              <a:spcAft>
                <a:spcPts val="0"/>
              </a:spcAft>
              <a:buClr>
                <a:schemeClr val="tx1">
                  <a:shade val="95000"/>
                </a:schemeClr>
              </a:buClr>
              <a:buFont typeface="Wingdings 2"/>
              <a:buChar char=""/>
              <a:defRPr/>
            </a:pPr>
            <a:r>
              <a:rPr lang="en-US" sz="2800" dirty="0"/>
              <a:t>Started in Spring 2008 and offered 4 times per year (each quarter). </a:t>
            </a:r>
          </a:p>
          <a:p>
            <a:pPr marL="804228" lvl="1" indent="-411480" eaLnBrk="1" fontAlgn="auto" hangingPunct="1">
              <a:spcAft>
                <a:spcPts val="0"/>
              </a:spcAft>
              <a:buClr>
                <a:schemeClr val="tx1">
                  <a:shade val="95000"/>
                </a:schemeClr>
              </a:buClr>
              <a:buFont typeface="Wingdings 2"/>
              <a:buChar char=""/>
              <a:defRPr/>
            </a:pPr>
            <a:r>
              <a:rPr lang="en-US" sz="2400" dirty="0"/>
              <a:t>Except CH 106: 2 times per year to meet demand.</a:t>
            </a:r>
          </a:p>
        </p:txBody>
      </p:sp>
      <p:sp>
        <p:nvSpPr>
          <p:cNvPr id="3074" name="Title 1"/>
          <p:cNvSpPr>
            <a:spLocks noGrp="1"/>
          </p:cNvSpPr>
          <p:nvPr>
            <p:ph type="title"/>
          </p:nvPr>
        </p:nvSpPr>
        <p:spPr>
          <a:xfrm>
            <a:off x="457200" y="274638"/>
            <a:ext cx="8229600" cy="563562"/>
          </a:xfrm>
        </p:spPr>
        <p:txBody>
          <a:bodyPr>
            <a:noAutofit/>
          </a:bodyPr>
          <a:lstStyle/>
          <a:p>
            <a:pPr algn="ctr" eaLnBrk="1" fontAlgn="auto" hangingPunct="1">
              <a:spcAft>
                <a:spcPts val="0"/>
              </a:spcAft>
              <a:defRPr/>
            </a:pPr>
            <a:r>
              <a:rPr lang="en-US" sz="4400" dirty="0"/>
              <a:t>Distance Learning at PCC</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ctr" eaLnBrk="1" fontAlgn="auto" hangingPunct="1">
              <a:spcAft>
                <a:spcPts val="0"/>
              </a:spcAft>
              <a:defRPr/>
            </a:pPr>
            <a:r>
              <a:rPr lang="en-US" dirty="0"/>
              <a:t>DL/Hybrid and Delta College</a:t>
            </a:r>
          </a:p>
        </p:txBody>
      </p:sp>
      <p:sp>
        <p:nvSpPr>
          <p:cNvPr id="3" name="Content Placeholder 2"/>
          <p:cNvSpPr>
            <a:spLocks noGrp="1"/>
          </p:cNvSpPr>
          <p:nvPr>
            <p:ph idx="1"/>
          </p:nvPr>
        </p:nvSpPr>
        <p:spPr>
          <a:xfrm>
            <a:off x="457200" y="1219200"/>
            <a:ext cx="8229600" cy="4787900"/>
          </a:xfrm>
        </p:spPr>
        <p:txBody>
          <a:bodyPr/>
          <a:lstStyle/>
          <a:p>
            <a:r>
              <a:rPr lang="en-US" dirty="0"/>
              <a:t>I have taught CHM 101 (Introductory Chemistry) for 6 years.  (Students take this if they haven’t had high school chemistry before taking CHM 111, Gen </a:t>
            </a:r>
            <a:r>
              <a:rPr lang="en-US" dirty="0" err="1"/>
              <a:t>Chem</a:t>
            </a:r>
            <a:r>
              <a:rPr lang="en-US" dirty="0"/>
              <a:t> I.)</a:t>
            </a:r>
          </a:p>
          <a:p>
            <a:r>
              <a:rPr lang="en-US" dirty="0"/>
              <a:t>I started teaching the hybrid section of CHM 101 in Winter 2014 (2 years ago).</a:t>
            </a:r>
          </a:p>
          <a:p>
            <a:r>
              <a:rPr lang="en-US" i="1" dirty="0"/>
              <a:t>Hybrid = “lecture” online, labs on-campus</a:t>
            </a:r>
          </a:p>
          <a:p>
            <a:pPr lvl="3" eaLnBrk="1" hangingPunct="1">
              <a:buFont typeface="Wingdings 2" panose="05020102010507070707" pitchFamily="18" charset="2"/>
              <a:buNone/>
            </a:pPr>
            <a:endParaRPr lang="en-US"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457200" y="1262857"/>
            <a:ext cx="8229600" cy="4233862"/>
          </a:xfrm>
        </p:spPr>
        <p:txBody>
          <a:bodyPr/>
          <a:lstStyle/>
          <a:p>
            <a:pPr eaLnBrk="1" hangingPunct="1"/>
            <a:r>
              <a:rPr lang="en-US" altLang="en-US" sz="3200" dirty="0"/>
              <a:t>Content Modules*</a:t>
            </a:r>
          </a:p>
          <a:p>
            <a:pPr eaLnBrk="1" hangingPunct="1"/>
            <a:r>
              <a:rPr lang="en-US" altLang="en-US" sz="3200" dirty="0"/>
              <a:t>Discussion Board*</a:t>
            </a:r>
          </a:p>
          <a:p>
            <a:pPr eaLnBrk="1" hangingPunct="1"/>
            <a:r>
              <a:rPr lang="en-US" altLang="en-US" sz="3200" dirty="0"/>
              <a:t>On line homework program*</a:t>
            </a:r>
          </a:p>
          <a:p>
            <a:pPr eaLnBrk="1" hangingPunct="1"/>
            <a:r>
              <a:rPr lang="en-US" altLang="en-US" sz="3200" dirty="0"/>
              <a:t>Quizzes and Final Exam*</a:t>
            </a:r>
          </a:p>
          <a:p>
            <a:pPr eaLnBrk="1" hangingPunct="1"/>
            <a:r>
              <a:rPr lang="en-US" altLang="en-US" sz="3200" dirty="0"/>
              <a:t>Lab Report Form Dropbox</a:t>
            </a:r>
          </a:p>
          <a:p>
            <a:pPr eaLnBrk="1" hangingPunct="1"/>
            <a:r>
              <a:rPr lang="en-US" altLang="en-US" sz="4800" dirty="0">
                <a:solidFill>
                  <a:srgbClr val="FF0000"/>
                </a:solidFill>
              </a:rPr>
              <a:t>At home labs</a:t>
            </a:r>
          </a:p>
          <a:p>
            <a:pPr eaLnBrk="1" hangingPunct="1"/>
            <a:r>
              <a:rPr lang="en-US" altLang="en-US" sz="4800" b="1" dirty="0">
                <a:solidFill>
                  <a:srgbClr val="FF0000"/>
                </a:solidFill>
              </a:rPr>
              <a:t>Live Online Office Hours*</a:t>
            </a:r>
            <a:endParaRPr lang="en-US" altLang="en-US" sz="4800" dirty="0">
              <a:solidFill>
                <a:srgbClr val="FF0000"/>
              </a:solidFill>
            </a:endParaRPr>
          </a:p>
          <a:p>
            <a:pPr lvl="1" eaLnBrk="1" hangingPunct="1"/>
            <a:r>
              <a:rPr lang="en-US" altLang="en-US" sz="2400" dirty="0">
                <a:solidFill>
                  <a:srgbClr val="FF0000"/>
                </a:solidFill>
              </a:rPr>
              <a:t>*(Shows up in hybrid course)</a:t>
            </a:r>
          </a:p>
        </p:txBody>
      </p:sp>
      <p:sp>
        <p:nvSpPr>
          <p:cNvPr id="5122" name="Title 1"/>
          <p:cNvSpPr>
            <a:spLocks noGrp="1"/>
          </p:cNvSpPr>
          <p:nvPr>
            <p:ph type="title"/>
          </p:nvPr>
        </p:nvSpPr>
        <p:spPr>
          <a:xfrm>
            <a:off x="228600" y="119857"/>
            <a:ext cx="8229600" cy="1143000"/>
          </a:xfrm>
        </p:spPr>
        <p:txBody>
          <a:bodyPr>
            <a:noAutofit/>
          </a:bodyPr>
          <a:lstStyle/>
          <a:p>
            <a:pPr eaLnBrk="1" fontAlgn="auto" hangingPunct="1">
              <a:spcAft>
                <a:spcPts val="0"/>
              </a:spcAft>
              <a:defRPr/>
            </a:pPr>
            <a:r>
              <a:rPr lang="en-US" sz="3600" dirty="0"/>
              <a:t>Distance Learning Components: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barn(inVertical)">
                                      <p:cBhvr>
                                        <p:cTn id="27" dur="500"/>
                                        <p:tgtEl>
                                          <p:spTgt spid="614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147">
                                            <p:txEl>
                                              <p:pRg st="6" end="6"/>
                                            </p:txEl>
                                          </p:spTgt>
                                        </p:tgtEl>
                                        <p:attrNameLst>
                                          <p:attrName>style.visibility</p:attrName>
                                        </p:attrNameLst>
                                      </p:cBhvr>
                                      <p:to>
                                        <p:strVal val="visible"/>
                                      </p:to>
                                    </p:set>
                                    <p:animEffect transition="in" filter="barn(inVertical)">
                                      <p:cBhvr>
                                        <p:cTn id="32" dur="500"/>
                                        <p:tgtEl>
                                          <p:spTgt spid="614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147">
                                            <p:txEl>
                                              <p:pRg st="7" end="7"/>
                                            </p:txEl>
                                          </p:spTgt>
                                        </p:tgtEl>
                                        <p:attrNameLst>
                                          <p:attrName>style.visibility</p:attrName>
                                        </p:attrNameLst>
                                      </p:cBhvr>
                                      <p:to>
                                        <p:strVal val="visible"/>
                                      </p:to>
                                    </p:set>
                                    <p:animEffect transition="in" filter="barn(inVertical)">
                                      <p:cBhvr>
                                        <p:cTn id="37" dur="500"/>
                                        <p:tgtEl>
                                          <p:spTgt spid="61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11700"/>
          </a:xfrm>
        </p:spPr>
        <p:txBody>
          <a:bodyPr/>
          <a:lstStyle/>
          <a:p>
            <a:pPr eaLnBrk="1" hangingPunct="1"/>
            <a:r>
              <a:rPr lang="en-US" altLang="en-US" sz="3200" dirty="0"/>
              <a:t>Excellent Support from</a:t>
            </a:r>
          </a:p>
          <a:p>
            <a:pPr lvl="1" eaLnBrk="1" hangingPunct="1"/>
            <a:r>
              <a:rPr lang="en-US" altLang="en-US" sz="2800" dirty="0"/>
              <a:t>Disability Services</a:t>
            </a:r>
          </a:p>
          <a:p>
            <a:pPr lvl="1" eaLnBrk="1" hangingPunct="1"/>
            <a:r>
              <a:rPr lang="en-US" altLang="en-US" sz="2800" dirty="0"/>
              <a:t>Distance Learning Department:</a:t>
            </a:r>
          </a:p>
          <a:p>
            <a:pPr lvl="2" eaLnBrk="1" hangingPunct="1"/>
            <a:r>
              <a:rPr lang="en-US" altLang="en-US" sz="2600" dirty="0"/>
              <a:t>“Quality Matters Rubric”</a:t>
            </a:r>
          </a:p>
          <a:p>
            <a:pPr lvl="2" eaLnBrk="1" hangingPunct="1"/>
            <a:r>
              <a:rPr lang="en-US" altLang="en-US" sz="2600" dirty="0"/>
              <a:t>IR  (Instructional Resources) Support: </a:t>
            </a:r>
          </a:p>
          <a:p>
            <a:pPr lvl="3" eaLnBrk="1" hangingPunct="1"/>
            <a:r>
              <a:rPr lang="en-US" altLang="en-US" sz="2400" dirty="0"/>
              <a:t>Tablets, Bamboo Pens, Live Office Hours with Collaborate</a:t>
            </a:r>
          </a:p>
          <a:p>
            <a:pPr lvl="3" eaLnBrk="1" hangingPunct="1"/>
            <a:r>
              <a:rPr lang="en-US" altLang="en-US" sz="2400" dirty="0"/>
              <a:t>Very Patient Instructional Resource Professionals</a:t>
            </a:r>
          </a:p>
          <a:p>
            <a:pPr marL="914400" lvl="3" indent="0" eaLnBrk="1" hangingPunct="1">
              <a:buNone/>
            </a:pPr>
            <a:endParaRPr lang="en-US" altLang="en-US" sz="2400" dirty="0"/>
          </a:p>
        </p:txBody>
      </p:sp>
      <p:sp>
        <p:nvSpPr>
          <p:cNvPr id="3" name="Title 2"/>
          <p:cNvSpPr>
            <a:spLocks noGrp="1"/>
          </p:cNvSpPr>
          <p:nvPr>
            <p:ph type="title"/>
          </p:nvPr>
        </p:nvSpPr>
        <p:spPr/>
        <p:txBody>
          <a:bodyPr/>
          <a:lstStyle/>
          <a:p>
            <a:pPr algn="ctr" eaLnBrk="1" fontAlgn="auto" hangingPunct="1">
              <a:spcAft>
                <a:spcPts val="0"/>
              </a:spcAft>
              <a:defRPr/>
            </a:pPr>
            <a:r>
              <a:rPr lang="en-US" dirty="0"/>
              <a:t>Key to Success is: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500"/>
                                        <p:tgtEl>
                                          <p:spTgt spid="2">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105400"/>
          </a:xfrm>
        </p:spPr>
        <p:txBody>
          <a:bodyPr/>
          <a:lstStyle/>
          <a:p>
            <a:pPr eaLnBrk="1" hangingPunct="1"/>
            <a:r>
              <a:rPr lang="en-US" altLang="en-US" sz="3200" dirty="0"/>
              <a:t>Small Class size</a:t>
            </a:r>
          </a:p>
          <a:p>
            <a:pPr lvl="2" eaLnBrk="1" hangingPunct="1"/>
            <a:r>
              <a:rPr lang="en-US" altLang="en-US" sz="2600" dirty="0"/>
              <a:t>24 is ideal</a:t>
            </a:r>
          </a:p>
          <a:p>
            <a:pPr lvl="3" eaLnBrk="1" hangingPunct="1"/>
            <a:r>
              <a:rPr lang="en-US" altLang="en-US" sz="2400" dirty="0"/>
              <a:t>At PCC: Due to high attrition, we allow 26</a:t>
            </a:r>
          </a:p>
          <a:p>
            <a:pPr lvl="3" eaLnBrk="1" hangingPunct="1"/>
            <a:r>
              <a:rPr lang="en-US" altLang="en-US" sz="2400" dirty="0"/>
              <a:t>At Delta: Capped at 20 (versus 25 for f2f)</a:t>
            </a:r>
          </a:p>
          <a:p>
            <a:pPr lvl="2" eaLnBrk="1" hangingPunct="1"/>
            <a:r>
              <a:rPr lang="en-US" altLang="en-US" sz="2600" dirty="0"/>
              <a:t>More than that is very difficult to be responsive.</a:t>
            </a:r>
          </a:p>
          <a:p>
            <a:pPr eaLnBrk="1" hangingPunct="1"/>
            <a:r>
              <a:rPr lang="en-US" altLang="en-US" sz="3200" dirty="0"/>
              <a:t>Standardized due dates</a:t>
            </a:r>
          </a:p>
          <a:p>
            <a:pPr eaLnBrk="1" hangingPunct="1"/>
            <a:r>
              <a:rPr lang="en-US" altLang="en-US" sz="3200" dirty="0"/>
              <a:t>Send out pre-course emails:</a:t>
            </a:r>
          </a:p>
          <a:p>
            <a:pPr lvl="3" eaLnBrk="1" hangingPunct="1"/>
            <a:r>
              <a:rPr lang="en-US" altLang="en-US" sz="2400" dirty="0"/>
              <a:t>Syllabus</a:t>
            </a:r>
          </a:p>
          <a:p>
            <a:pPr lvl="3" eaLnBrk="1" hangingPunct="1"/>
            <a:r>
              <a:rPr lang="en-US" altLang="en-US" sz="2400" dirty="0"/>
              <a:t>Time “requirements” for an A</a:t>
            </a:r>
          </a:p>
          <a:p>
            <a:pPr lvl="3" eaLnBrk="1" hangingPunct="1"/>
            <a:r>
              <a:rPr lang="en-US" altLang="en-US" sz="2400" dirty="0"/>
              <a:t>Info on how you will support them</a:t>
            </a:r>
          </a:p>
        </p:txBody>
      </p:sp>
      <p:sp>
        <p:nvSpPr>
          <p:cNvPr id="3" name="Title 2"/>
          <p:cNvSpPr>
            <a:spLocks noGrp="1"/>
          </p:cNvSpPr>
          <p:nvPr>
            <p:ph type="title"/>
          </p:nvPr>
        </p:nvSpPr>
        <p:spPr>
          <a:xfrm>
            <a:off x="304800" y="0"/>
            <a:ext cx="8229600" cy="1143000"/>
          </a:xfrm>
        </p:spPr>
        <p:txBody>
          <a:bodyPr/>
          <a:lstStyle/>
          <a:p>
            <a:pPr algn="ctr" eaLnBrk="1" fontAlgn="auto" hangingPunct="1">
              <a:spcAft>
                <a:spcPts val="0"/>
              </a:spcAft>
              <a:defRPr/>
            </a:pPr>
            <a:r>
              <a:rPr lang="en-US" dirty="0"/>
              <a:t>Key to Student Success</a:t>
            </a:r>
          </a:p>
        </p:txBody>
      </p:sp>
    </p:spTree>
    <p:extLst>
      <p:ext uri="{BB962C8B-B14F-4D97-AF65-F5344CB8AC3E}">
        <p14:creationId xmlns:p14="http://schemas.microsoft.com/office/powerpoint/2010/main" val="21712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Pre-Lecture Quiz</a:t>
            </a:r>
          </a:p>
        </p:txBody>
      </p:sp>
      <p:sp>
        <p:nvSpPr>
          <p:cNvPr id="3" name="Content Placeholder 2"/>
          <p:cNvSpPr>
            <a:spLocks noGrp="1"/>
          </p:cNvSpPr>
          <p:nvPr>
            <p:ph idx="1"/>
          </p:nvPr>
        </p:nvSpPr>
        <p:spPr/>
        <p:txBody>
          <a:bodyPr/>
          <a:lstStyle/>
          <a:p>
            <a:r>
              <a:rPr lang="en-US" dirty="0"/>
              <a:t>8 Questions that are geared toward those lower-level concepts.</a:t>
            </a:r>
          </a:p>
          <a:p>
            <a:r>
              <a:rPr lang="en-US" dirty="0"/>
              <a:t>This help answer the question: “How do I know what students know?”</a:t>
            </a:r>
          </a:p>
          <a:p>
            <a:r>
              <a:rPr lang="en-US" i="1" dirty="0"/>
              <a:t>Students used to feel like they had to know ALL of the content…</a:t>
            </a:r>
          </a:p>
          <a:p>
            <a:r>
              <a:rPr lang="en-US" i="1" dirty="0"/>
              <a:t>This </a:t>
            </a:r>
            <a:r>
              <a:rPr lang="en-US" i="1"/>
              <a:t>new setup can </a:t>
            </a:r>
            <a:r>
              <a:rPr lang="en-US" i="1" dirty="0"/>
              <a:t>help guide them to the most important concepts in a chapter/module.</a:t>
            </a:r>
          </a:p>
        </p:txBody>
      </p:sp>
    </p:spTree>
    <p:extLst>
      <p:ext uri="{BB962C8B-B14F-4D97-AF65-F5344CB8AC3E}">
        <p14:creationId xmlns:p14="http://schemas.microsoft.com/office/powerpoint/2010/main" val="2319308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457200" y="1295400"/>
            <a:ext cx="8001000" cy="4267200"/>
          </a:xfrm>
        </p:spPr>
        <p:txBody>
          <a:bodyPr>
            <a:normAutofit/>
          </a:bodyPr>
          <a:lstStyle/>
          <a:p>
            <a:pPr marL="365760" indent="-256032" eaLnBrk="1" fontAlgn="auto" hangingPunct="1">
              <a:spcAft>
                <a:spcPts val="0"/>
              </a:spcAft>
              <a:buFont typeface="Wingdings 3"/>
              <a:buChar char=""/>
              <a:defRPr/>
            </a:pPr>
            <a:r>
              <a:rPr lang="en-US" dirty="0"/>
              <a:t>Students enjoy the PP presentations over reading more stuff.</a:t>
            </a:r>
          </a:p>
          <a:p>
            <a:pPr marL="621348" lvl="1" indent="-256032" eaLnBrk="1" fontAlgn="auto" hangingPunct="1">
              <a:spcAft>
                <a:spcPts val="0"/>
              </a:spcAft>
              <a:buFont typeface="Wingdings 3"/>
              <a:buChar char=""/>
              <a:defRPr/>
            </a:pPr>
            <a:r>
              <a:rPr lang="en-US" dirty="0"/>
              <a:t>Tools:  Camtasia, Recording over PP in Microsoft (Office Mix), Prezi, and….</a:t>
            </a:r>
          </a:p>
          <a:p>
            <a:pPr marL="621348" lvl="1" indent="-256032" eaLnBrk="1" fontAlgn="auto" hangingPunct="1">
              <a:spcAft>
                <a:spcPts val="0"/>
              </a:spcAft>
              <a:buFont typeface="Wingdings 3"/>
              <a:buChar char=""/>
              <a:defRPr/>
            </a:pPr>
            <a:r>
              <a:rPr lang="en-US" dirty="0"/>
              <a:t>Make a private </a:t>
            </a:r>
            <a:r>
              <a:rPr lang="en-US" dirty="0" err="1"/>
              <a:t>youtube</a:t>
            </a:r>
            <a:r>
              <a:rPr lang="en-US" dirty="0"/>
              <a:t> account, post, and they will close caption, then you can edit that!</a:t>
            </a:r>
          </a:p>
          <a:p>
            <a:pPr marL="621348" lvl="1" indent="-256032" eaLnBrk="1" fontAlgn="auto" hangingPunct="1">
              <a:spcAft>
                <a:spcPts val="0"/>
              </a:spcAft>
              <a:buFont typeface="Wingdings 3"/>
              <a:buChar char=""/>
              <a:defRPr/>
            </a:pPr>
            <a:r>
              <a:rPr lang="en-US" dirty="0"/>
              <a:t>Very Important to make your course as accessible as possible to start!</a:t>
            </a:r>
          </a:p>
          <a:p>
            <a:pPr marL="859473" lvl="2" indent="-256032" eaLnBrk="1" fontAlgn="auto" hangingPunct="1">
              <a:spcAft>
                <a:spcPts val="0"/>
              </a:spcAft>
              <a:buFont typeface="Wingdings 3"/>
              <a:buChar char=""/>
              <a:defRPr/>
            </a:pPr>
            <a:r>
              <a:rPr lang="en-US" dirty="0"/>
              <a:t>Online conference about this topic????</a:t>
            </a:r>
          </a:p>
          <a:p>
            <a:pPr marL="621348" lvl="1" indent="-256032" eaLnBrk="1" fontAlgn="auto" hangingPunct="1">
              <a:spcAft>
                <a:spcPts val="0"/>
              </a:spcAft>
              <a:buFont typeface="Wingdings 3"/>
              <a:buChar char=""/>
              <a:defRPr/>
            </a:pPr>
            <a:r>
              <a:rPr lang="en-US" dirty="0"/>
              <a:t>Team recording = fun and funny, more interesting for students.</a:t>
            </a:r>
          </a:p>
          <a:p>
            <a:pPr marL="365760" indent="-256032" eaLnBrk="1" fontAlgn="auto" hangingPunct="1">
              <a:spcAft>
                <a:spcPts val="0"/>
              </a:spcAft>
              <a:buFont typeface="Wingdings 3"/>
              <a:buChar char=""/>
              <a:defRPr/>
            </a:pPr>
            <a:endParaRPr lang="en-US" dirty="0"/>
          </a:p>
          <a:p>
            <a:pPr marL="365760" indent="-256032" eaLnBrk="1" fontAlgn="auto" hangingPunct="1">
              <a:spcAft>
                <a:spcPts val="0"/>
              </a:spcAft>
              <a:buFont typeface="Wingdings 3"/>
              <a:buChar char=""/>
              <a:defRPr/>
            </a:pPr>
            <a:endParaRPr lang="en-US" dirty="0"/>
          </a:p>
          <a:p>
            <a:pPr marL="365760" indent="-256032" eaLnBrk="1" fontAlgn="auto" hangingPunct="1">
              <a:spcAft>
                <a:spcPts val="0"/>
              </a:spcAft>
              <a:buFont typeface="Wingdings 3"/>
              <a:buChar char=""/>
              <a:defRPr/>
            </a:pPr>
            <a:endParaRPr lang="en-US" dirty="0"/>
          </a:p>
          <a:p>
            <a:pPr marL="365760" indent="-256032" eaLnBrk="1" fontAlgn="auto" hangingPunct="1">
              <a:spcAft>
                <a:spcPts val="0"/>
              </a:spcAft>
              <a:buFont typeface="Wingdings 3"/>
              <a:buChar char=""/>
              <a:defRPr/>
            </a:pPr>
            <a:endParaRPr lang="en-US" dirty="0"/>
          </a:p>
          <a:p>
            <a:pPr marL="365760" indent="-256032" eaLnBrk="1" fontAlgn="auto" hangingPunct="1">
              <a:spcAft>
                <a:spcPts val="0"/>
              </a:spcAft>
              <a:buFont typeface="Arial" charset="0"/>
              <a:buNone/>
              <a:defRPr/>
            </a:pPr>
            <a:endParaRPr lang="en-US" dirty="0"/>
          </a:p>
        </p:txBody>
      </p:sp>
      <p:sp>
        <p:nvSpPr>
          <p:cNvPr id="10242" name="Title 1"/>
          <p:cNvSpPr>
            <a:spLocks noGrp="1"/>
          </p:cNvSpPr>
          <p:nvPr>
            <p:ph type="title"/>
          </p:nvPr>
        </p:nvSpPr>
        <p:spPr/>
        <p:txBody>
          <a:bodyPr/>
          <a:lstStyle/>
          <a:p>
            <a:pPr eaLnBrk="1" fontAlgn="auto" hangingPunct="1">
              <a:spcAft>
                <a:spcPts val="0"/>
              </a:spcAft>
              <a:defRPr/>
            </a:pPr>
            <a:r>
              <a:rPr lang="en-US" dirty="0"/>
              <a:t>“Lecture Modules”</a:t>
            </a:r>
          </a:p>
        </p:txBody>
      </p:sp>
    </p:spTree>
    <p:extLst>
      <p:ext uri="{BB962C8B-B14F-4D97-AF65-F5344CB8AC3E}">
        <p14:creationId xmlns:p14="http://schemas.microsoft.com/office/powerpoint/2010/main" val="21502010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2712</TotalTime>
  <Words>1159</Words>
  <Application>Microsoft Office PowerPoint</Application>
  <PresentationFormat>On-screen Show (4:3)</PresentationFormat>
  <Paragraphs>141</Paragraphs>
  <Slides>26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Lucida Sans Unicode</vt:lpstr>
      <vt:lpstr>Verdana</vt:lpstr>
      <vt:lpstr>Wingdings 2</vt:lpstr>
      <vt:lpstr>Wingdings 3</vt:lpstr>
      <vt:lpstr>Concourse</vt:lpstr>
      <vt:lpstr>Tips and Tools for Teaching Online or Hybrid Chemistry</vt:lpstr>
      <vt:lpstr>A nagging question…</vt:lpstr>
      <vt:lpstr>Distance Learning at PCC</vt:lpstr>
      <vt:lpstr>DL/Hybrid and Delta College</vt:lpstr>
      <vt:lpstr>Distance Learning Components:</vt:lpstr>
      <vt:lpstr>Key to Success is:</vt:lpstr>
      <vt:lpstr>Key to Student Success</vt:lpstr>
      <vt:lpstr>Pre-Lecture Quiz</vt:lpstr>
      <vt:lpstr>“Lecture Modules”</vt:lpstr>
      <vt:lpstr>What Works?</vt:lpstr>
      <vt:lpstr>What Works?</vt:lpstr>
      <vt:lpstr>What Doesn’t Work?</vt:lpstr>
      <vt:lpstr>ACS Guidelines for Chemistry in Two-Year Colleges</vt:lpstr>
      <vt:lpstr>Students in excellent two-year college [chemistry] programs have:</vt:lpstr>
      <vt:lpstr>Labs</vt:lpstr>
      <vt:lpstr>Teaching DL Science</vt:lpstr>
      <vt:lpstr>Teaching DL Science</vt:lpstr>
      <vt:lpstr>Teaching DL Science</vt:lpstr>
      <vt:lpstr>Students</vt:lpstr>
      <vt:lpstr>Student Comments</vt:lpstr>
      <vt:lpstr>Students</vt:lpstr>
      <vt:lpstr>What Works for Instructors</vt:lpstr>
      <vt:lpstr>Why Teach the DL Science Classes?</vt:lpstr>
      <vt:lpstr>PowerPoint Presentation</vt:lpstr>
      <vt:lpstr>What we have gained:</vt:lpstr>
      <vt:lpstr>Teach from anywhere</vt:lpstr>
    </vt:vector>
  </TitlesOfParts>
  <Company>Portland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WCCTA 2008</dc:title>
  <dc:creator>Technology Solutions Services</dc:creator>
  <cp:lastModifiedBy>Jonathan Gittins</cp:lastModifiedBy>
  <cp:revision>97</cp:revision>
  <dcterms:created xsi:type="dcterms:W3CDTF">2008-10-17T15:50:28Z</dcterms:created>
  <dcterms:modified xsi:type="dcterms:W3CDTF">2016-03-11T19:59:19Z</dcterms:modified>
</cp:coreProperties>
</file>