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Lst>
  <p:notesMasterIdLst>
    <p:notesMasterId r:id="rId104"/>
  </p:notesMasterIdLst>
  <p:sldIdLst>
    <p:sldId id="295" r:id="rId2"/>
    <p:sldId id="672" r:id="rId3"/>
    <p:sldId id="707" r:id="rId4"/>
    <p:sldId id="706" r:id="rId5"/>
    <p:sldId id="704" r:id="rId6"/>
    <p:sldId id="705" r:id="rId7"/>
    <p:sldId id="703" r:id="rId8"/>
    <p:sldId id="673" r:id="rId9"/>
    <p:sldId id="303" r:id="rId10"/>
    <p:sldId id="304" r:id="rId11"/>
    <p:sldId id="638" r:id="rId12"/>
    <p:sldId id="641" r:id="rId13"/>
    <p:sldId id="642" r:id="rId14"/>
    <p:sldId id="644" r:id="rId15"/>
    <p:sldId id="645" r:id="rId16"/>
    <p:sldId id="647" r:id="rId17"/>
    <p:sldId id="648" r:id="rId18"/>
    <p:sldId id="649" r:id="rId19"/>
    <p:sldId id="650" r:id="rId20"/>
    <p:sldId id="651" r:id="rId21"/>
    <p:sldId id="652" r:id="rId22"/>
    <p:sldId id="653" r:id="rId23"/>
    <p:sldId id="657" r:id="rId24"/>
    <p:sldId id="658" r:id="rId25"/>
    <p:sldId id="661" r:id="rId26"/>
    <p:sldId id="662" r:id="rId27"/>
    <p:sldId id="663" r:id="rId28"/>
    <p:sldId id="664" r:id="rId29"/>
    <p:sldId id="665" r:id="rId30"/>
    <p:sldId id="666" r:id="rId31"/>
    <p:sldId id="667" r:id="rId32"/>
    <p:sldId id="668" r:id="rId33"/>
    <p:sldId id="306" r:id="rId34"/>
    <p:sldId id="639" r:id="rId35"/>
    <p:sldId id="617" r:id="rId36"/>
    <p:sldId id="312" r:id="rId37"/>
    <p:sldId id="313" r:id="rId38"/>
    <p:sldId id="402" r:id="rId39"/>
    <p:sldId id="618" r:id="rId40"/>
    <p:sldId id="619" r:id="rId41"/>
    <p:sldId id="620" r:id="rId42"/>
    <p:sldId id="622" r:id="rId43"/>
    <p:sldId id="623" r:id="rId44"/>
    <p:sldId id="624" r:id="rId45"/>
    <p:sldId id="625" r:id="rId46"/>
    <p:sldId id="626" r:id="rId47"/>
    <p:sldId id="627" r:id="rId48"/>
    <p:sldId id="628" r:id="rId49"/>
    <p:sldId id="633" r:id="rId50"/>
    <p:sldId id="403" r:id="rId51"/>
    <p:sldId id="404" r:id="rId52"/>
    <p:sldId id="311" r:id="rId53"/>
    <p:sldId id="318" r:id="rId54"/>
    <p:sldId id="324" r:id="rId55"/>
    <p:sldId id="325" r:id="rId56"/>
    <p:sldId id="566" r:id="rId57"/>
    <p:sldId id="570" r:id="rId58"/>
    <p:sldId id="326" r:id="rId59"/>
    <p:sldId id="327" r:id="rId60"/>
    <p:sldId id="328" r:id="rId61"/>
    <p:sldId id="330" r:id="rId62"/>
    <p:sldId id="331" r:id="rId63"/>
    <p:sldId id="332" r:id="rId64"/>
    <p:sldId id="334" r:id="rId65"/>
    <p:sldId id="336" r:id="rId66"/>
    <p:sldId id="588" r:id="rId67"/>
    <p:sldId id="610" r:id="rId68"/>
    <p:sldId id="611" r:id="rId69"/>
    <p:sldId id="612" r:id="rId70"/>
    <p:sldId id="613" r:id="rId71"/>
    <p:sldId id="574" r:id="rId72"/>
    <p:sldId id="575" r:id="rId73"/>
    <p:sldId id="576" r:id="rId74"/>
    <p:sldId id="577" r:id="rId75"/>
    <p:sldId id="578" r:id="rId76"/>
    <p:sldId id="580" r:id="rId77"/>
    <p:sldId id="581" r:id="rId78"/>
    <p:sldId id="582" r:id="rId79"/>
    <p:sldId id="583" r:id="rId80"/>
    <p:sldId id="584" r:id="rId81"/>
    <p:sldId id="616" r:id="rId82"/>
    <p:sldId id="573" r:id="rId83"/>
    <p:sldId id="339" r:id="rId84"/>
    <p:sldId id="340" r:id="rId85"/>
    <p:sldId id="344" r:id="rId86"/>
    <p:sldId id="345" r:id="rId87"/>
    <p:sldId id="569" r:id="rId88"/>
    <p:sldId id="346" r:id="rId89"/>
    <p:sldId id="674" r:id="rId90"/>
    <p:sldId id="675" r:id="rId91"/>
    <p:sldId id="679" r:id="rId92"/>
    <p:sldId id="680" r:id="rId93"/>
    <p:sldId id="681" r:id="rId94"/>
    <p:sldId id="682" r:id="rId95"/>
    <p:sldId id="683" r:id="rId96"/>
    <p:sldId id="684" r:id="rId97"/>
    <p:sldId id="685" r:id="rId98"/>
    <p:sldId id="686" r:id="rId99"/>
    <p:sldId id="687" r:id="rId100"/>
    <p:sldId id="692" r:id="rId101"/>
    <p:sldId id="693" r:id="rId102"/>
    <p:sldId id="694" r:id="rId10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ymond Zilinskas" initials="R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4"/>
    <a:srgbClr val="000000"/>
    <a:srgbClr val="996600"/>
    <a:srgbClr val="FF9900"/>
    <a:srgbClr val="663300"/>
    <a:srgbClr val="894400"/>
    <a:srgbClr val="A45100"/>
    <a:srgbClr val="B75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7" autoAdjust="0"/>
    <p:restoredTop sz="98109" autoAdjust="0"/>
  </p:normalViewPr>
  <p:slideViewPr>
    <p:cSldViewPr>
      <p:cViewPr>
        <p:scale>
          <a:sx n="50" d="100"/>
          <a:sy n="50" d="100"/>
        </p:scale>
        <p:origin x="-39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792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everything2.com/index.pl?node=centrifugal%20separator" TargetMode="External"/><Relationship Id="rId7" Type="http://schemas.openxmlformats.org/officeDocument/2006/relationships/hyperlink" Target="http://www.everything2.com/index.pl?node=solid"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www.everything2.com/index.pl?node=liquid" TargetMode="External"/><Relationship Id="rId5" Type="http://schemas.openxmlformats.org/officeDocument/2006/relationships/hyperlink" Target="http://www.everything2.com/index.pl?node=gas" TargetMode="External"/><Relationship Id="rId4" Type="http://schemas.openxmlformats.org/officeDocument/2006/relationships/hyperlink" Target="http://www.everything2.com/index.pl?node=Chemical%20Process%20Industry"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smtClean="0"/>
          </a:p>
        </p:txBody>
      </p:sp>
      <p:sp>
        <p:nvSpPr>
          <p:cNvPr id="195587"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dirty="0" smtClean="0"/>
          </a:p>
        </p:txBody>
      </p:sp>
      <p:sp>
        <p:nvSpPr>
          <p:cNvPr id="87043"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xfrm>
            <a:off x="1257300" y="720725"/>
            <a:ext cx="4800600" cy="3600450"/>
          </a:xfrm>
          <a:prstGeom prst="rect">
            <a:avLst/>
          </a:prstGeom>
          <a:ln/>
        </p:spPr>
      </p:sp>
      <p:sp>
        <p:nvSpPr>
          <p:cNvPr id="251907" name="Notes Placeholder 2"/>
          <p:cNvSpPr>
            <a:spLocks noGrp="1"/>
          </p:cNvSpPr>
          <p:nvPr>
            <p:ph type="body" idx="1"/>
          </p:nvPr>
        </p:nvSpPr>
        <p:spPr>
          <a:xfrm>
            <a:off x="731520" y="4560570"/>
            <a:ext cx="5852160" cy="4320540"/>
          </a:xfrm>
          <a:prstGeom prst="rect">
            <a:avLst/>
          </a:prstGeom>
          <a:noFill/>
        </p:spPr>
        <p:txBody>
          <a:bodyPr lIns="96661" tIns="48331" rIns="96661" bIns="48331"/>
          <a:lstStyle/>
          <a:p>
            <a:r>
              <a:rPr lang="en-US" dirty="0" smtClean="0"/>
              <a:t>In fact, there are 9 production processes for sulfur mustard which have been</a:t>
            </a:r>
          </a:p>
          <a:p>
            <a:r>
              <a:rPr lang="en-US" dirty="0" smtClean="0"/>
              <a:t>documented in the published chemical literature.</a:t>
            </a:r>
          </a:p>
          <a:p>
            <a:r>
              <a:rPr lang="en-US" dirty="0" smtClean="0"/>
              <a:t>(4) The fourth possibility is to manufacture precursor chemicals from simpler compounds whose</a:t>
            </a:r>
          </a:p>
          <a:p>
            <a:r>
              <a:rPr lang="en-US" dirty="0" smtClean="0"/>
              <a:t>export is not controlled or that are available from domestic sources. This is called “back-integrating.”</a:t>
            </a:r>
          </a:p>
          <a:p>
            <a:r>
              <a:rPr lang="en-US" dirty="0" smtClean="0"/>
              <a:t>Iraq, for example, applied back-integration to mustard gas production in the early 1980s. Unable to</a:t>
            </a:r>
          </a:p>
          <a:p>
            <a:r>
              <a:rPr lang="en-US" dirty="0" smtClean="0"/>
              <a:t>make </a:t>
            </a:r>
            <a:r>
              <a:rPr lang="en-US" dirty="0" err="1" smtClean="0"/>
              <a:t>thiodiglycol</a:t>
            </a:r>
            <a:r>
              <a:rPr lang="en-US" dirty="0" smtClean="0"/>
              <a:t> indigenously, it ordered the precursor from foreign sources. However, when an</a:t>
            </a:r>
          </a:p>
          <a:p>
            <a:r>
              <a:rPr lang="en-US" dirty="0" smtClean="0"/>
              <a:t>embargo threatened the supply from Western countries, Iraq developed an indigenous production</a:t>
            </a:r>
          </a:p>
          <a:p>
            <a:r>
              <a:rPr lang="en-US" dirty="0" smtClean="0"/>
              <a:t>capability based on reacting ethylene oxide with hydrogen sulfide.</a:t>
            </a:r>
          </a:p>
          <a:p>
            <a:r>
              <a:rPr lang="en-US" dirty="0" err="1" smtClean="0"/>
              <a:t>thionyl</a:t>
            </a:r>
            <a:r>
              <a:rPr lang="en-US" dirty="0" smtClean="0"/>
              <a:t> chloride -- used in herbicides, surfactants, drugs, vitamins, and dyestuffs</a:t>
            </a:r>
          </a:p>
          <a:p>
            <a:endParaRPr lang="en-US" dirty="0" smtClean="0"/>
          </a:p>
        </p:txBody>
      </p:sp>
      <p:sp>
        <p:nvSpPr>
          <p:cNvPr id="251908"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fld id="{12EC2563-B6A9-4468-9816-3BEC6284D337}" type="slidenum">
              <a:rPr lang="en-US" smtClean="0">
                <a:latin typeface="Times New Roman" pitchFamily="18" charset="0"/>
              </a:rPr>
              <a:pPr/>
              <a:t>51</a:t>
            </a:fld>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smtClean="0"/>
              <a:t>	</a:t>
            </a:r>
          </a:p>
        </p:txBody>
      </p:sp>
      <p:sp>
        <p:nvSpPr>
          <p:cNvPr id="199683"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smtClean="0"/>
              <a:t>	</a:t>
            </a:r>
          </a:p>
        </p:txBody>
      </p:sp>
      <p:sp>
        <p:nvSpPr>
          <p:cNvPr id="214019"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dirty="0"/>
              <a:t>	</a:t>
            </a:r>
          </a:p>
        </p:txBody>
      </p:sp>
      <p:sp>
        <p:nvSpPr>
          <p:cNvPr id="90115"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dirty="0"/>
              <a:t>	</a:t>
            </a:r>
          </a:p>
        </p:txBody>
      </p:sp>
      <p:sp>
        <p:nvSpPr>
          <p:cNvPr id="90115"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xfrm>
            <a:off x="1257300" y="720725"/>
            <a:ext cx="4800600" cy="3600450"/>
          </a:xfrm>
          <a:prstGeom prst="rect">
            <a:avLst/>
          </a:prstGeom>
          <a:ln/>
        </p:spPr>
      </p:sp>
      <p:sp>
        <p:nvSpPr>
          <p:cNvPr id="216067" name="Notes Placeholder 2"/>
          <p:cNvSpPr>
            <a:spLocks noGrp="1"/>
          </p:cNvSpPr>
          <p:nvPr>
            <p:ph type="body" idx="1"/>
          </p:nvPr>
        </p:nvSpPr>
        <p:spPr>
          <a:xfrm>
            <a:off x="731520" y="4560570"/>
            <a:ext cx="5852160" cy="4320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endParaRPr lang="en-US" smtClean="0"/>
          </a:p>
        </p:txBody>
      </p:sp>
      <p:sp>
        <p:nvSpPr>
          <p:cNvPr id="216068" name="Slide Number Placeholder 3"/>
          <p:cNvSpPr>
            <a:spLocks noGrp="1"/>
          </p:cNvSpPr>
          <p:nvPr>
            <p:ph type="sldNum" sz="quarter" idx="5"/>
          </p:nvPr>
        </p:nvSpPr>
        <p:spPr>
          <a:xfrm>
            <a:off x="4143587" y="9119474"/>
            <a:ext cx="3169920" cy="4800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fld id="{82517787-6734-40AE-AF4C-7B9B1D250D97}" type="slidenum">
              <a:rPr lang="en-US" smtClean="0">
                <a:latin typeface="Times New Roman" pitchFamily="18" charset="0"/>
              </a:rPr>
              <a:pPr/>
              <a:t>58</a:t>
            </a:fld>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1257300" y="720725"/>
            <a:ext cx="4800600" cy="3600450"/>
          </a:xfrm>
          <a:prstGeom prst="rect">
            <a:avLst/>
          </a:prstGeom>
          <a:ln/>
        </p:spPr>
      </p:sp>
      <p:sp>
        <p:nvSpPr>
          <p:cNvPr id="217091" name="Notes Placeholder 2"/>
          <p:cNvSpPr>
            <a:spLocks noGrp="1"/>
          </p:cNvSpPr>
          <p:nvPr>
            <p:ph type="body" idx="1"/>
          </p:nvPr>
        </p:nvSpPr>
        <p:spPr>
          <a:xfrm>
            <a:off x="731520" y="4560570"/>
            <a:ext cx="5852160" cy="4320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endParaRPr lang="en-US" smtClean="0"/>
          </a:p>
        </p:txBody>
      </p:sp>
      <p:sp>
        <p:nvSpPr>
          <p:cNvPr id="217092" name="Slide Number Placeholder 3"/>
          <p:cNvSpPr>
            <a:spLocks noGrp="1"/>
          </p:cNvSpPr>
          <p:nvPr>
            <p:ph type="sldNum" sz="quarter" idx="5"/>
          </p:nvPr>
        </p:nvSpPr>
        <p:spPr>
          <a:xfrm>
            <a:off x="4143587" y="9119474"/>
            <a:ext cx="3169920" cy="4800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fld id="{B64E1527-3FDB-4D04-A113-025EBAB92E6A}" type="slidenum">
              <a:rPr lang="en-US" smtClean="0">
                <a:latin typeface="Times New Roman" pitchFamily="18" charset="0"/>
              </a:rPr>
              <a:pPr/>
              <a:t>59</a:t>
            </a:fld>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a:t>	</a:t>
            </a:r>
          </a:p>
        </p:txBody>
      </p:sp>
      <p:sp>
        <p:nvSpPr>
          <p:cNvPr id="228355"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dirty="0"/>
          </a:p>
        </p:txBody>
      </p:sp>
      <p:sp>
        <p:nvSpPr>
          <p:cNvPr id="229379"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dirty="0" smtClean="0"/>
              <a:t>	Choking agents were among the first CW agents developed and were used extensively during World War I. These gases are relatively heavy compared to air, which meant they tended to remain close to the ground and fill depressions -- a characteristic particularly well suited to the trench warfare that dominated the battlefield at that time. The Germans used choking agents for the first time at Ypres in 1915, when they released 150 tons of chlorine along a four-mile front and inflicted 20,000 French and British casualties, including 5000 fatalities. Chlorine and Phosgene (used, most recently, in a 1995 terrorist attack in a Yokohama, Japan subway) are the best known members of this group of agents, which is named for the effects of these agents on human physiology. Inhaled in sufficient quantities, these gases induce pulmonary edema and cause the lungs to fill with fluid, ultimately choking the victim with his or her own fluid.</a:t>
            </a:r>
          </a:p>
          <a:p>
            <a:endParaRPr lang="en-US" dirty="0" smtClean="0"/>
          </a:p>
          <a:p>
            <a:r>
              <a:rPr lang="en-US" dirty="0" smtClean="0"/>
              <a:t>	However, despite the fact that the technology and knowledge used to make these first generation agents is widely available, they are relatively less attractive to potential </a:t>
            </a:r>
            <a:r>
              <a:rPr lang="en-US" dirty="0" err="1" smtClean="0"/>
              <a:t>proliferants</a:t>
            </a:r>
            <a:r>
              <a:rPr lang="en-US" dirty="0" smtClean="0"/>
              <a:t> since they are ill-suited to most modern chemical warfare situations, for a number of reasons. First, they have an odor and create irritation which alerts the victim to their presence and alerts personnel time to don protective masks. Second they are slow acting and require high concentrations to reach lethal levels. Finally the high volatility rate (the speed at which an agent evaporates) of most choking agents reduces their utility for many combat situations. Nonetheless, it is important to remember that these agents can still be extremely dangerous to unprotected soldiers and civilians, as the first use at Ypres illustrated. </a:t>
            </a:r>
          </a:p>
        </p:txBody>
      </p:sp>
      <p:sp>
        <p:nvSpPr>
          <p:cNvPr id="196611"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dirty="0"/>
              <a:t>	Nerve agents are the CW agent of choice for most countries pursuing chemical weapons programs because they are the most lethal agents and can be produced from chemical processes very similar to those used to make pesticides and fertilizers. Nerve agents kill by repressing human brain centers responsible for managing respiration, thereby causing the body’s muscles to become constricted. This paralysis of the pulmonary musculature first induces spasms, to include vomiting and bodily excretions, and then death.</a:t>
            </a:r>
          </a:p>
          <a:p>
            <a:endParaRPr lang="en-US" dirty="0"/>
          </a:p>
          <a:p>
            <a:r>
              <a:rPr lang="en-US" dirty="0"/>
              <a:t>	G-series CW agents such as Tabun (GA), Sarin (GB), and </a:t>
            </a:r>
            <a:r>
              <a:rPr lang="en-US" dirty="0" err="1"/>
              <a:t>Soman</a:t>
            </a:r>
            <a:r>
              <a:rPr lang="en-US" dirty="0"/>
              <a:t> (GD) and GF  produce their incapacitating effects through both inhalation and contact. These are so-called “second-generation” agents that are very similar to pesticides and were, in fact, discovered in the 1930s by German chemists seeking new types of pesticides. G-series agents act rapidly (within seconds of exposure) and may be absorbed through the skin or the respiratory tract. However, some of these agents, particularly GA and GB, tend to be relatively </a:t>
            </a:r>
            <a:r>
              <a:rPr lang="en-US" dirty="0" err="1"/>
              <a:t>nonpersistent</a:t>
            </a:r>
            <a:r>
              <a:rPr lang="en-US" dirty="0"/>
              <a:t> and consequently present less of a skin hazard than a vapor hazard. in sufficient concentration, the ultimate effect of these agents is paralysis of the respiratory musculature and subsequent death. Exposure to a lethal dose may cause death in as little as several minutes. These less persistent agents are used to cause immediate casualties and to create a short-term respiratory hazard on the battlefield. Persistent G-series nerve agents such as GS and GF would present more of a skin hazard.</a:t>
            </a:r>
          </a:p>
          <a:p>
            <a:endParaRPr lang="en-US" dirty="0"/>
          </a:p>
          <a:p>
            <a:r>
              <a:rPr lang="en-US" dirty="0"/>
              <a:t>	V-series nerve agents, including VE, VG, VM, VS, and VX, are compounds similar to, but more advanced than G-series nerve agents. Developed in the 1950s by the British, these agents tend to be more toxic and more persistent than G-agents. They present a greater skin hazard and are used to create long-term contamination of territory. Compared to most G-agents, VX, is primarily employed as a liquid, and it takes effect slightly less rapidly than aerosol nerve agents. The production process for nerve agents is widely known and requires only moderate manufacturing and chemical engineering capabilities. In order to gain some appreciation of the lethality of nerve agents, 10-15 mg of VX in contact with unprotected skin can kill an average man in just a few minutes. This means that if it were possible to deliver only that dosage to one person and no more, one gallon of VX could theoretically kill 382,000 people.</a:t>
            </a:r>
          </a:p>
        </p:txBody>
      </p:sp>
      <p:sp>
        <p:nvSpPr>
          <p:cNvPr id="230403"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dirty="0"/>
              <a:t>	Nerve agents are the CW agent of choice for most countries pursuing chemical weapons programs because they are the most lethal agents and can be produced from chemical processes very similar to those used to make pesticides and fertilizers. Nerve agents kill by repressing human brain centers responsible for managing respiration, thereby causing the body’s muscles to become constricted. This paralysis of the pulmonary musculature first induces spasms, to include vomiting and bodily excretions, and then death.</a:t>
            </a:r>
          </a:p>
          <a:p>
            <a:endParaRPr lang="en-US" dirty="0"/>
          </a:p>
          <a:p>
            <a:r>
              <a:rPr lang="en-US" dirty="0"/>
              <a:t>	G-series CW agents such as </a:t>
            </a:r>
            <a:r>
              <a:rPr lang="en-US" dirty="0" err="1"/>
              <a:t>Tabun</a:t>
            </a:r>
            <a:r>
              <a:rPr lang="en-US" dirty="0"/>
              <a:t> (GA), Sarin (GB), and </a:t>
            </a:r>
            <a:r>
              <a:rPr lang="en-US" dirty="0" err="1"/>
              <a:t>Soman</a:t>
            </a:r>
            <a:r>
              <a:rPr lang="en-US" dirty="0"/>
              <a:t> (GD) and GF  produce their incapacitating effects through both inhalation and contact. These are so-called “second-generation” agents that are very similar to pesticides and were, in fact, discovered in the 1930s by German chemists seeking new types of pesticides. G-series agents act rapidly (within seconds of exposure) and may be absorbed through the skin or the respiratory tract. However, some of these agents, particularly GA and GB, tend to be relatively </a:t>
            </a:r>
            <a:r>
              <a:rPr lang="en-US" dirty="0" err="1"/>
              <a:t>nonpersistent</a:t>
            </a:r>
            <a:r>
              <a:rPr lang="en-US" dirty="0"/>
              <a:t> and consequently present less of a skin hazard than a vapor hazard. in sufficient concentration, the ultimate effect of these agents is paralysis of the respiratory musculature and subsequent death. Exposure to a lethal dose may cause death in as little as several minutes. These less persistent agents are used to cause immediate casualties and to create a short-term respiratory hazard on the battlefield. Persistent G-series nerve agents such as GS and GF would present more of a skin hazard.</a:t>
            </a:r>
          </a:p>
          <a:p>
            <a:endParaRPr lang="en-US" dirty="0"/>
          </a:p>
          <a:p>
            <a:r>
              <a:rPr lang="en-US" dirty="0"/>
              <a:t>	V-series nerve agents, including VE, VG, VM, VS, and VX, are compounds similar to, but more advanced than G-series nerve agents. Developed in the 1950s by the British, these agents tend to be more toxic and more persistent than G-agents. They present a greater skin hazard and are used to create long-term contamination of territory. Compared to most G-agents, VX, is primarily employed as a liquid, and it takes effect slightly less rapidly than aerosol nerve agents. The production process for nerve agents is widely known and requires only moderate manufacturing and chemical engineering capabilities. In order to gain some appreciation of the lethality of nerve agents, 10-15 mg of VX in contact with unprotected skin can kill an average man in just a few minutes. This means that if it were possible to deliver only that dosage to one person and no more, one gallon of VX could theoretically kill 382,000 people.</a:t>
            </a:r>
          </a:p>
        </p:txBody>
      </p:sp>
      <p:sp>
        <p:nvSpPr>
          <p:cNvPr id="230403"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a:p>
        </p:txBody>
      </p:sp>
      <p:sp>
        <p:nvSpPr>
          <p:cNvPr id="232451"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a:p>
        </p:txBody>
      </p:sp>
      <p:sp>
        <p:nvSpPr>
          <p:cNvPr id="232451"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smtClean="0"/>
              <a:t>	This slide depicts, in a very simplified form, a typical production process for chemical warfare agents. Many CW agents, especially older agents, are relatively simple to produce. They are often based on technology that is at least 80 years old and sometimes older, putting them well within the reach of virtually any country with a chemical industry that wants them. Newer agents, especially nerve agents, are more difficult to produce; however, much of the technology for these agents is widely available in the public domain.</a:t>
            </a:r>
          </a:p>
          <a:p>
            <a:endParaRPr lang="en-US" smtClean="0"/>
          </a:p>
          <a:p>
            <a:r>
              <a:rPr lang="en-US" smtClean="0"/>
              <a:t>	</a:t>
            </a:r>
          </a:p>
          <a:p>
            <a:endParaRPr lang="en-US" smtClean="0"/>
          </a:p>
        </p:txBody>
      </p:sp>
      <p:sp>
        <p:nvSpPr>
          <p:cNvPr id="253955"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smtClean="0"/>
              <a:t>	In many ways, production of CW agents is like that of legitimate commercial compounds. Both involve use of standard chemical process equipment, including reactor vessels, in which production actually occurs; heat exchangers, to control temperature; and various pumps, pipes, valves, and other items that control the movement of chemicals throughout the plant. (The greatest similarities occur between pesticide and nerve agent production units because these agents are so closely related.)</a:t>
            </a:r>
          </a:p>
          <a:p>
            <a:r>
              <a:rPr lang="en-US" smtClean="0"/>
              <a:t>	So, standard chemical process equipment could be suitable for a clandestine CW program.  However, specialized equipment is preferred.  Equipment that is resistant to corrosion - such has Hastelloy and other high nickel alloys- has important applications in CW because of the highly corrosive compounds encountered in CW agent production. Double-seal pumps and other equipment that is designed to handle exceptionally toxic compounds are also preferred.  </a:t>
            </a:r>
          </a:p>
          <a:p>
            <a:r>
              <a:rPr lang="en-US" smtClean="0"/>
              <a:t>	</a:t>
            </a:r>
          </a:p>
        </p:txBody>
      </p:sp>
      <p:sp>
        <p:nvSpPr>
          <p:cNvPr id="254979"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smtClean="0"/>
          </a:p>
        </p:txBody>
      </p:sp>
      <p:sp>
        <p:nvSpPr>
          <p:cNvPr id="256003"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xfrm>
            <a:off x="1257300" y="720725"/>
            <a:ext cx="4802188" cy="3600450"/>
          </a:xfrm>
          <a:prstGeom prst="rect">
            <a:avLst/>
          </a:prstGeom>
          <a:ln/>
        </p:spPr>
      </p:sp>
      <p:sp>
        <p:nvSpPr>
          <p:cNvPr id="257027" name="Rectangle 3"/>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sz="1500" b="1" u="sng"/>
              <a:t>Recognition of Biological Equipment Detection/Identification</a:t>
            </a:r>
            <a:endParaRPr lang="en-US" b="1" smtClean="0"/>
          </a:p>
          <a:p>
            <a:r>
              <a:rPr lang="en-US" smtClean="0"/>
              <a:t>In the upper left are heat exchanger pipes for maintaining the appropriate temperature.  In the upper right are many glassed lined fittings for use in a highly corrosive environment. A cyclone is a type of </a:t>
            </a:r>
            <a:r>
              <a:rPr lang="en-US" smtClean="0">
                <a:hlinkClick r:id="rId3" tooltip="centrifugal separator"/>
              </a:rPr>
              <a:t>centrifugal separator</a:t>
            </a:r>
            <a:r>
              <a:rPr lang="en-US" smtClean="0"/>
              <a:t> that is used in the </a:t>
            </a:r>
            <a:r>
              <a:rPr lang="en-US" smtClean="0">
                <a:hlinkClick r:id="rId4" tooltip="Chemical Process Industry"/>
              </a:rPr>
              <a:t>Chemical Process Industry</a:t>
            </a:r>
            <a:r>
              <a:rPr lang="en-US" smtClean="0"/>
              <a:t>. They are designed for the separation of </a:t>
            </a:r>
            <a:r>
              <a:rPr lang="en-US" smtClean="0">
                <a:hlinkClick r:id="rId5" tooltip="gas"/>
              </a:rPr>
              <a:t>gas</a:t>
            </a:r>
            <a:r>
              <a:rPr lang="en-US" smtClean="0"/>
              <a:t>/</a:t>
            </a:r>
            <a:r>
              <a:rPr lang="en-US" smtClean="0">
                <a:hlinkClick r:id="rId6" tooltip="liquid"/>
              </a:rPr>
              <a:t>liquid</a:t>
            </a:r>
            <a:r>
              <a:rPr lang="en-US" smtClean="0"/>
              <a:t> and gas/</a:t>
            </a:r>
            <a:r>
              <a:rPr lang="en-US" smtClean="0">
                <a:hlinkClick r:id="rId7" tooltip="solid"/>
              </a:rPr>
              <a:t>solid</a:t>
            </a:r>
            <a:r>
              <a:rPr lang="en-US" smtClean="0"/>
              <a:t> mixtures, where the solid or liquid generally consists of fine particles (a dust/powder, or a mist).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57300" y="720725"/>
            <a:ext cx="4800600" cy="3600450"/>
          </a:xfrm>
          <a:prstGeom prst="rect">
            <a:avLst/>
          </a:prstGeom>
          <a:ln/>
        </p:spPr>
      </p:sp>
      <p:sp>
        <p:nvSpPr>
          <p:cNvPr id="239619" name="Notes Placeholder 2"/>
          <p:cNvSpPr>
            <a:spLocks noGrp="1"/>
          </p:cNvSpPr>
          <p:nvPr>
            <p:ph type="body" idx="1"/>
          </p:nvPr>
        </p:nvSpPr>
        <p:spPr>
          <a:xfrm>
            <a:off x="731520" y="4560570"/>
            <a:ext cx="5852160" cy="4320540"/>
          </a:xfrm>
          <a:prstGeom prst="rect">
            <a:avLst/>
          </a:prstGeom>
          <a:noFill/>
        </p:spPr>
        <p:txBody>
          <a:bodyPr lIns="96661" tIns="48331" rIns="96661" bIns="48331"/>
          <a:lstStyle/>
          <a:p>
            <a:endParaRPr lang="en-US" smtClean="0"/>
          </a:p>
        </p:txBody>
      </p:sp>
      <p:sp>
        <p:nvSpPr>
          <p:cNvPr id="239620"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fld id="{64C95E3B-6B36-44A2-A788-3F453B73E04C}" type="slidenum">
              <a:rPr lang="en-US" smtClean="0">
                <a:latin typeface="Times New Roman" pitchFamily="18" charset="0"/>
              </a:rPr>
              <a:pPr/>
              <a:t>71</a:t>
            </a:fld>
            <a:endParaRPr 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57300" y="720725"/>
            <a:ext cx="4800600" cy="3600450"/>
          </a:xfrm>
          <a:prstGeom prst="rect">
            <a:avLst/>
          </a:prstGeom>
          <a:ln/>
        </p:spPr>
      </p:sp>
      <p:sp>
        <p:nvSpPr>
          <p:cNvPr id="239619" name="Notes Placeholder 2"/>
          <p:cNvSpPr>
            <a:spLocks noGrp="1"/>
          </p:cNvSpPr>
          <p:nvPr>
            <p:ph type="body" idx="1"/>
          </p:nvPr>
        </p:nvSpPr>
        <p:spPr>
          <a:xfrm>
            <a:off x="731520" y="4560570"/>
            <a:ext cx="5852160" cy="4320540"/>
          </a:xfrm>
          <a:prstGeom prst="rect">
            <a:avLst/>
          </a:prstGeom>
          <a:noFill/>
        </p:spPr>
        <p:txBody>
          <a:bodyPr lIns="96661" tIns="48331" rIns="96661" bIns="48331"/>
          <a:lstStyle/>
          <a:p>
            <a:endParaRPr lang="en-US" smtClean="0"/>
          </a:p>
        </p:txBody>
      </p:sp>
      <p:sp>
        <p:nvSpPr>
          <p:cNvPr id="239620"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fld id="{64C95E3B-6B36-44A2-A788-3F453B73E04C}" type="slidenum">
              <a:rPr lang="en-US" smtClean="0">
                <a:latin typeface="Times New Roman" pitchFamily="18" charset="0"/>
              </a:rPr>
              <a:pPr/>
              <a:t>72</a:t>
            </a:fld>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257300" y="720725"/>
            <a:ext cx="4800600" cy="3600450"/>
          </a:xfrm>
          <a:prstGeom prst="rect">
            <a:avLst/>
          </a:prstGeom>
          <a:ln/>
        </p:spPr>
      </p:sp>
      <p:sp>
        <p:nvSpPr>
          <p:cNvPr id="62466" name="Rectangle 3"/>
          <p:cNvSpPr>
            <a:spLocks noGrp="1" noChangeArrowheads="1"/>
          </p:cNvSpPr>
          <p:nvPr>
            <p:ph type="body" idx="1"/>
          </p:nvPr>
        </p:nvSpPr>
        <p:spPr>
          <a:xfrm>
            <a:off x="731520" y="4560570"/>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61" tIns="48331" rIns="96661" bIns="48331"/>
          <a:lstStyle/>
          <a:p>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57300" y="720725"/>
            <a:ext cx="4800600" cy="3600450"/>
          </a:xfrm>
          <a:prstGeom prst="rect">
            <a:avLst/>
          </a:prstGeom>
          <a:ln/>
        </p:spPr>
      </p:sp>
      <p:sp>
        <p:nvSpPr>
          <p:cNvPr id="239619" name="Notes Placeholder 2"/>
          <p:cNvSpPr>
            <a:spLocks noGrp="1"/>
          </p:cNvSpPr>
          <p:nvPr>
            <p:ph type="body" idx="1"/>
          </p:nvPr>
        </p:nvSpPr>
        <p:spPr>
          <a:xfrm>
            <a:off x="731520" y="4560570"/>
            <a:ext cx="5852160" cy="4320540"/>
          </a:xfrm>
          <a:prstGeom prst="rect">
            <a:avLst/>
          </a:prstGeom>
          <a:noFill/>
        </p:spPr>
        <p:txBody>
          <a:bodyPr lIns="96661" tIns="48331" rIns="96661" bIns="48331"/>
          <a:lstStyle/>
          <a:p>
            <a:endParaRPr lang="en-US" smtClean="0"/>
          </a:p>
        </p:txBody>
      </p:sp>
      <p:sp>
        <p:nvSpPr>
          <p:cNvPr id="239620"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fld id="{64C95E3B-6B36-44A2-A788-3F453B73E04C}" type="slidenum">
              <a:rPr lang="en-US" smtClean="0">
                <a:latin typeface="Times New Roman" pitchFamily="18" charset="0"/>
              </a:rPr>
              <a:pPr/>
              <a:t>73</a:t>
            </a:fld>
            <a:endParaRPr lang="en-U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dirty="0"/>
          </a:p>
        </p:txBody>
      </p:sp>
      <p:sp>
        <p:nvSpPr>
          <p:cNvPr id="111619"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dirty="0"/>
          </a:p>
        </p:txBody>
      </p:sp>
      <p:sp>
        <p:nvSpPr>
          <p:cNvPr id="111619"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dirty="0"/>
          </a:p>
        </p:txBody>
      </p:sp>
      <p:sp>
        <p:nvSpPr>
          <p:cNvPr id="111619"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smtClean="0"/>
          </a:p>
        </p:txBody>
      </p:sp>
      <p:sp>
        <p:nvSpPr>
          <p:cNvPr id="236547"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smtClean="0"/>
          </a:p>
        </p:txBody>
      </p:sp>
      <p:sp>
        <p:nvSpPr>
          <p:cNvPr id="237571"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endParaRPr lang="en-US" smtClean="0"/>
          </a:p>
        </p:txBody>
      </p:sp>
      <p:sp>
        <p:nvSpPr>
          <p:cNvPr id="237571"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smtClean="0"/>
              <a:t>	Most CW agents are designed to enter the body either through inhalation or contact. The mode of transmission and type of agent determine the lethality of each agent. Although all are not intended to function via inhalation, all four types of CW agent are lethal if inhaled in the proper concentrations. Typically, this lethal concentration (LC) is defined as the number of milligrams of agent per minute per meter cubed (mg-min/m</a:t>
            </a:r>
            <a:r>
              <a:rPr lang="en-US" baseline="30000" smtClean="0"/>
              <a:t>3</a:t>
            </a:r>
            <a:r>
              <a:rPr lang="en-US" smtClean="0"/>
              <a:t>) necessary to kill 50% of an exposed population. LC figures also depend upon the breathing rate of the victim. The faster a victim breathes, the more agent he or she will inhale, thereby lowering the concentration per volume of air required for lethality. For example , the lethal concentration for troops exposed to GB and engaged in mild physical activity is approximately 70 mg-min/m</a:t>
            </a:r>
            <a:r>
              <a:rPr lang="en-US" baseline="30000" smtClean="0"/>
              <a:t>3</a:t>
            </a:r>
            <a:r>
              <a:rPr lang="en-US" smtClean="0"/>
              <a:t>. This figure drops to 20 mg-min/m</a:t>
            </a:r>
            <a:r>
              <a:rPr lang="en-US" baseline="30000" smtClean="0"/>
              <a:t>3</a:t>
            </a:r>
            <a:r>
              <a:rPr lang="en-US" smtClean="0"/>
              <a:t> if those same soldiers are engaged in intense physical activity and breathing heavily.</a:t>
            </a:r>
          </a:p>
        </p:txBody>
      </p:sp>
      <p:sp>
        <p:nvSpPr>
          <p:cNvPr id="238595"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xfrm>
            <a:off x="1257300" y="719138"/>
            <a:ext cx="4802188" cy="3602037"/>
          </a:xfrm>
          <a:prstGeom prst="rect">
            <a:avLst/>
          </a:prstGeom>
          <a:ln/>
        </p:spPr>
      </p:sp>
      <p:sp>
        <p:nvSpPr>
          <p:cNvPr id="242691" name="Rectangle 3"/>
          <p:cNvSpPr>
            <a:spLocks noGrp="1" noChangeArrowheads="1"/>
          </p:cNvSpPr>
          <p:nvPr>
            <p:ph type="body" idx="1"/>
          </p:nvPr>
        </p:nvSpPr>
        <p:spPr>
          <a:xfrm>
            <a:off x="975360" y="4560570"/>
            <a:ext cx="5364480" cy="4322207"/>
          </a:xfrm>
          <a:prstGeom prst="rect">
            <a:avLst/>
          </a:prstGeom>
          <a:noFill/>
        </p:spPr>
        <p:txBody>
          <a:bodyPr lIns="96661" tIns="48331" rIns="96661" bIns="48331"/>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a:t>	</a:t>
            </a:r>
          </a:p>
        </p:txBody>
      </p:sp>
      <p:sp>
        <p:nvSpPr>
          <p:cNvPr id="243715"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xfrm>
            <a:off x="1257300" y="720725"/>
            <a:ext cx="4800600" cy="3600450"/>
          </a:xfrm>
          <a:prstGeom prst="rect">
            <a:avLst/>
          </a:prstGeom>
          <a:ln/>
        </p:spPr>
      </p:sp>
      <p:sp>
        <p:nvSpPr>
          <p:cNvPr id="79874" name="Notes Placeholder 2"/>
          <p:cNvSpPr>
            <a:spLocks noGrp="1"/>
          </p:cNvSpPr>
          <p:nvPr>
            <p:ph type="body" idx="1"/>
          </p:nvPr>
        </p:nvSpPr>
        <p:spPr>
          <a:xfrm>
            <a:off x="731520" y="4560570"/>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61" tIns="48331" rIns="96661" bIns="48331"/>
          <a:lstStyle/>
          <a:p>
            <a:endParaRPr lang="en-US">
              <a:latin typeface="Times New Roman" charset="0"/>
            </a:endParaRPr>
          </a:p>
        </p:txBody>
      </p:sp>
      <p:sp>
        <p:nvSpPr>
          <p:cNvPr id="79875" name="Slide Number Placeholder 3"/>
          <p:cNvSpPr>
            <a:spLocks noGrp="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82CEF8F1-479E-FC4D-B835-CC936FE0A4EA}" type="slidenum">
              <a:rPr lang="en-US" sz="1300">
                <a:latin typeface="Tahoma" charset="0"/>
              </a:rPr>
              <a:pPr eaLnBrk="1" hangingPunct="1"/>
              <a:t>25</a:t>
            </a:fld>
            <a:endParaRPr lang="en-US" sz="1300">
              <a:latin typeface="Tahom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a:t>	</a:t>
            </a:r>
          </a:p>
        </p:txBody>
      </p:sp>
      <p:sp>
        <p:nvSpPr>
          <p:cNvPr id="244739"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a:t>	</a:t>
            </a:r>
          </a:p>
        </p:txBody>
      </p:sp>
      <p:sp>
        <p:nvSpPr>
          <p:cNvPr id="245763"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lstStyle/>
          <a:p>
            <a:endParaRPr lang="en-US" dirty="0"/>
          </a:p>
        </p:txBody>
      </p:sp>
    </p:spTree>
    <p:extLst>
      <p:ext uri="{BB962C8B-B14F-4D97-AF65-F5344CB8AC3E}">
        <p14:creationId xmlns:p14="http://schemas.microsoft.com/office/powerpoint/2010/main" val="462770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30C0E7B5-257A-7344-A2D1-9A424D8783F8}" type="slidenum">
              <a:rPr lang="en-US" sz="1300">
                <a:latin typeface="Times New Roman" charset="0"/>
              </a:rPr>
              <a:pPr/>
              <a:t>26</a:t>
            </a:fld>
            <a:endParaRPr lang="en-US" sz="1300">
              <a:latin typeface="Times New Roman" charset="0"/>
            </a:endParaRPr>
          </a:p>
        </p:txBody>
      </p:sp>
      <p:sp>
        <p:nvSpPr>
          <p:cNvPr id="81922" name="Rectangle 2"/>
          <p:cNvSpPr>
            <a:spLocks noGrp="1" noRot="1" noChangeAspect="1" noChangeArrowheads="1" noTextEdit="1"/>
          </p:cNvSpPr>
          <p:nvPr>
            <p:ph type="sldImg"/>
          </p:nvPr>
        </p:nvSpPr>
        <p:spPr>
          <a:xfrm>
            <a:off x="1257300" y="720725"/>
            <a:ext cx="4800600" cy="3600450"/>
          </a:xfrm>
          <a:prstGeom prst="rect">
            <a:avLst/>
          </a:prstGeom>
          <a:ln/>
        </p:spPr>
      </p:sp>
      <p:sp>
        <p:nvSpPr>
          <p:cNvPr id="81923" name="Rectangle 3"/>
          <p:cNvSpPr>
            <a:spLocks noGrp="1" noChangeArrowheads="1"/>
          </p:cNvSpPr>
          <p:nvPr>
            <p:ph type="body" idx="1"/>
          </p:nvPr>
        </p:nvSpPr>
        <p:spPr>
          <a:xfrm>
            <a:off x="731520" y="4560570"/>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61" tIns="48331" rIns="96661" bIns="48331"/>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56D4D9D8-8D84-A34F-BB19-446D52EA1E52}" type="slidenum">
              <a:rPr lang="en-US" sz="1300">
                <a:latin typeface="Times New Roman" charset="0"/>
              </a:rPr>
              <a:pPr/>
              <a:t>27</a:t>
            </a:fld>
            <a:endParaRPr lang="en-US" sz="1300">
              <a:latin typeface="Times New Roman" charset="0"/>
            </a:endParaRPr>
          </a:p>
        </p:txBody>
      </p:sp>
      <p:sp>
        <p:nvSpPr>
          <p:cNvPr id="83970" name="Rectangle 2"/>
          <p:cNvSpPr>
            <a:spLocks noGrp="1" noRot="1" noChangeAspect="1" noChangeArrowheads="1" noTextEdit="1"/>
          </p:cNvSpPr>
          <p:nvPr>
            <p:ph type="sldImg"/>
          </p:nvPr>
        </p:nvSpPr>
        <p:spPr>
          <a:xfrm>
            <a:off x="1257300" y="720725"/>
            <a:ext cx="4800600" cy="3600450"/>
          </a:xfrm>
          <a:prstGeom prst="rect">
            <a:avLst/>
          </a:prstGeom>
          <a:ln/>
        </p:spPr>
      </p:sp>
      <p:sp>
        <p:nvSpPr>
          <p:cNvPr id="83971" name="Rectangle 3"/>
          <p:cNvSpPr>
            <a:spLocks noGrp="1" noChangeArrowheads="1"/>
          </p:cNvSpPr>
          <p:nvPr>
            <p:ph type="body" idx="1"/>
          </p:nvPr>
        </p:nvSpPr>
        <p:spPr>
          <a:xfrm>
            <a:off x="731520" y="4560570"/>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61" tIns="48331" rIns="96661" bIns="48331"/>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B09BC7E9-B74F-E14F-8D9B-81083132B884}" type="slidenum">
              <a:rPr lang="en-US" sz="1300">
                <a:latin typeface="Times New Roman" charset="0"/>
              </a:rPr>
              <a:pPr/>
              <a:t>28</a:t>
            </a:fld>
            <a:endParaRPr lang="en-US" sz="1300">
              <a:latin typeface="Times New Roman" charset="0"/>
            </a:endParaRPr>
          </a:p>
        </p:txBody>
      </p:sp>
      <p:sp>
        <p:nvSpPr>
          <p:cNvPr id="86018" name="Rectangle 2"/>
          <p:cNvSpPr>
            <a:spLocks noGrp="1" noRot="1" noChangeAspect="1" noChangeArrowheads="1" noTextEdit="1"/>
          </p:cNvSpPr>
          <p:nvPr>
            <p:ph type="sldImg"/>
          </p:nvPr>
        </p:nvSpPr>
        <p:spPr>
          <a:xfrm>
            <a:off x="1257300" y="720725"/>
            <a:ext cx="4800600" cy="3600450"/>
          </a:xfrm>
          <a:prstGeom prst="rect">
            <a:avLst/>
          </a:prstGeom>
          <a:ln/>
        </p:spPr>
      </p:sp>
      <p:sp>
        <p:nvSpPr>
          <p:cNvPr id="86019" name="Rectangle 3"/>
          <p:cNvSpPr>
            <a:spLocks noGrp="1" noChangeArrowheads="1"/>
          </p:cNvSpPr>
          <p:nvPr>
            <p:ph type="body" idx="1"/>
          </p:nvPr>
        </p:nvSpPr>
        <p:spPr>
          <a:xfrm>
            <a:off x="731520" y="4560570"/>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61" tIns="48331" rIns="96661" bIns="48331"/>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8C111556-E040-8B45-A88E-B20B5E4F178F}" type="slidenum">
              <a:rPr lang="en-US" sz="1300">
                <a:latin typeface="Times New Roman" charset="0"/>
              </a:rPr>
              <a:pPr/>
              <a:t>29</a:t>
            </a:fld>
            <a:endParaRPr lang="en-US" sz="1300">
              <a:latin typeface="Times New Roman" charset="0"/>
            </a:endParaRPr>
          </a:p>
        </p:txBody>
      </p:sp>
      <p:sp>
        <p:nvSpPr>
          <p:cNvPr id="88066" name="Rectangle 1026"/>
          <p:cNvSpPr>
            <a:spLocks noGrp="1" noRot="1" noChangeAspect="1" noChangeArrowheads="1" noTextEdit="1"/>
          </p:cNvSpPr>
          <p:nvPr>
            <p:ph type="sldImg"/>
          </p:nvPr>
        </p:nvSpPr>
        <p:spPr>
          <a:xfrm>
            <a:off x="1257300" y="720725"/>
            <a:ext cx="4800600" cy="3600450"/>
          </a:xfrm>
          <a:prstGeom prst="rect">
            <a:avLst/>
          </a:prstGeom>
          <a:ln/>
        </p:spPr>
      </p:sp>
      <p:sp>
        <p:nvSpPr>
          <p:cNvPr id="88067" name="Rectangle 1027"/>
          <p:cNvSpPr>
            <a:spLocks noGrp="1" noChangeArrowheads="1"/>
          </p:cNvSpPr>
          <p:nvPr>
            <p:ph type="body" idx="1"/>
          </p:nvPr>
        </p:nvSpPr>
        <p:spPr>
          <a:xfrm>
            <a:off x="731520" y="4560570"/>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61" tIns="48331" rIns="96661" bIns="48331"/>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body" idx="1"/>
          </p:nvPr>
        </p:nvSpPr>
        <p:spPr>
          <a:xfrm>
            <a:off x="731520" y="4560570"/>
            <a:ext cx="5852160" cy="4320540"/>
          </a:xfrm>
          <a:prstGeom prst="rect">
            <a:avLst/>
          </a:prstGeom>
          <a:noFill/>
        </p:spPr>
        <p:txBody>
          <a:bodyPr lIns="96661" tIns="48331" rIns="96661" bIns="48331"/>
          <a:lstStyle/>
          <a:p>
            <a:r>
              <a:rPr lang="en-US" smtClean="0"/>
              <a:t>	</a:t>
            </a:r>
          </a:p>
        </p:txBody>
      </p:sp>
      <p:sp>
        <p:nvSpPr>
          <p:cNvPr id="197635" name="Rectangle 3"/>
          <p:cNvSpPr>
            <a:spLocks noGrp="1" noRot="1" noChangeAspect="1" noChangeArrowheads="1" noTextEdit="1"/>
          </p:cNvSpPr>
          <p:nvPr>
            <p:ph type="sldImg"/>
          </p:nvPr>
        </p:nvSpPr>
        <p:spPr>
          <a:xfrm>
            <a:off x="1257300" y="720725"/>
            <a:ext cx="4800600" cy="3600450"/>
          </a:xfrm>
          <a:prstGeom prst="rect">
            <a:avLst/>
          </a:prstGeom>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accent6"/>
                </a:solidFill>
                <a:latin typeface="Arial Black"/>
                <a:cs typeface="Arial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8301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26C523A-C08D-4B23-BE7E-B6DEB269F767}" type="slidenum">
              <a:rPr lang="en-US"/>
              <a:pPr>
                <a:defRPr/>
              </a:pPr>
              <a:t>‹#›</a:t>
            </a:fld>
            <a:endParaRPr lang="en-US"/>
          </a:p>
        </p:txBody>
      </p:sp>
    </p:spTree>
    <p:extLst>
      <p:ext uri="{BB962C8B-B14F-4D97-AF65-F5344CB8AC3E}">
        <p14:creationId xmlns:p14="http://schemas.microsoft.com/office/powerpoint/2010/main" val="3801932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8C678A0-4E5E-4F4F-856B-3DD08894D64B}" type="slidenum">
              <a:rPr lang="en-US"/>
              <a:pPr>
                <a:defRPr/>
              </a:pPr>
              <a:t>‹#›</a:t>
            </a:fld>
            <a:endParaRPr lang="en-US"/>
          </a:p>
        </p:txBody>
      </p:sp>
    </p:spTree>
    <p:extLst>
      <p:ext uri="{BB962C8B-B14F-4D97-AF65-F5344CB8AC3E}">
        <p14:creationId xmlns:p14="http://schemas.microsoft.com/office/powerpoint/2010/main" val="3699402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7E64B34-2DC0-4034-9C46-2A97D7E7D44B}" type="slidenum">
              <a:rPr lang="en-US"/>
              <a:pPr>
                <a:defRPr/>
              </a:pPr>
              <a:t>‹#›</a:t>
            </a:fld>
            <a:endParaRPr lang="en-US"/>
          </a:p>
        </p:txBody>
      </p:sp>
    </p:spTree>
    <p:extLst>
      <p:ext uri="{BB962C8B-B14F-4D97-AF65-F5344CB8AC3E}">
        <p14:creationId xmlns:p14="http://schemas.microsoft.com/office/powerpoint/2010/main" val="3146518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09550" y="431800"/>
            <a:ext cx="8724900" cy="4873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2225"/>
            <a:ext cx="7772400" cy="2325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770313"/>
            <a:ext cx="7772400" cy="232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422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9550" y="431800"/>
            <a:ext cx="8724900" cy="4873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2225"/>
            <a:ext cx="3810000" cy="480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2225"/>
            <a:ext cx="3810000" cy="2325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0313"/>
            <a:ext cx="3810000" cy="232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574297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solidFill>
                  <a:srgbClr val="002060"/>
                </a:solidFill>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678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8578BF7-CBC0-403E-ADCA-EC9B0D6C2C23}" type="slidenum">
              <a:rPr lang="en-US"/>
              <a:pPr>
                <a:defRPr/>
              </a:pPr>
              <a:t>‹#›</a:t>
            </a:fld>
            <a:endParaRPr lang="en-US"/>
          </a:p>
        </p:txBody>
      </p:sp>
    </p:spTree>
    <p:extLst>
      <p:ext uri="{BB962C8B-B14F-4D97-AF65-F5344CB8AC3E}">
        <p14:creationId xmlns:p14="http://schemas.microsoft.com/office/powerpoint/2010/main" val="226246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730B72C-29EF-48B2-818E-05C2DA5242D5}" type="slidenum">
              <a:rPr lang="en-US"/>
              <a:pPr>
                <a:defRPr/>
              </a:pPr>
              <a:t>‹#›</a:t>
            </a:fld>
            <a:endParaRPr lang="en-US"/>
          </a:p>
        </p:txBody>
      </p:sp>
    </p:spTree>
    <p:extLst>
      <p:ext uri="{BB962C8B-B14F-4D97-AF65-F5344CB8AC3E}">
        <p14:creationId xmlns:p14="http://schemas.microsoft.com/office/powerpoint/2010/main" val="278158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028E19C-4A77-40FA-95EE-7DD24EB38981}" type="slidenum">
              <a:rPr lang="en-US"/>
              <a:pPr>
                <a:defRPr/>
              </a:pPr>
              <a:t>‹#›</a:t>
            </a:fld>
            <a:endParaRPr lang="en-US"/>
          </a:p>
        </p:txBody>
      </p:sp>
    </p:spTree>
    <p:extLst>
      <p:ext uri="{BB962C8B-B14F-4D97-AF65-F5344CB8AC3E}">
        <p14:creationId xmlns:p14="http://schemas.microsoft.com/office/powerpoint/2010/main" val="22158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7AB944A-18CA-4442-9AFA-3263F0BF5CA1}" type="slidenum">
              <a:rPr lang="en-US"/>
              <a:pPr>
                <a:defRPr/>
              </a:pPr>
              <a:t>‹#›</a:t>
            </a:fld>
            <a:endParaRPr lang="en-US"/>
          </a:p>
        </p:txBody>
      </p:sp>
    </p:spTree>
    <p:extLst>
      <p:ext uri="{BB962C8B-B14F-4D97-AF65-F5344CB8AC3E}">
        <p14:creationId xmlns:p14="http://schemas.microsoft.com/office/powerpoint/2010/main" val="282785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F95571A-EB8D-4A61-A815-AED2E3B198C0}" type="slidenum">
              <a:rPr lang="en-US"/>
              <a:pPr>
                <a:defRPr/>
              </a:pPr>
              <a:t>‹#›</a:t>
            </a:fld>
            <a:endParaRPr lang="en-US"/>
          </a:p>
        </p:txBody>
      </p:sp>
    </p:spTree>
    <p:extLst>
      <p:ext uri="{BB962C8B-B14F-4D97-AF65-F5344CB8AC3E}">
        <p14:creationId xmlns:p14="http://schemas.microsoft.com/office/powerpoint/2010/main" val="115909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BBAA308-90E2-4135-B7F5-9108D932606E}" type="slidenum">
              <a:rPr lang="en-US"/>
              <a:pPr>
                <a:defRPr/>
              </a:pPr>
              <a:t>‹#›</a:t>
            </a:fld>
            <a:endParaRPr lang="en-US"/>
          </a:p>
        </p:txBody>
      </p:sp>
    </p:spTree>
    <p:extLst>
      <p:ext uri="{BB962C8B-B14F-4D97-AF65-F5344CB8AC3E}">
        <p14:creationId xmlns:p14="http://schemas.microsoft.com/office/powerpoint/2010/main" val="258000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848B7B1-E2A9-40C0-9D0F-B24DD2803DD3}" type="slidenum">
              <a:rPr lang="en-US"/>
              <a:pPr>
                <a:defRPr/>
              </a:pPr>
              <a:t>‹#›</a:t>
            </a:fld>
            <a:endParaRPr lang="en-US"/>
          </a:p>
        </p:txBody>
      </p:sp>
    </p:spTree>
    <p:extLst>
      <p:ext uri="{BB962C8B-B14F-4D97-AF65-F5344CB8AC3E}">
        <p14:creationId xmlns:p14="http://schemas.microsoft.com/office/powerpoint/2010/main" val="386821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600200" y="2286000"/>
            <a:ext cx="67056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143000" cy="6858000"/>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1964196"/>
          </a:xfrm>
          <a:prstGeom prst="rect">
            <a:avLst/>
          </a:prstGeom>
        </p:spPr>
      </p:pic>
      <p:sp>
        <p:nvSpPr>
          <p:cNvPr id="6" name="Rectangle 2"/>
          <p:cNvSpPr>
            <a:spLocks noGrp="1" noChangeArrowheads="1"/>
          </p:cNvSpPr>
          <p:nvPr>
            <p:ph type="title"/>
          </p:nvPr>
        </p:nvSpPr>
        <p:spPr bwMode="auto">
          <a:xfrm>
            <a:off x="457200" y="350838"/>
            <a:ext cx="45720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cxnSp>
        <p:nvCxnSpPr>
          <p:cNvPr id="7" name="Straight Connector 6"/>
          <p:cNvCxnSpPr/>
          <p:nvPr/>
        </p:nvCxnSpPr>
        <p:spPr bwMode="auto">
          <a:xfrm>
            <a:off x="0" y="0"/>
            <a:ext cx="0" cy="6858000"/>
          </a:xfrm>
          <a:prstGeom prst="line">
            <a:avLst/>
          </a:prstGeom>
          <a:solidFill>
            <a:schemeClr val="accent1"/>
          </a:solidFill>
          <a:ln w="9525" cap="flat" cmpd="sng" algn="ctr">
            <a:solidFill>
              <a:schemeClr val="bg1"/>
            </a:solidFill>
            <a:prstDash val="solid"/>
            <a:miter lim="800000"/>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73" r:id="rId14"/>
  </p:sldLayoutIdLst>
  <p:timing>
    <p:tnLst>
      <p:par>
        <p:cTn id="1" dur="indefinite" restart="never" nodeType="tmRoot"/>
      </p:par>
    </p:tnLst>
  </p:timing>
  <p:txStyles>
    <p:titleStyle>
      <a:lvl1pPr algn="l" rtl="0" eaLnBrk="0" fontAlgn="base" hangingPunct="0">
        <a:spcBef>
          <a:spcPct val="0"/>
        </a:spcBef>
        <a:spcAft>
          <a:spcPct val="0"/>
        </a:spcAft>
        <a:defRPr sz="3600">
          <a:solidFill>
            <a:schemeClr val="accent5"/>
          </a:solidFill>
          <a:latin typeface="+mj-lt"/>
          <a:ea typeface="+mj-ea"/>
          <a:cs typeface="Arial Black"/>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hyperlink" Target="http://foreignpolicy.com/2014/09/09/recipes-from-the-islamic-states-laptop-of-doom/"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en.wikipedia.org/wiki/Saxitoxin"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hyperlink" Target="http://en.wikipedia.org/wiki/Saxitoxin"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institutebishop.org/Science_PPT.htm" TargetMode="External"/><Relationship Id="rId7" Type="http://schemas.openxmlformats.org/officeDocument/2006/relationships/hyperlink" Target="http://preparatorychemistry.com/Bishop_Atoms_First.htm" TargetMode="External"/><Relationship Id="rId2" Type="http://schemas.openxmlformats.org/officeDocument/2006/relationships/hyperlink" Target="http://institutebishop.org/chemical_weapons_S&amp;T.pdf" TargetMode="External"/><Relationship Id="rId1" Type="http://schemas.openxmlformats.org/officeDocument/2006/relationships/slideLayout" Target="../slideLayouts/slideLayout7.xml"/><Relationship Id="rId6" Type="http://schemas.openxmlformats.org/officeDocument/2006/relationships/hyperlink" Target="http://preparatorychemistry.com/Bishop_Tour.html" TargetMode="External"/><Relationship Id="rId5" Type="http://schemas.openxmlformats.org/officeDocument/2006/relationships/hyperlink" Target="http://preparatorychemistry.com/bishop_info.htm" TargetMode="External"/><Relationship Id="rId4" Type="http://schemas.openxmlformats.org/officeDocument/2006/relationships/hyperlink" Target="http://preparatorychemistry.com"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www.france24.com/en/20121208-syria-warns-rebels-may-resort-chemical-weapons-assad-united-nations-islamist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nytimes.com/2015/07/18/world/middleeast/islamic-state-isis-chemical-weapons-iraq-syria.htm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rt.com/news/198796-isis-chlorine-attack-report/" TargetMode="External"/><Relationship Id="rId2" Type="http://schemas.openxmlformats.org/officeDocument/2006/relationships/hyperlink" Target="http://www.bbc.com/news/world-middle-east-31847427" TargetMode="External"/><Relationship Id="rId1" Type="http://schemas.openxmlformats.org/officeDocument/2006/relationships/slideLayout" Target="../slideLayouts/slideLayout7.xml"/><Relationship Id="rId5" Type="http://schemas.openxmlformats.org/officeDocument/2006/relationships/hyperlink" Target="http://www.ibtimes.com/what-isis-chemical-weapons-stockpile-islamic-state-group-has-recruited-experts-across-2192871" TargetMode="External"/><Relationship Id="rId4" Type="http://schemas.openxmlformats.org/officeDocument/2006/relationships/hyperlink" Target="http://www.telegraph.co.uk/news/worldnews/middleeast/syria/11978627/Chemical-weapons-experts-confirm-Islamic-State-use-of-mustard-gas-in-Syria.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opcw.org/chemical-weapons-convention/" TargetMode="External"/><Relationship Id="rId2" Type="http://schemas.openxmlformats.org/officeDocument/2006/relationships/hyperlink" Target="http://www.cwc.gov/" TargetMode="External"/><Relationship Id="rId1" Type="http://schemas.openxmlformats.org/officeDocument/2006/relationships/slideLayout" Target="../slideLayouts/slideLayout7.xml"/><Relationship Id="rId4" Type="http://schemas.openxmlformats.org/officeDocument/2006/relationships/hyperlink" Target="http://www.opcw.org/news-publications/publications/history-of-the-chemical-weapons-conventi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cwc.gov/index_chemicals_sch1.html" TargetMode="External"/><Relationship Id="rId2" Type="http://schemas.openxmlformats.org/officeDocument/2006/relationships/hyperlink" Target="http://www.opcw.org/chemical-weapons-convention/annex-on-chemicals/a-guidelines-for-schedules-of-chemicals/"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www.cwc.gov/index_chemicals_sch2.html"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www.cwc.gov/index_chemicals_sch3.html"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opcw.org/" TargetMode="External"/><Relationship Id="rId2" Type="http://schemas.openxmlformats.org/officeDocument/2006/relationships/hyperlink" Target="http://www.opcw.org/about-opcw/"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www.australiagroup.net/en/index.htm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theguardian.com/science/2016/mar/01/next-concorde-nasa-kickstarts-quesst-for-new-supersonic-passenger-jet"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cwc2013.info/RG2013-by-doc/6/AG-precursors.pdf"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3.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2.emf"/><Relationship Id="rId4" Type="http://schemas.openxmlformats.org/officeDocument/2006/relationships/oleObject" Target="../embeddings/oleObject6.bin"/></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5.wmf"/><Relationship Id="rId4" Type="http://schemas.openxmlformats.org/officeDocument/2006/relationships/oleObject" Target="../embeddings/oleObject8.bin"/></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cience.sciencemag.org/content/173/3996/517.short"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5.wmf"/><Relationship Id="rId4" Type="http://schemas.openxmlformats.org/officeDocument/2006/relationships/oleObject" Target="../embeddings/oleObject9.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chemapps.stolaf.edu/jmol/jmol.php?model=FP(=O)(OC(C)C)C"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preparatorychemistry.com/nerve_agent_sarin.html"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chemapps.stolaf.edu/jmol/jmol.php?model=CCOP(C)(=O)SCCN(C(C)C)C(C)C"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5.wmf"/><Relationship Id="rId4" Type="http://schemas.openxmlformats.org/officeDocument/2006/relationships/oleObject" Target="../embeddings/oleObject10.bin"/></Relationships>
</file>

<file path=ppt/slides/_rels/slide91.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5.wmf"/><Relationship Id="rId4" Type="http://schemas.openxmlformats.org/officeDocument/2006/relationships/oleObject" Target="../embeddings/oleObject11.bin"/></Relationships>
</file>

<file path=ppt/slides/_rels/slide9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en.wikipedia.org/wiki/Ricin"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828800" y="2362200"/>
            <a:ext cx="6705600" cy="979488"/>
          </a:xfrm>
        </p:spPr>
        <p:txBody>
          <a:bodyPr>
            <a:normAutofit fontScale="90000"/>
          </a:bodyPr>
          <a:lstStyle/>
          <a:p>
            <a:pPr algn="ctr" eaLnBrk="1" hangingPunct="1"/>
            <a:r>
              <a:rPr lang="en-US" sz="3600" dirty="0" smtClean="0">
                <a:solidFill>
                  <a:srgbClr val="000064"/>
                </a:solidFill>
                <a:latin typeface="Arial Black" pitchFamily="34" charset="0"/>
              </a:rPr>
              <a:t>Chemical Weapons and Introductory Chemistry</a:t>
            </a:r>
          </a:p>
        </p:txBody>
      </p:sp>
      <p:sp>
        <p:nvSpPr>
          <p:cNvPr id="6147" name="Rectangle 3"/>
          <p:cNvSpPr>
            <a:spLocks noGrp="1" noChangeArrowheads="1"/>
          </p:cNvSpPr>
          <p:nvPr>
            <p:ph type="subTitle" idx="1"/>
          </p:nvPr>
        </p:nvSpPr>
        <p:spPr>
          <a:xfrm>
            <a:off x="1371600" y="3657600"/>
            <a:ext cx="7543800" cy="2209800"/>
          </a:xfrm>
        </p:spPr>
        <p:txBody>
          <a:bodyPr/>
          <a:lstStyle/>
          <a:p>
            <a:pPr eaLnBrk="1" hangingPunct="1"/>
            <a:r>
              <a:rPr lang="en-US" dirty="0" smtClean="0"/>
              <a:t>Mark Bishop</a:t>
            </a:r>
          </a:p>
          <a:p>
            <a:pPr eaLnBrk="1" hangingPunct="1"/>
            <a:r>
              <a:rPr lang="en-US" sz="2800" dirty="0" smtClean="0"/>
              <a:t>Middlebury Institute of International Studies</a:t>
            </a:r>
          </a:p>
          <a:p>
            <a:pPr eaLnBrk="1" hangingPunct="1"/>
            <a:r>
              <a:rPr lang="en-US" sz="2800" dirty="0" smtClean="0"/>
              <a:t>Monterey Peninsula College </a:t>
            </a:r>
          </a:p>
          <a:p>
            <a:pPr eaLnBrk="1" hangingPunct="1"/>
            <a:r>
              <a:rPr lang="en-US" sz="2800" dirty="0" smtClean="0"/>
              <a:t>Chiral Publishing Company</a:t>
            </a:r>
          </a:p>
        </p:txBody>
      </p:sp>
      <p:sp>
        <p:nvSpPr>
          <p:cNvPr id="2" name="Rectangle 1"/>
          <p:cNvSpPr/>
          <p:nvPr/>
        </p:nvSpPr>
        <p:spPr>
          <a:xfrm>
            <a:off x="1295400" y="6019800"/>
            <a:ext cx="7696200" cy="646331"/>
          </a:xfrm>
          <a:prstGeom prst="rect">
            <a:avLst/>
          </a:prstGeom>
        </p:spPr>
        <p:txBody>
          <a:bodyPr wrap="square">
            <a:spAutoFit/>
          </a:bodyPr>
          <a:lstStyle/>
          <a:p>
            <a:pPr algn="ctr" eaLnBrk="1" hangingPunct="1"/>
            <a:r>
              <a:rPr lang="en-US" dirty="0"/>
              <a:t>http://</a:t>
            </a:r>
            <a:r>
              <a:rPr lang="en-US" dirty="0" err="1"/>
              <a:t>preparatorychemistry.com</a:t>
            </a:r>
            <a:r>
              <a:rPr lang="en-US" dirty="0"/>
              <a:t>/</a:t>
            </a:r>
            <a:r>
              <a:rPr lang="en-US" dirty="0" smtClean="0"/>
              <a:t>Bishop_2YC3_chemical_weapons_March_2016.pdf</a:t>
            </a:r>
            <a:endParaRPr lang="en-US" dirty="0"/>
          </a:p>
        </p:txBody>
      </p:sp>
    </p:spTree>
    <p:extLst>
      <p:ext uri="{BB962C8B-B14F-4D97-AF65-F5344CB8AC3E}">
        <p14:creationId xmlns:p14="http://schemas.microsoft.com/office/powerpoint/2010/main" val="395442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381000"/>
            <a:ext cx="4419600" cy="1295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600" dirty="0">
                <a:solidFill>
                  <a:srgbClr val="DAEDEF"/>
                </a:solidFill>
                <a:cs typeface="Arial Black"/>
              </a:rPr>
              <a:t>Classification of Chemical Weapons</a:t>
            </a:r>
          </a:p>
        </p:txBody>
      </p:sp>
      <p:sp>
        <p:nvSpPr>
          <p:cNvPr id="23555" name="Content Placeholder 4"/>
          <p:cNvSpPr txBox="1">
            <a:spLocks/>
          </p:cNvSpPr>
          <p:nvPr/>
        </p:nvSpPr>
        <p:spPr bwMode="auto">
          <a:xfrm>
            <a:off x="1524000" y="21336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buFontTx/>
              <a:buChar char="•"/>
            </a:pPr>
            <a:r>
              <a:rPr lang="en-US" sz="2800" b="1" dirty="0"/>
              <a:t>Lethal agents </a:t>
            </a:r>
            <a:r>
              <a:rPr lang="en-US" sz="2800" dirty="0"/>
              <a:t>– kill quickly with small quantities</a:t>
            </a:r>
          </a:p>
          <a:p>
            <a:pPr lvl="1">
              <a:spcBef>
                <a:spcPct val="20000"/>
              </a:spcBef>
              <a:buFontTx/>
              <a:buChar char="–"/>
            </a:pPr>
            <a:r>
              <a:rPr lang="en-US" sz="2400" dirty="0"/>
              <a:t>Nerve </a:t>
            </a:r>
            <a:r>
              <a:rPr lang="en-US" sz="2400" dirty="0" smtClean="0"/>
              <a:t>agents (e.g. sarin and VX)</a:t>
            </a:r>
            <a:endParaRPr lang="en-US" sz="2400" dirty="0"/>
          </a:p>
          <a:p>
            <a:pPr lvl="1">
              <a:spcBef>
                <a:spcPct val="20000"/>
              </a:spcBef>
              <a:buFontTx/>
              <a:buChar char="–"/>
            </a:pPr>
            <a:r>
              <a:rPr lang="en-US" sz="2400" dirty="0"/>
              <a:t>Blood </a:t>
            </a:r>
            <a:r>
              <a:rPr lang="en-US" sz="2400" dirty="0" smtClean="0"/>
              <a:t>agents (e.g. hydrogen cyanide)</a:t>
            </a:r>
            <a:endParaRPr lang="en-US" sz="2400" dirty="0"/>
          </a:p>
          <a:p>
            <a:pPr>
              <a:spcBef>
                <a:spcPct val="20000"/>
              </a:spcBef>
              <a:buFontTx/>
              <a:buChar char="•"/>
            </a:pPr>
            <a:r>
              <a:rPr lang="en-US" sz="2800" b="1" dirty="0"/>
              <a:t>Incapacitants</a:t>
            </a:r>
            <a:r>
              <a:rPr lang="en-US" sz="2800" dirty="0"/>
              <a:t> </a:t>
            </a:r>
          </a:p>
          <a:p>
            <a:pPr lvl="1">
              <a:spcBef>
                <a:spcPct val="20000"/>
              </a:spcBef>
              <a:buFontTx/>
              <a:buChar char="–"/>
            </a:pPr>
            <a:r>
              <a:rPr lang="en-US" sz="2400" dirty="0"/>
              <a:t>Choking </a:t>
            </a:r>
            <a:r>
              <a:rPr lang="en-US" sz="2400" dirty="0" smtClean="0"/>
              <a:t>agents (e.g. chlorine or phosgene)</a:t>
            </a:r>
            <a:endParaRPr lang="en-US" sz="2400" dirty="0"/>
          </a:p>
          <a:p>
            <a:pPr lvl="1">
              <a:spcBef>
                <a:spcPct val="20000"/>
              </a:spcBef>
              <a:buFontTx/>
              <a:buChar char="–"/>
            </a:pPr>
            <a:r>
              <a:rPr lang="en-US" sz="2400" dirty="0"/>
              <a:t>Blistering </a:t>
            </a:r>
            <a:r>
              <a:rPr lang="en-US" sz="2400" dirty="0" smtClean="0"/>
              <a:t>agents (e.g. sulfur mustard)</a:t>
            </a:r>
            <a:endParaRPr lang="en-US" sz="2400" dirty="0"/>
          </a:p>
          <a:p>
            <a:pPr lvl="1">
              <a:spcBef>
                <a:spcPct val="20000"/>
              </a:spcBef>
              <a:buFontTx/>
              <a:buChar char="–"/>
            </a:pPr>
            <a:r>
              <a:rPr lang="en-US" sz="2400" dirty="0"/>
              <a:t>Tearing </a:t>
            </a:r>
            <a:r>
              <a:rPr lang="en-US" sz="2400" dirty="0" smtClean="0"/>
              <a:t>agents  (e.g. CS)</a:t>
            </a:r>
            <a:endParaRPr lang="en-US" sz="2400" dirty="0"/>
          </a:p>
          <a:p>
            <a:pPr lvl="1">
              <a:spcBef>
                <a:spcPct val="20000"/>
              </a:spcBef>
              <a:buFontTx/>
              <a:buChar char="–"/>
            </a:pPr>
            <a:r>
              <a:rPr lang="en-US" sz="2400" dirty="0"/>
              <a:t>Opiate-like </a:t>
            </a:r>
            <a:r>
              <a:rPr lang="en-US" sz="2400" dirty="0" smtClean="0"/>
              <a:t>agents ( e.g. fentanyl)</a:t>
            </a:r>
          </a:p>
          <a:p>
            <a:pPr lvl="1">
              <a:spcBef>
                <a:spcPct val="20000"/>
              </a:spcBef>
              <a:buFontTx/>
              <a:buChar char="–"/>
            </a:pPr>
            <a:r>
              <a:rPr lang="en-US" sz="2400" dirty="0"/>
              <a:t>Psychochemical Incapacitants </a:t>
            </a:r>
            <a:r>
              <a:rPr lang="en-US" sz="2400" dirty="0" smtClean="0"/>
              <a:t>(e.g. BZ</a:t>
            </a:r>
            <a:r>
              <a:rPr lang="en-US" sz="2400" dirty="0"/>
              <a:t>)</a:t>
            </a:r>
          </a:p>
          <a:p>
            <a:pPr lvl="1">
              <a:spcBef>
                <a:spcPct val="20000"/>
              </a:spcBef>
              <a:buFontTx/>
              <a:buChar char="–"/>
            </a:pPr>
            <a:endParaRPr lang="en-US" sz="2400" dirty="0"/>
          </a:p>
        </p:txBody>
      </p:sp>
    </p:spTree>
    <p:extLst>
      <p:ext uri="{BB962C8B-B14F-4D97-AF65-F5344CB8AC3E}">
        <p14:creationId xmlns:p14="http://schemas.microsoft.com/office/powerpoint/2010/main" val="960533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bldLvl="2"/>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5906869"/>
            <a:ext cx="7467600" cy="646331"/>
          </a:xfrm>
          <a:prstGeom prst="rect">
            <a:avLst/>
          </a:prstGeom>
        </p:spPr>
        <p:txBody>
          <a:bodyPr wrap="square">
            <a:spAutoFit/>
          </a:bodyPr>
          <a:lstStyle/>
          <a:p>
            <a:pPr algn="ctr"/>
            <a:r>
              <a:rPr lang="en-US" dirty="0">
                <a:hlinkClick r:id="rId2"/>
              </a:rPr>
              <a:t>http://foreignpolicy.com/2014/09/09/recipes-from-the-islamic-states-laptop-of-doom</a:t>
            </a:r>
            <a:r>
              <a:rPr lang="en-US" dirty="0" smtClean="0">
                <a:hlinkClick r:id="rId2"/>
              </a:rPr>
              <a:t>/</a:t>
            </a:r>
            <a:endParaRPr lang="en-US" dirty="0" smtClean="0"/>
          </a:p>
        </p:txBody>
      </p:sp>
      <p:sp>
        <p:nvSpPr>
          <p:cNvPr id="3" name="Rectangle 2"/>
          <p:cNvSpPr/>
          <p:nvPr/>
        </p:nvSpPr>
        <p:spPr>
          <a:xfrm>
            <a:off x="584200" y="381000"/>
            <a:ext cx="4445000" cy="646331"/>
          </a:xfrm>
          <a:prstGeom prst="rect">
            <a:avLst/>
          </a:prstGeom>
        </p:spPr>
        <p:txBody>
          <a:bodyPr wrap="square">
            <a:spAutoFit/>
          </a:bodyPr>
          <a:lstStyle/>
          <a:p>
            <a:pPr>
              <a:defRPr/>
            </a:pPr>
            <a:r>
              <a:rPr lang="en-US" sz="3600" dirty="0" smtClean="0">
                <a:solidFill>
                  <a:schemeClr val="accent5"/>
                </a:solidFill>
                <a:latin typeface="+mj-lt"/>
              </a:rPr>
              <a:t>Ricin and ISIS</a:t>
            </a:r>
            <a:endParaRPr lang="en-US" sz="3600" dirty="0">
              <a:solidFill>
                <a:schemeClr val="accent5"/>
              </a:solidFill>
              <a:latin typeface="+mj-lt"/>
            </a:endParaRPr>
          </a:p>
        </p:txBody>
      </p:sp>
      <p:sp>
        <p:nvSpPr>
          <p:cNvPr id="5" name="Rectangle 4"/>
          <p:cNvSpPr/>
          <p:nvPr/>
        </p:nvSpPr>
        <p:spPr>
          <a:xfrm>
            <a:off x="1371600" y="2133600"/>
            <a:ext cx="7467600" cy="3570208"/>
          </a:xfrm>
          <a:prstGeom prst="rect">
            <a:avLst/>
          </a:prstGeom>
        </p:spPr>
        <p:txBody>
          <a:bodyPr wrap="square">
            <a:spAutoFit/>
          </a:bodyPr>
          <a:lstStyle/>
          <a:p>
            <a:pPr marL="342900" indent="-342900">
              <a:spcAft>
                <a:spcPts val="600"/>
              </a:spcAft>
              <a:buFont typeface="Arial"/>
              <a:buChar char="•"/>
            </a:pPr>
            <a:r>
              <a:rPr lang="en-US" sz="2400" dirty="0" smtClean="0"/>
              <a:t>Some indications that ISIS has pursued the production of ricin. </a:t>
            </a:r>
          </a:p>
          <a:p>
            <a:pPr marL="342900" indent="-342900">
              <a:spcAft>
                <a:spcPts val="600"/>
              </a:spcAft>
              <a:buFont typeface="Arial"/>
              <a:buChar char="•"/>
            </a:pPr>
            <a:r>
              <a:rPr lang="en-US" sz="2400" i="1" dirty="0" smtClean="0"/>
              <a:t>“The </a:t>
            </a:r>
            <a:r>
              <a:rPr lang="en-US" sz="2400" i="1" dirty="0"/>
              <a:t>laptop of </a:t>
            </a:r>
            <a:r>
              <a:rPr lang="en-US" sz="2400" i="1" dirty="0" err="1"/>
              <a:t>Muhammed</a:t>
            </a:r>
            <a:r>
              <a:rPr lang="en-US" sz="2400" i="1" dirty="0"/>
              <a:t> S., a Tunisian chemistry and physics student who joined the Islamic State, contains an eclectic mix of speeches by jihadi leaders, neo-Nazi screeds, and U.S. Army manuals on specific aspects of </a:t>
            </a:r>
            <a:r>
              <a:rPr lang="en-US" sz="2400" i="1" dirty="0" smtClean="0"/>
              <a:t>warfare”.</a:t>
            </a:r>
          </a:p>
          <a:p>
            <a:pPr marL="342900" indent="-342900">
              <a:spcAft>
                <a:spcPts val="600"/>
              </a:spcAft>
              <a:buFont typeface="Arial"/>
              <a:buChar char="•"/>
            </a:pPr>
            <a:r>
              <a:rPr lang="en-US" sz="2400" i="1" dirty="0" smtClean="0"/>
              <a:t>Includes “…instructions </a:t>
            </a:r>
            <a:r>
              <a:rPr lang="en-US" sz="2400" i="1" dirty="0"/>
              <a:t>for how to obtain the deadly toxin ricin from castor beans</a:t>
            </a:r>
            <a:r>
              <a:rPr lang="en-US" sz="2400" i="1" dirty="0" smtClean="0"/>
              <a:t>.”</a:t>
            </a:r>
            <a:endParaRPr lang="en-US" sz="2400" i="1" dirty="0"/>
          </a:p>
        </p:txBody>
      </p:sp>
    </p:spTree>
    <p:extLst>
      <p:ext uri="{BB962C8B-B14F-4D97-AF65-F5344CB8AC3E}">
        <p14:creationId xmlns:p14="http://schemas.microsoft.com/office/powerpoint/2010/main" val="690583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0401" y="649069"/>
            <a:ext cx="2158999" cy="646331"/>
          </a:xfrm>
          <a:prstGeom prst="rect">
            <a:avLst/>
          </a:prstGeom>
        </p:spPr>
        <p:txBody>
          <a:bodyPr wrap="square">
            <a:spAutoFit/>
          </a:bodyPr>
          <a:lstStyle/>
          <a:p>
            <a:pPr>
              <a:defRPr/>
            </a:pPr>
            <a:r>
              <a:rPr lang="en-US" sz="3600" dirty="0" err="1" smtClean="0">
                <a:solidFill>
                  <a:srgbClr val="DAEDEF"/>
                </a:solidFill>
                <a:latin typeface="+mj-lt"/>
              </a:rPr>
              <a:t>Saxitoxin</a:t>
            </a:r>
            <a:endParaRPr lang="en-US" sz="3600" dirty="0">
              <a:solidFill>
                <a:srgbClr val="DAEDEF"/>
              </a:solidFill>
              <a:latin typeface="+mj-lt"/>
            </a:endParaRPr>
          </a:p>
        </p:txBody>
      </p:sp>
      <p:sp>
        <p:nvSpPr>
          <p:cNvPr id="7" name="Rectangle 6"/>
          <p:cNvSpPr>
            <a:spLocks noChangeArrowheads="1"/>
          </p:cNvSpPr>
          <p:nvPr/>
        </p:nvSpPr>
        <p:spPr bwMode="auto">
          <a:xfrm>
            <a:off x="1447800" y="2362200"/>
            <a:ext cx="7543800" cy="41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itchFamily="34" charset="0"/>
              <a:buChar char="•"/>
            </a:pPr>
            <a:r>
              <a:rPr lang="en-US" sz="2000" b="1" dirty="0" err="1"/>
              <a:t>Saxitoxin</a:t>
            </a:r>
            <a:r>
              <a:rPr lang="en-US" sz="2000" dirty="0"/>
              <a:t> (</a:t>
            </a:r>
            <a:r>
              <a:rPr lang="en-US" sz="2000" b="1" dirty="0"/>
              <a:t>STX</a:t>
            </a:r>
            <a:r>
              <a:rPr lang="en-US" sz="2000" dirty="0"/>
              <a:t>) is the most well-known paralytic shellﬁsh toxin (PST)</a:t>
            </a:r>
          </a:p>
          <a:p>
            <a:pPr marL="342900" indent="-342900">
              <a:spcAft>
                <a:spcPts val="600"/>
              </a:spcAft>
              <a:buFont typeface="Arial" pitchFamily="34" charset="0"/>
              <a:buChar char="•"/>
            </a:pPr>
            <a:r>
              <a:rPr lang="en-US" sz="2000" dirty="0"/>
              <a:t>STX has been found in at least 12 marine puffer fish species</a:t>
            </a:r>
            <a:r>
              <a:rPr lang="en-US" sz="2000" dirty="0" smtClean="0"/>
              <a:t>.</a:t>
            </a:r>
          </a:p>
          <a:p>
            <a:pPr marL="342900" indent="-342900">
              <a:spcAft>
                <a:spcPts val="600"/>
              </a:spcAft>
              <a:buFont typeface="Arial" pitchFamily="34" charset="0"/>
              <a:buChar char="•"/>
            </a:pPr>
            <a:r>
              <a:rPr lang="en-US" sz="2000" dirty="0" err="1" smtClean="0"/>
              <a:t>Saxitoxin</a:t>
            </a:r>
            <a:r>
              <a:rPr lang="en-US" sz="2000" dirty="0" smtClean="0"/>
              <a:t> </a:t>
            </a:r>
            <a:r>
              <a:rPr lang="en-US" sz="2000" dirty="0"/>
              <a:t>is a neurotoxin that acts as a selective sodium channel </a:t>
            </a:r>
            <a:r>
              <a:rPr lang="en-US" sz="2000" dirty="0" smtClean="0"/>
              <a:t>blocker. It </a:t>
            </a:r>
            <a:r>
              <a:rPr lang="en-US" sz="2000" dirty="0"/>
              <a:t>acts on the voltage-gated sodium channels of nerve cells, preventing normal cellular function and leading to paralysis</a:t>
            </a:r>
            <a:r>
              <a:rPr lang="en-US" sz="2000" dirty="0" smtClean="0"/>
              <a:t>.</a:t>
            </a:r>
          </a:p>
          <a:p>
            <a:pPr marL="342900" indent="-342900">
              <a:spcAft>
                <a:spcPts val="600"/>
              </a:spcAft>
              <a:buFont typeface="Arial" pitchFamily="34" charset="0"/>
              <a:buChar char="•"/>
            </a:pPr>
            <a:r>
              <a:rPr lang="en-US" sz="2000" dirty="0" smtClean="0"/>
              <a:t>Can potentially be produced in a chemical laboratory.</a:t>
            </a:r>
          </a:p>
          <a:p>
            <a:pPr marL="342900" indent="-342900">
              <a:spcAft>
                <a:spcPts val="600"/>
              </a:spcAft>
              <a:buFont typeface="Arial" pitchFamily="34" charset="0"/>
              <a:buChar char="•"/>
            </a:pPr>
            <a:r>
              <a:rPr lang="en-US" sz="2000" dirty="0" smtClean="0"/>
              <a:t>The </a:t>
            </a:r>
            <a:r>
              <a:rPr lang="en-US" sz="2000" dirty="0"/>
              <a:t>oral LD</a:t>
            </a:r>
            <a:r>
              <a:rPr lang="en-US" sz="2000" baseline="-25000" dirty="0"/>
              <a:t>50</a:t>
            </a:r>
            <a:r>
              <a:rPr lang="en-US" sz="2000" dirty="0"/>
              <a:t> for humans is 5.7 µg/kg, therefore approximately 0.5 mg of </a:t>
            </a:r>
            <a:r>
              <a:rPr lang="en-US" sz="2000" dirty="0" err="1"/>
              <a:t>saxitoxin</a:t>
            </a:r>
            <a:r>
              <a:rPr lang="en-US" sz="2000" dirty="0"/>
              <a:t> is lethal if ingested and the lethal dose by injection is </a:t>
            </a:r>
            <a:r>
              <a:rPr lang="en-US" sz="2000" dirty="0" smtClean="0"/>
              <a:t>about one-tenth of the oral dose. </a:t>
            </a:r>
          </a:p>
          <a:p>
            <a:pPr algn="ctr">
              <a:spcAft>
                <a:spcPts val="600"/>
              </a:spcAft>
            </a:pPr>
            <a:r>
              <a:rPr lang="en-US" dirty="0">
                <a:hlinkClick r:id="rId2"/>
              </a:rPr>
              <a:t>http://</a:t>
            </a:r>
            <a:r>
              <a:rPr lang="en-US" dirty="0" smtClean="0">
                <a:hlinkClick r:id="rId2"/>
              </a:rPr>
              <a:t>en.wikipedia.org/wiki/Saxitoxin</a:t>
            </a: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76200"/>
            <a:ext cx="3213809" cy="2209800"/>
          </a:xfrm>
          <a:prstGeom prst="rect">
            <a:avLst/>
          </a:prstGeom>
        </p:spPr>
      </p:pic>
    </p:spTree>
    <p:extLst>
      <p:ext uri="{BB962C8B-B14F-4D97-AF65-F5344CB8AC3E}">
        <p14:creationId xmlns:p14="http://schemas.microsoft.com/office/powerpoint/2010/main" val="387179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4201" y="572869"/>
            <a:ext cx="2235199" cy="646331"/>
          </a:xfrm>
          <a:prstGeom prst="rect">
            <a:avLst/>
          </a:prstGeom>
        </p:spPr>
        <p:txBody>
          <a:bodyPr wrap="square">
            <a:spAutoFit/>
          </a:bodyPr>
          <a:lstStyle/>
          <a:p>
            <a:pPr>
              <a:defRPr/>
            </a:pPr>
            <a:r>
              <a:rPr lang="en-US" sz="3600" dirty="0" err="1" smtClean="0">
                <a:solidFill>
                  <a:srgbClr val="DAEDEF"/>
                </a:solidFill>
                <a:latin typeface="+mj-lt"/>
              </a:rPr>
              <a:t>Saxitoxin</a:t>
            </a:r>
            <a:endParaRPr lang="en-US" sz="3600" dirty="0">
              <a:solidFill>
                <a:srgbClr val="DAEDEF"/>
              </a:solidFill>
              <a:latin typeface="+mj-lt"/>
            </a:endParaRPr>
          </a:p>
        </p:txBody>
      </p:sp>
      <p:sp>
        <p:nvSpPr>
          <p:cNvPr id="7" name="Rectangle 6"/>
          <p:cNvSpPr>
            <a:spLocks noChangeArrowheads="1"/>
          </p:cNvSpPr>
          <p:nvPr/>
        </p:nvSpPr>
        <p:spPr bwMode="auto">
          <a:xfrm>
            <a:off x="1371600" y="2057400"/>
            <a:ext cx="7543800"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itchFamily="34" charset="0"/>
              <a:buChar char="•"/>
            </a:pPr>
            <a:r>
              <a:rPr lang="en-US" sz="2400" dirty="0" err="1" smtClean="0"/>
              <a:t>Saxitoxin</a:t>
            </a:r>
            <a:r>
              <a:rPr lang="en-US" sz="2400" dirty="0" smtClean="0"/>
              <a:t> </a:t>
            </a:r>
            <a:r>
              <a:rPr lang="en-US" sz="2400" dirty="0"/>
              <a:t>is </a:t>
            </a:r>
            <a:r>
              <a:rPr lang="en-US" sz="2400" dirty="0" smtClean="0"/>
              <a:t>about 1,000 </a:t>
            </a:r>
            <a:r>
              <a:rPr lang="en-US" sz="2400" dirty="0"/>
              <a:t>times more toxic than the </a:t>
            </a:r>
            <a:r>
              <a:rPr lang="en-US" sz="2400" dirty="0" smtClean="0"/>
              <a:t>nerve </a:t>
            </a:r>
            <a:r>
              <a:rPr lang="en-US" sz="2400" dirty="0"/>
              <a:t>gas </a:t>
            </a:r>
            <a:r>
              <a:rPr lang="en-US" sz="2400" dirty="0" smtClean="0"/>
              <a:t>sarin.</a:t>
            </a:r>
          </a:p>
          <a:p>
            <a:pPr marL="342900" indent="-342900">
              <a:spcAft>
                <a:spcPts val="600"/>
              </a:spcAft>
              <a:buFont typeface="Arial" pitchFamily="34" charset="0"/>
              <a:buChar char="•"/>
            </a:pPr>
            <a:r>
              <a:rPr lang="en-US" sz="2400" dirty="0"/>
              <a:t>The United States military isolated </a:t>
            </a:r>
            <a:r>
              <a:rPr lang="en-US" sz="2400" dirty="0" err="1"/>
              <a:t>saxitoxin</a:t>
            </a:r>
            <a:r>
              <a:rPr lang="en-US" sz="2400" dirty="0"/>
              <a:t> and assigned it the chemical weapon designation TZ.</a:t>
            </a:r>
          </a:p>
          <a:p>
            <a:pPr marL="342900" indent="-342900">
              <a:spcAft>
                <a:spcPts val="600"/>
              </a:spcAft>
              <a:buFont typeface="Arial" pitchFamily="34" charset="0"/>
              <a:buChar char="•"/>
            </a:pPr>
            <a:r>
              <a:rPr lang="en-US" sz="2400" dirty="0" smtClean="0"/>
              <a:t>U-2 </a:t>
            </a:r>
            <a:r>
              <a:rPr lang="en-US" sz="2400" dirty="0"/>
              <a:t>pilot Francis Gary Powers was issued with a hollow silver dollar containing a tiny, </a:t>
            </a:r>
            <a:r>
              <a:rPr lang="en-US" sz="2400" dirty="0" err="1"/>
              <a:t>saxitoxin</a:t>
            </a:r>
            <a:r>
              <a:rPr lang="en-US" sz="2400" dirty="0"/>
              <a:t>-impregnated needle</a:t>
            </a:r>
            <a:r>
              <a:rPr lang="en-US" sz="2400" dirty="0" smtClean="0"/>
              <a:t>, </a:t>
            </a:r>
            <a:r>
              <a:rPr lang="en-US" sz="2400" dirty="0"/>
              <a:t>to be used to commit suicide in case of capture by enemy forces. </a:t>
            </a:r>
            <a:endParaRPr lang="en-US" sz="2400" dirty="0" smtClean="0"/>
          </a:p>
          <a:p>
            <a:pPr marL="342900" indent="-342900">
              <a:spcAft>
                <a:spcPts val="600"/>
              </a:spcAft>
              <a:buFont typeface="Arial" pitchFamily="34" charset="0"/>
              <a:buChar char="•"/>
            </a:pPr>
            <a:r>
              <a:rPr lang="en-US" sz="2400" dirty="0" err="1"/>
              <a:t>S</a:t>
            </a:r>
            <a:r>
              <a:rPr lang="en-US" sz="2400" dirty="0" err="1" smtClean="0"/>
              <a:t>axitoxin</a:t>
            </a:r>
            <a:r>
              <a:rPr lang="en-US" sz="2400" dirty="0" smtClean="0"/>
              <a:t> </a:t>
            </a:r>
            <a:r>
              <a:rPr lang="en-US" sz="2400" dirty="0"/>
              <a:t>is listed in Schedule 1 of the CWC. </a:t>
            </a:r>
            <a:endParaRPr lang="en-US" sz="2400" dirty="0" smtClean="0"/>
          </a:p>
          <a:p>
            <a:pPr marL="342900" indent="-342900">
              <a:spcAft>
                <a:spcPts val="600"/>
              </a:spcAft>
              <a:buFont typeface="Arial" pitchFamily="34" charset="0"/>
              <a:buChar char="•"/>
            </a:pPr>
            <a:r>
              <a:rPr lang="en-US" sz="2400" dirty="0" smtClean="0"/>
              <a:t>8 </a:t>
            </a:r>
            <a:r>
              <a:rPr lang="en-US" sz="2400" dirty="0"/>
              <a:t>tons of clams to get 1 gram of toxin </a:t>
            </a:r>
            <a:endParaRPr lang="en-US" sz="2400" dirty="0" smtClean="0"/>
          </a:p>
          <a:p>
            <a:pPr algn="ctr">
              <a:spcAft>
                <a:spcPts val="600"/>
              </a:spcAft>
            </a:pPr>
            <a:r>
              <a:rPr lang="en-US" dirty="0">
                <a:hlinkClick r:id="rId2"/>
              </a:rPr>
              <a:t>http://</a:t>
            </a:r>
            <a:r>
              <a:rPr lang="en-US" dirty="0" smtClean="0">
                <a:hlinkClick r:id="rId2"/>
              </a:rPr>
              <a:t>en.wikipedia.org/wiki/Saxitoxin</a:t>
            </a:r>
            <a:endParaRPr lang="en-US" dirty="0" smtClean="0"/>
          </a:p>
        </p:txBody>
      </p:sp>
    </p:spTree>
    <p:extLst>
      <p:ext uri="{BB962C8B-B14F-4D97-AF65-F5344CB8AC3E}">
        <p14:creationId xmlns:p14="http://schemas.microsoft.com/office/powerpoint/2010/main" val="2956403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xfrm>
            <a:off x="533400" y="381000"/>
            <a:ext cx="2743200" cy="1143000"/>
          </a:xfrm>
        </p:spPr>
        <p:txBody>
          <a:bodyPr>
            <a:noAutofit/>
          </a:bodyPr>
          <a:lstStyle/>
          <a:p>
            <a:pPr>
              <a:defRPr/>
            </a:pPr>
            <a:r>
              <a:rPr lang="en-US" dirty="0" smtClean="0">
                <a:solidFill>
                  <a:srgbClr val="DAEDEF"/>
                </a:solidFill>
              </a:rPr>
              <a:t>Choking Agents</a:t>
            </a:r>
          </a:p>
        </p:txBody>
      </p:sp>
      <p:graphicFrame>
        <p:nvGraphicFramePr>
          <p:cNvPr id="24579" name="Object 4">
            <a:hlinkClick r:id="" action="ppaction://ole?verb=0"/>
          </p:cNvPr>
          <p:cNvGraphicFramePr>
            <a:graphicFrameLocks/>
          </p:cNvGraphicFramePr>
          <p:nvPr>
            <p:extLst>
              <p:ext uri="{D42A27DB-BD31-4B8C-83A1-F6EECF244321}">
                <p14:modId xmlns:p14="http://schemas.microsoft.com/office/powerpoint/2010/main" val="1664046688"/>
              </p:ext>
            </p:extLst>
          </p:nvPr>
        </p:nvGraphicFramePr>
        <p:xfrm>
          <a:off x="525463" y="2025650"/>
          <a:ext cx="1917700" cy="4781550"/>
        </p:xfrm>
        <a:graphic>
          <a:graphicData uri="http://schemas.openxmlformats.org/presentationml/2006/ole">
            <mc:AlternateContent xmlns:mc="http://schemas.openxmlformats.org/markup-compatibility/2006">
              <mc:Choice xmlns:v="urn:schemas-microsoft-com:vml" Requires="v">
                <p:oleObj spid="_x0000_s55385" name="Clip" r:id="rId4" imgW="1928813" imgH="4792663" progId="MS_ClipArt_Gallery.2">
                  <p:embed/>
                </p:oleObj>
              </mc:Choice>
              <mc:Fallback>
                <p:oleObj name="Clip" r:id="rId4" imgW="1928813" imgH="4792663"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63" y="20256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21512" name="Rectangle 8"/>
          <p:cNvSpPr>
            <a:spLocks noGrp="1" noChangeArrowheads="1"/>
          </p:cNvSpPr>
          <p:nvPr>
            <p:ph type="body" sz="half" idx="2"/>
          </p:nvPr>
        </p:nvSpPr>
        <p:spPr>
          <a:xfrm>
            <a:off x="3052762" y="2362200"/>
            <a:ext cx="5938838" cy="4191000"/>
          </a:xfrm>
        </p:spPr>
        <p:txBody>
          <a:bodyPr>
            <a:noAutofit/>
          </a:bodyPr>
          <a:lstStyle/>
          <a:p>
            <a:pPr>
              <a:lnSpc>
                <a:spcPct val="80000"/>
              </a:lnSpc>
              <a:defRPr/>
            </a:pPr>
            <a:r>
              <a:rPr lang="en-US" sz="2800" dirty="0" smtClean="0">
                <a:latin typeface="+mj-lt"/>
                <a:ea typeface="+mj-ea"/>
                <a:cs typeface="+mj-cs"/>
              </a:rPr>
              <a:t>Diphosgene, </a:t>
            </a:r>
            <a:r>
              <a:rPr lang="en-US" sz="2800" b="1" dirty="0" smtClean="0">
                <a:latin typeface="+mj-lt"/>
                <a:ea typeface="+mj-ea"/>
                <a:cs typeface="+mj-cs"/>
              </a:rPr>
              <a:t>phosgene</a:t>
            </a:r>
            <a:r>
              <a:rPr lang="en-US" sz="2800" dirty="0" smtClean="0">
                <a:latin typeface="+mj-lt"/>
                <a:ea typeface="+mj-ea"/>
                <a:cs typeface="+mj-cs"/>
              </a:rPr>
              <a:t>, </a:t>
            </a:r>
            <a:r>
              <a:rPr lang="en-US" sz="2800" b="1" dirty="0" smtClean="0">
                <a:latin typeface="+mj-lt"/>
                <a:ea typeface="+mj-ea"/>
                <a:cs typeface="+mj-cs"/>
              </a:rPr>
              <a:t>chlorine</a:t>
            </a:r>
            <a:r>
              <a:rPr lang="en-US" sz="2800" dirty="0" smtClean="0">
                <a:latin typeface="+mj-lt"/>
                <a:ea typeface="+mj-ea"/>
                <a:cs typeface="+mj-cs"/>
              </a:rPr>
              <a:t>, chloropicrin</a:t>
            </a:r>
          </a:p>
          <a:p>
            <a:pPr>
              <a:lnSpc>
                <a:spcPct val="80000"/>
              </a:lnSpc>
              <a:defRPr/>
            </a:pPr>
            <a:r>
              <a:rPr lang="en-US" sz="2800" dirty="0" smtClean="0">
                <a:latin typeface="+mj-lt"/>
                <a:ea typeface="+mj-ea"/>
                <a:cs typeface="+mj-cs"/>
              </a:rPr>
              <a:t>Mode </a:t>
            </a:r>
            <a:r>
              <a:rPr lang="en-US" sz="2800" dirty="0">
                <a:latin typeface="+mj-lt"/>
                <a:ea typeface="+mj-ea"/>
                <a:cs typeface="+mj-cs"/>
              </a:rPr>
              <a:t>of Action: </a:t>
            </a:r>
            <a:r>
              <a:rPr lang="en-US" sz="2800" dirty="0" smtClean="0">
                <a:latin typeface="+mj-lt"/>
                <a:ea typeface="+mj-ea"/>
                <a:cs typeface="+mj-cs"/>
              </a:rPr>
              <a:t>Inhalation</a:t>
            </a:r>
            <a:endParaRPr lang="en-US" sz="2800" dirty="0">
              <a:latin typeface="+mj-lt"/>
              <a:ea typeface="+mj-ea"/>
              <a:cs typeface="+mj-cs"/>
            </a:endParaRPr>
          </a:p>
          <a:p>
            <a:pPr>
              <a:lnSpc>
                <a:spcPct val="80000"/>
              </a:lnSpc>
              <a:defRPr/>
            </a:pPr>
            <a:r>
              <a:rPr lang="en-US" sz="2800" dirty="0">
                <a:latin typeface="+mj-lt"/>
                <a:ea typeface="+mj-ea"/>
                <a:cs typeface="+mj-cs"/>
              </a:rPr>
              <a:t>Physiological Effects</a:t>
            </a:r>
          </a:p>
          <a:p>
            <a:pPr lvl="1">
              <a:lnSpc>
                <a:spcPct val="80000"/>
              </a:lnSpc>
              <a:buFont typeface="Arial" pitchFamily="34" charset="0"/>
              <a:buChar char="•"/>
              <a:defRPr/>
            </a:pPr>
            <a:r>
              <a:rPr lang="en-US" dirty="0" smtClean="0">
                <a:latin typeface="+mj-lt"/>
                <a:ea typeface="+mj-ea"/>
                <a:cs typeface="+mj-cs"/>
              </a:rPr>
              <a:t>Victim can die </a:t>
            </a:r>
            <a:r>
              <a:rPr lang="en-US" dirty="0">
                <a:latin typeface="+mj-lt"/>
                <a:ea typeface="+mj-ea"/>
                <a:cs typeface="+mj-cs"/>
              </a:rPr>
              <a:t>of oxygen </a:t>
            </a:r>
            <a:r>
              <a:rPr lang="en-US" dirty="0" smtClean="0">
                <a:latin typeface="+mj-lt"/>
                <a:ea typeface="+mj-ea"/>
                <a:cs typeface="+mj-cs"/>
              </a:rPr>
              <a:t>deficiency via different mechanisms</a:t>
            </a:r>
            <a:endParaRPr lang="en-US" dirty="0">
              <a:latin typeface="+mj-lt"/>
              <a:ea typeface="+mj-ea"/>
              <a:cs typeface="+mj-cs"/>
            </a:endParaRPr>
          </a:p>
          <a:p>
            <a:pPr>
              <a:lnSpc>
                <a:spcPct val="80000"/>
              </a:lnSpc>
              <a:defRPr/>
            </a:pPr>
            <a:r>
              <a:rPr lang="en-US" sz="2800" dirty="0">
                <a:latin typeface="+mj-lt"/>
                <a:ea typeface="+mj-ea"/>
                <a:cs typeface="+mj-cs"/>
              </a:rPr>
              <a:t>Form When Disseminated: </a:t>
            </a:r>
            <a:r>
              <a:rPr lang="en-US" sz="2800" dirty="0" smtClean="0">
                <a:latin typeface="+mj-lt"/>
                <a:ea typeface="+mj-ea"/>
                <a:cs typeface="+mj-cs"/>
              </a:rPr>
              <a:t>Gas</a:t>
            </a:r>
            <a:endParaRPr lang="en-US" sz="2800" dirty="0">
              <a:latin typeface="+mj-lt"/>
              <a:ea typeface="+mj-ea"/>
              <a:cs typeface="+mj-cs"/>
            </a:endParaRPr>
          </a:p>
          <a:p>
            <a:pPr>
              <a:lnSpc>
                <a:spcPct val="80000"/>
              </a:lnSpc>
              <a:defRPr/>
            </a:pPr>
            <a:r>
              <a:rPr lang="en-US" sz="2800" dirty="0">
                <a:latin typeface="+mj-lt"/>
                <a:ea typeface="+mj-ea"/>
                <a:cs typeface="+mj-cs"/>
              </a:rPr>
              <a:t>Required Defensive Gear: Protective Mask</a:t>
            </a:r>
          </a:p>
        </p:txBody>
      </p:sp>
      <p:sp>
        <p:nvSpPr>
          <p:cNvPr id="24581" name="Line 9"/>
          <p:cNvSpPr>
            <a:spLocks noChangeShapeType="1"/>
          </p:cNvSpPr>
          <p:nvPr/>
        </p:nvSpPr>
        <p:spPr bwMode="auto">
          <a:xfrm flipH="1" flipV="1">
            <a:off x="1833562" y="3200400"/>
            <a:ext cx="1290638" cy="38100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84640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5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5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5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build="p" bldLvl="2"/>
      <p:bldP spid="2458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880" y="363359"/>
            <a:ext cx="3952735" cy="571500"/>
          </a:xfrm>
        </p:spPr>
        <p:txBody>
          <a:bodyPr/>
          <a:lstStyle/>
          <a:p>
            <a:pPr>
              <a:defRPr/>
            </a:pPr>
            <a:r>
              <a:rPr lang="en-US" dirty="0" smtClean="0">
                <a:solidFill>
                  <a:schemeClr val="accent6">
                    <a:lumMod val="50000"/>
                  </a:schemeClr>
                </a:solidFill>
                <a:latin typeface="+mj-lt"/>
                <a:ea typeface="+mj-ea"/>
                <a:cs typeface="+mj-cs"/>
              </a:rPr>
              <a:t>Chlorine and WWI</a:t>
            </a:r>
            <a:endParaRPr lang="en-US" dirty="0">
              <a:solidFill>
                <a:schemeClr val="accent6">
                  <a:lumMod val="50000"/>
                </a:schemeClr>
              </a:solidFill>
              <a:latin typeface="+mj-lt"/>
              <a:ea typeface="+mj-ea"/>
              <a:cs typeface="+mj-cs"/>
            </a:endParaRPr>
          </a:p>
        </p:txBody>
      </p:sp>
      <p:sp>
        <p:nvSpPr>
          <p:cNvPr id="31747" name="Content Placeholder 2"/>
          <p:cNvSpPr>
            <a:spLocks noGrp="1"/>
          </p:cNvSpPr>
          <p:nvPr>
            <p:ph idx="1"/>
          </p:nvPr>
        </p:nvSpPr>
        <p:spPr>
          <a:xfrm>
            <a:off x="229317" y="2895600"/>
            <a:ext cx="8749310" cy="3737474"/>
          </a:xfrm>
        </p:spPr>
        <p:txBody>
          <a:bodyPr/>
          <a:lstStyle/>
          <a:p>
            <a:r>
              <a:rPr lang="en-US" sz="2800" dirty="0">
                <a:latin typeface="Arial" charset="0"/>
              </a:rPr>
              <a:t>In 1914-15, WWI, which was expected to end quickly, was bogged down in trench warfare, so each side was looking for ways to break through the lines. </a:t>
            </a:r>
          </a:p>
          <a:p>
            <a:r>
              <a:rPr lang="en-US" sz="2800" dirty="0">
                <a:latin typeface="Arial" charset="0"/>
              </a:rPr>
              <a:t>Fritz Haber, who won the Nobel Prize for chemistry in 1918, suggested loading projectiles with chlorine and shrapnel. </a:t>
            </a:r>
          </a:p>
        </p:txBody>
      </p:sp>
      <p:pic>
        <p:nvPicPr>
          <p:cNvPr id="552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5888" y="261282"/>
            <a:ext cx="15430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3"/>
          <p:cNvSpPr txBox="1">
            <a:spLocks noChangeArrowheads="1"/>
          </p:cNvSpPr>
          <p:nvPr/>
        </p:nvSpPr>
        <p:spPr bwMode="auto">
          <a:xfrm>
            <a:off x="158757" y="1128694"/>
            <a:ext cx="7002976"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r>
              <a:rPr lang="en-US" i="1" dirty="0"/>
              <a:t>During peace time a scientist belongs to the world, but during war time he belongs to his country</a:t>
            </a:r>
            <a:r>
              <a:rPr lang="en-US" i="1" dirty="0" smtClean="0"/>
              <a:t>.</a:t>
            </a:r>
            <a:endParaRPr lang="en-US" dirty="0"/>
          </a:p>
          <a:p>
            <a:pPr eaLnBrk="1" hangingPunct="1"/>
            <a:r>
              <a:rPr lang="en-US" dirty="0" smtClean="0"/>
              <a:t>					Fritz </a:t>
            </a:r>
            <a:r>
              <a:rPr lang="en-US" dirty="0"/>
              <a:t>Haber</a:t>
            </a:r>
          </a:p>
        </p:txBody>
      </p:sp>
    </p:spTree>
    <p:extLst>
      <p:ext uri="{BB962C8B-B14F-4D97-AF65-F5344CB8AC3E}">
        <p14:creationId xmlns:p14="http://schemas.microsoft.com/office/powerpoint/2010/main" val="4203583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9900" y="279400"/>
            <a:ext cx="8394700" cy="800100"/>
          </a:xfrm>
        </p:spPr>
        <p:txBody>
          <a:bodyPr/>
          <a:lstStyle/>
          <a:p>
            <a:pPr algn="ctr">
              <a:defRPr/>
            </a:pPr>
            <a:r>
              <a:rPr lang="en-US" dirty="0" smtClean="0">
                <a:solidFill>
                  <a:schemeClr val="accent6">
                    <a:lumMod val="50000"/>
                  </a:schemeClr>
                </a:solidFill>
                <a:latin typeface="+mj-lt"/>
                <a:ea typeface="+mj-ea"/>
                <a:cs typeface="+mj-cs"/>
              </a:rPr>
              <a:t>Chlorine as a Chemical Weapon</a:t>
            </a:r>
            <a:endParaRPr lang="en-US" dirty="0">
              <a:solidFill>
                <a:schemeClr val="accent6">
                  <a:lumMod val="50000"/>
                </a:schemeClr>
              </a:solidFill>
              <a:latin typeface="+mj-lt"/>
              <a:ea typeface="+mj-ea"/>
              <a:cs typeface="+mj-cs"/>
            </a:endParaRPr>
          </a:p>
        </p:txBody>
      </p:sp>
      <p:sp>
        <p:nvSpPr>
          <p:cNvPr id="32771" name="Content Placeholder 2"/>
          <p:cNvSpPr>
            <a:spLocks noGrp="1"/>
          </p:cNvSpPr>
          <p:nvPr>
            <p:ph idx="1"/>
          </p:nvPr>
        </p:nvSpPr>
        <p:spPr>
          <a:xfrm>
            <a:off x="190500" y="1206500"/>
            <a:ext cx="5118100" cy="5295900"/>
          </a:xfrm>
        </p:spPr>
        <p:txBody>
          <a:bodyPr/>
          <a:lstStyle/>
          <a:p>
            <a:r>
              <a:rPr lang="en-US" sz="2800" dirty="0" smtClean="0">
                <a:latin typeface="Arial" charset="0"/>
              </a:rPr>
              <a:t>Shortage </a:t>
            </a:r>
            <a:r>
              <a:rPr lang="en-US" sz="2800" dirty="0">
                <a:latin typeface="Arial" charset="0"/>
              </a:rPr>
              <a:t>of artillery shells led to use of chlorine from pressurized gas cylinders.</a:t>
            </a:r>
          </a:p>
          <a:p>
            <a:r>
              <a:rPr lang="en-US" sz="2800" dirty="0">
                <a:latin typeface="Arial" charset="0"/>
              </a:rPr>
              <a:t>Used against French near Ypres, Belgium, April 22, 1915.</a:t>
            </a:r>
          </a:p>
          <a:p>
            <a:r>
              <a:rPr lang="en-US" sz="2800" dirty="0">
                <a:latin typeface="Arial" charset="0"/>
              </a:rPr>
              <a:t>Wind conditions had to be in the correct direction, strong enough to move the gas to the enemy lines, but not too strong to disperse the gas too quickly. </a:t>
            </a:r>
          </a:p>
        </p:txBody>
      </p:sp>
      <p:graphicFrame>
        <p:nvGraphicFramePr>
          <p:cNvPr id="56323" name="Object 2"/>
          <p:cNvGraphicFramePr>
            <a:graphicFrameLocks noChangeAspect="1"/>
          </p:cNvGraphicFramePr>
          <p:nvPr/>
        </p:nvGraphicFramePr>
        <p:xfrm>
          <a:off x="5297488" y="1295400"/>
          <a:ext cx="3846512" cy="5562600"/>
        </p:xfrm>
        <a:graphic>
          <a:graphicData uri="http://schemas.openxmlformats.org/presentationml/2006/ole">
            <mc:AlternateContent xmlns:mc="http://schemas.openxmlformats.org/markup-compatibility/2006">
              <mc:Choice xmlns:v="urn:schemas-microsoft-com:vml" Requires="v">
                <p:oleObj spid="_x0000_s56374" name="Photo Editor Photo" r:id="rId3" imgW="5896798" imgH="8523810" progId="MSPhotoEd.3">
                  <p:embed/>
                </p:oleObj>
              </mc:Choice>
              <mc:Fallback>
                <p:oleObj name="Photo Editor Photo" r:id="rId3" imgW="5896798" imgH="85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488" y="1295400"/>
                        <a:ext cx="3846512" cy="55626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blurRad="63500" dist="17961" dir="2700000" algn="ctr" rotWithShape="0">
                                <a:schemeClr val="tx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42182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53" y="469346"/>
            <a:ext cx="4788329" cy="1012513"/>
          </a:xfrm>
        </p:spPr>
        <p:txBody>
          <a:bodyPr/>
          <a:lstStyle/>
          <a:p>
            <a:pPr>
              <a:defRPr/>
            </a:pPr>
            <a:r>
              <a:rPr lang="en-US" dirty="0" smtClean="0">
                <a:solidFill>
                  <a:srgbClr val="DAEDEF"/>
                </a:solidFill>
                <a:latin typeface="+mj-lt"/>
                <a:ea typeface="+mj-ea"/>
                <a:cs typeface="+mj-cs"/>
              </a:rPr>
              <a:t>Chlorine as a Chemical Weapon</a:t>
            </a:r>
            <a:endParaRPr lang="en-US" dirty="0">
              <a:solidFill>
                <a:srgbClr val="DAEDEF"/>
              </a:solidFill>
              <a:latin typeface="+mj-lt"/>
              <a:ea typeface="+mj-ea"/>
              <a:cs typeface="+mj-cs"/>
            </a:endParaRPr>
          </a:p>
        </p:txBody>
      </p:sp>
      <p:sp>
        <p:nvSpPr>
          <p:cNvPr id="58370" name="Content Placeholder 2"/>
          <p:cNvSpPr>
            <a:spLocks noGrp="1"/>
          </p:cNvSpPr>
          <p:nvPr>
            <p:ph idx="1"/>
          </p:nvPr>
        </p:nvSpPr>
        <p:spPr>
          <a:xfrm>
            <a:off x="1464098" y="2258068"/>
            <a:ext cx="7048077" cy="4371332"/>
          </a:xfrm>
        </p:spPr>
        <p:txBody>
          <a:bodyPr/>
          <a:lstStyle/>
          <a:p>
            <a:pPr>
              <a:spcBef>
                <a:spcPts val="0"/>
              </a:spcBef>
              <a:spcAft>
                <a:spcPts val="0"/>
              </a:spcAft>
            </a:pPr>
            <a:r>
              <a:rPr lang="en-US" sz="2800" dirty="0">
                <a:latin typeface="Arial" charset="0"/>
              </a:rPr>
              <a:t>Reacts with water to form hydrochloric acid and </a:t>
            </a:r>
            <a:r>
              <a:rPr lang="en-US" sz="2800" dirty="0" err="1">
                <a:latin typeface="Arial" charset="0"/>
              </a:rPr>
              <a:t>hypochlorous</a:t>
            </a:r>
            <a:r>
              <a:rPr lang="en-US" sz="2800" dirty="0">
                <a:latin typeface="Arial" charset="0"/>
              </a:rPr>
              <a:t> acid, which damage tissues in the lungs and draw water into the lungs. </a:t>
            </a:r>
            <a:endParaRPr lang="en-US" sz="2800" dirty="0" smtClean="0">
              <a:latin typeface="Arial" charset="0"/>
            </a:endParaRPr>
          </a:p>
          <a:p>
            <a:pPr marL="0" indent="0">
              <a:spcBef>
                <a:spcPts val="1272"/>
              </a:spcBef>
              <a:spcAft>
                <a:spcPts val="1200"/>
              </a:spcAft>
              <a:buNone/>
            </a:pPr>
            <a:r>
              <a:rPr lang="en-US" sz="2800" dirty="0">
                <a:latin typeface="Arial" charset="0"/>
              </a:rPr>
              <a:t>	Cl</a:t>
            </a:r>
            <a:r>
              <a:rPr lang="en-US" sz="2800" baseline="-25000" dirty="0">
                <a:latin typeface="Arial" charset="0"/>
              </a:rPr>
              <a:t>2</a:t>
            </a:r>
            <a:r>
              <a:rPr lang="en-US" sz="2800" dirty="0">
                <a:latin typeface="Arial" charset="0"/>
              </a:rPr>
              <a:t> + H</a:t>
            </a:r>
            <a:r>
              <a:rPr lang="en-US" sz="2800" baseline="-25000" dirty="0">
                <a:latin typeface="Arial" charset="0"/>
              </a:rPr>
              <a:t>2</a:t>
            </a:r>
            <a:r>
              <a:rPr lang="en-US" sz="2800" dirty="0">
                <a:latin typeface="Arial" charset="0"/>
              </a:rPr>
              <a:t>O  </a:t>
            </a:r>
            <a:r>
              <a:rPr lang="en-US" sz="2800" dirty="0">
                <a:latin typeface="Arial" charset="0"/>
                <a:sym typeface="Symbol" charset="0"/>
              </a:rPr>
              <a:t>  </a:t>
            </a:r>
            <a:r>
              <a:rPr lang="en-US" sz="2800" dirty="0" err="1">
                <a:latin typeface="Arial" charset="0"/>
              </a:rPr>
              <a:t>HCl</a:t>
            </a:r>
            <a:r>
              <a:rPr lang="en-US" sz="2800" dirty="0">
                <a:latin typeface="Arial" charset="0"/>
              </a:rPr>
              <a:t> + </a:t>
            </a:r>
            <a:r>
              <a:rPr lang="en-US" sz="2800" dirty="0" err="1" smtClean="0">
                <a:latin typeface="Arial" charset="0"/>
              </a:rPr>
              <a:t>HClO</a:t>
            </a:r>
            <a:endParaRPr lang="en-US" sz="2800" dirty="0" smtClean="0">
              <a:latin typeface="Arial" charset="0"/>
            </a:endParaRPr>
          </a:p>
          <a:p>
            <a:r>
              <a:rPr lang="en-US" sz="2800" dirty="0" err="1" smtClean="0">
                <a:latin typeface="Arial" charset="0"/>
              </a:rPr>
              <a:t>HClO</a:t>
            </a:r>
            <a:r>
              <a:rPr lang="en-US" sz="2800" dirty="0" smtClean="0">
                <a:latin typeface="Arial" charset="0"/>
              </a:rPr>
              <a:t>, which is an oxidizing agent, reacts with a variety of biomolecules, including proteins (crosslinking), DNA, RNA, and fatty acids.</a:t>
            </a:r>
            <a:endParaRPr lang="en-US" sz="2800" dirty="0">
              <a:latin typeface="Arial" charset="0"/>
            </a:endParaRPr>
          </a:p>
        </p:txBody>
      </p:sp>
    </p:spTree>
    <p:extLst>
      <p:ext uri="{BB962C8B-B14F-4D97-AF65-F5344CB8AC3E}">
        <p14:creationId xmlns:p14="http://schemas.microsoft.com/office/powerpoint/2010/main" val="11248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53" y="469346"/>
            <a:ext cx="4788329" cy="1012513"/>
          </a:xfrm>
        </p:spPr>
        <p:txBody>
          <a:bodyPr/>
          <a:lstStyle/>
          <a:p>
            <a:pPr>
              <a:defRPr/>
            </a:pPr>
            <a:r>
              <a:rPr lang="en-US" dirty="0" smtClean="0">
                <a:solidFill>
                  <a:srgbClr val="DAEDEF"/>
                </a:solidFill>
                <a:latin typeface="+mj-lt"/>
                <a:ea typeface="+mj-ea"/>
                <a:cs typeface="+mj-cs"/>
              </a:rPr>
              <a:t>Chlorine Lethality</a:t>
            </a:r>
            <a:endParaRPr lang="en-US" dirty="0">
              <a:solidFill>
                <a:srgbClr val="DAEDEF"/>
              </a:solidFill>
              <a:latin typeface="+mj-lt"/>
              <a:ea typeface="+mj-ea"/>
              <a:cs typeface="+mj-cs"/>
            </a:endParaRPr>
          </a:p>
        </p:txBody>
      </p:sp>
      <p:sp>
        <p:nvSpPr>
          <p:cNvPr id="58370" name="Content Placeholder 2"/>
          <p:cNvSpPr>
            <a:spLocks noGrp="1"/>
          </p:cNvSpPr>
          <p:nvPr>
            <p:ph idx="1"/>
          </p:nvPr>
        </p:nvSpPr>
        <p:spPr>
          <a:xfrm>
            <a:off x="1464098" y="2209800"/>
            <a:ext cx="7048077" cy="4305845"/>
          </a:xfrm>
        </p:spPr>
        <p:txBody>
          <a:bodyPr/>
          <a:lstStyle/>
          <a:p>
            <a:r>
              <a:rPr lang="en-US" sz="2800" dirty="0" smtClean="0"/>
              <a:t>Death can come from asphyxia due to several </a:t>
            </a:r>
            <a:r>
              <a:rPr lang="en-US" sz="2800" dirty="0"/>
              <a:t>possible mechanisms </a:t>
            </a:r>
            <a:endParaRPr lang="en-US" sz="2800" dirty="0" smtClean="0"/>
          </a:p>
          <a:p>
            <a:pPr lvl="1"/>
            <a:r>
              <a:rPr lang="en-US" sz="2400" dirty="0" smtClean="0"/>
              <a:t>May</a:t>
            </a:r>
            <a:r>
              <a:rPr lang="en-US" sz="2400" dirty="0"/>
              <a:t> </a:t>
            </a:r>
            <a:r>
              <a:rPr lang="en-US" sz="2400" dirty="0" smtClean="0"/>
              <a:t>replace </a:t>
            </a:r>
            <a:r>
              <a:rPr lang="en-US" sz="2400" dirty="0"/>
              <a:t>oxygen in lungs. </a:t>
            </a:r>
            <a:endParaRPr lang="en-US" sz="2400" dirty="0" smtClean="0"/>
          </a:p>
          <a:p>
            <a:pPr lvl="2"/>
            <a:r>
              <a:rPr lang="en-US" dirty="0"/>
              <a:t>C</a:t>
            </a:r>
            <a:r>
              <a:rPr lang="en-US" sz="2400" dirty="0" smtClean="0"/>
              <a:t>hlorine is </a:t>
            </a:r>
            <a:r>
              <a:rPr lang="en-US" sz="2400" dirty="0"/>
              <a:t>more than twice as dense as </a:t>
            </a:r>
            <a:r>
              <a:rPr lang="en-US" sz="2400" dirty="0" smtClean="0"/>
              <a:t>air.</a:t>
            </a:r>
          </a:p>
          <a:p>
            <a:pPr lvl="1"/>
            <a:r>
              <a:rPr lang="en-US" sz="2400" dirty="0" smtClean="0"/>
              <a:t>Oxidative </a:t>
            </a:r>
            <a:r>
              <a:rPr lang="en-US" sz="2400" dirty="0"/>
              <a:t>injury to the </a:t>
            </a:r>
            <a:r>
              <a:rPr lang="en-US" sz="2400" dirty="0" smtClean="0"/>
              <a:t>airways and lungs. </a:t>
            </a:r>
          </a:p>
          <a:p>
            <a:pPr lvl="1"/>
            <a:r>
              <a:rPr lang="en-US" sz="2400" dirty="0" smtClean="0"/>
              <a:t>“Dry-land drowning” from fluid buildup in lungs</a:t>
            </a:r>
          </a:p>
          <a:p>
            <a:pPr>
              <a:spcAft>
                <a:spcPts val="1200"/>
              </a:spcAft>
            </a:pPr>
            <a:r>
              <a:rPr lang="en-US" sz="2800" dirty="0" smtClean="0"/>
              <a:t>Cardiac </a:t>
            </a:r>
            <a:r>
              <a:rPr lang="en-US" sz="2800" dirty="0"/>
              <a:t>toxicity </a:t>
            </a:r>
            <a:r>
              <a:rPr lang="en-US" sz="2800" dirty="0" smtClean="0"/>
              <a:t>leading to cardiac dysfunction.</a:t>
            </a:r>
            <a:endParaRPr lang="en-US" sz="2800" dirty="0">
              <a:latin typeface="Arial" charset="0"/>
            </a:endParaRPr>
          </a:p>
        </p:txBody>
      </p:sp>
    </p:spTree>
    <p:extLst>
      <p:ext uri="{BB962C8B-B14F-4D97-AF65-F5344CB8AC3E}">
        <p14:creationId xmlns:p14="http://schemas.microsoft.com/office/powerpoint/2010/main" val="21025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37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37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3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698500"/>
          </a:xfrm>
        </p:spPr>
        <p:txBody>
          <a:bodyPr/>
          <a:lstStyle/>
          <a:p>
            <a:pPr algn="ctr">
              <a:defRPr/>
            </a:pPr>
            <a:r>
              <a:rPr lang="en-US" sz="3200" dirty="0" smtClean="0">
                <a:solidFill>
                  <a:schemeClr val="accent6">
                    <a:lumMod val="50000"/>
                  </a:schemeClr>
                </a:solidFill>
                <a:latin typeface="+mj-lt"/>
                <a:ea typeface="+mj-ea"/>
                <a:cs typeface="+mj-cs"/>
              </a:rPr>
              <a:t>Reluctance Overcome by Perceived Necessity</a:t>
            </a:r>
            <a:endParaRPr lang="en-US" sz="3200" dirty="0">
              <a:solidFill>
                <a:schemeClr val="accent6">
                  <a:lumMod val="50000"/>
                </a:schemeClr>
              </a:solidFill>
              <a:latin typeface="+mj-lt"/>
              <a:ea typeface="+mj-ea"/>
              <a:cs typeface="+mj-cs"/>
            </a:endParaRPr>
          </a:p>
        </p:txBody>
      </p:sp>
      <p:sp>
        <p:nvSpPr>
          <p:cNvPr id="57346" name="Content Placeholder 2"/>
          <p:cNvSpPr>
            <a:spLocks noGrp="1"/>
          </p:cNvSpPr>
          <p:nvPr>
            <p:ph idx="1"/>
          </p:nvPr>
        </p:nvSpPr>
        <p:spPr>
          <a:xfrm>
            <a:off x="330200" y="1066800"/>
            <a:ext cx="8496300" cy="3124200"/>
          </a:xfrm>
        </p:spPr>
        <p:txBody>
          <a:bodyPr/>
          <a:lstStyle/>
          <a:p>
            <a:pPr marL="0" indent="0">
              <a:buFontTx/>
              <a:buNone/>
            </a:pPr>
            <a:r>
              <a:rPr lang="en-US" sz="2000" i="1" dirty="0">
                <a:latin typeface="Arial" charset="0"/>
              </a:rPr>
              <a:t>I must confess that the commission for poisoning the enemy, just as one poisons rats, struck me as it must any other straightforward soldier; it was repulsive to me. If, however, the poison gas were to result in the fall of Ypres, we would win a victory that might decide the entire campaign. In the view of this worthy goal, all personal reservations had to be silent. So onward, do what must be done. </a:t>
            </a:r>
            <a:r>
              <a:rPr lang="en-US" sz="2000" dirty="0">
                <a:latin typeface="Arial" charset="0"/>
              </a:rPr>
              <a:t>War is necessity and knows no exception. 								</a:t>
            </a:r>
          </a:p>
          <a:p>
            <a:pPr marL="0" indent="0">
              <a:buFontTx/>
              <a:buNone/>
            </a:pPr>
            <a:r>
              <a:rPr lang="en-US" sz="2000">
                <a:latin typeface="Arial" charset="0"/>
              </a:rPr>
              <a:t>	Berthold von </a:t>
            </a:r>
            <a:r>
              <a:rPr lang="en-US" sz="2000" dirty="0" err="1">
                <a:latin typeface="Arial" charset="0"/>
              </a:rPr>
              <a:t>Deimling</a:t>
            </a:r>
            <a:endParaRPr lang="en-US" sz="2000" dirty="0">
              <a:latin typeface="Arial" charset="0"/>
            </a:endParaRPr>
          </a:p>
          <a:p>
            <a:pPr marL="0" indent="0">
              <a:buFontTx/>
              <a:buNone/>
            </a:pPr>
            <a:r>
              <a:rPr lang="en-US" sz="2000" dirty="0">
                <a:latin typeface="Arial" charset="0"/>
              </a:rPr>
              <a:t>	Commander of the German XV Army Corps at Ypres</a:t>
            </a:r>
          </a:p>
        </p:txBody>
      </p:sp>
      <p:pic>
        <p:nvPicPr>
          <p:cNvPr id="573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0075" y="4173538"/>
            <a:ext cx="24145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380356"/>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42" name="Picture 2" descr="WW1-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1524000"/>
            <a:ext cx="370998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3" name="Rectangle 3"/>
          <p:cNvSpPr>
            <a:spLocks noGrp="1" noChangeArrowheads="1"/>
          </p:cNvSpPr>
          <p:nvPr>
            <p:ph type="title" idx="4294967295"/>
          </p:nvPr>
        </p:nvSpPr>
        <p:spPr>
          <a:xfrm>
            <a:off x="457200" y="381000"/>
            <a:ext cx="8267700" cy="762000"/>
          </a:xfrm>
          <a:prstGeom prst="rect">
            <a:avLst/>
          </a:prstGeom>
        </p:spPr>
        <p:txBody>
          <a:bodyPr/>
          <a:lstStyle/>
          <a:p>
            <a:pPr algn="ctr">
              <a:defRPr/>
            </a:pPr>
            <a:r>
              <a:rPr lang="en-US" dirty="0" smtClean="0">
                <a:solidFill>
                  <a:schemeClr val="accent6">
                    <a:lumMod val="75000"/>
                  </a:schemeClr>
                </a:solidFill>
                <a:ea typeface="+mj-ea"/>
                <a:cs typeface="+mj-cs"/>
              </a:rPr>
              <a:t>Personal </a:t>
            </a:r>
            <a:r>
              <a:rPr lang="en-US" dirty="0">
                <a:solidFill>
                  <a:schemeClr val="accent6">
                    <a:lumMod val="75000"/>
                  </a:schemeClr>
                </a:solidFill>
                <a:ea typeface="+mj-ea"/>
                <a:cs typeface="+mj-cs"/>
              </a:rPr>
              <a:t>Protection (Military)</a:t>
            </a:r>
          </a:p>
        </p:txBody>
      </p:sp>
      <p:pic>
        <p:nvPicPr>
          <p:cNvPr id="6144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6725" y="1524000"/>
            <a:ext cx="45339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179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1600200" y="2362200"/>
            <a:ext cx="716279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spcAft>
                <a:spcPts val="1200"/>
              </a:spcAft>
              <a:buFont typeface="Arial" charset="0"/>
              <a:buChar char="•"/>
            </a:pPr>
            <a:r>
              <a:rPr lang="en-US" sz="2800" dirty="0" smtClean="0"/>
              <a:t>Produce it or capture it from production plant</a:t>
            </a:r>
          </a:p>
          <a:p>
            <a:pPr marL="285750" indent="-285750">
              <a:spcAft>
                <a:spcPts val="1200"/>
              </a:spcAft>
              <a:buFont typeface="Arial" charset="0"/>
              <a:buChar char="•"/>
            </a:pPr>
            <a:r>
              <a:rPr lang="en-US" sz="2800" dirty="0" smtClean="0"/>
              <a:t>Divert it during transportation</a:t>
            </a:r>
          </a:p>
          <a:p>
            <a:pPr marL="285750" indent="-285750">
              <a:buFont typeface="Arial" charset="0"/>
              <a:buChar char="•"/>
            </a:pPr>
            <a:r>
              <a:rPr lang="en-US" sz="2800" dirty="0" smtClean="0"/>
              <a:t>From water treatment plant</a:t>
            </a:r>
            <a:endParaRPr lang="en-US" sz="2800" dirty="0"/>
          </a:p>
        </p:txBody>
      </p:sp>
      <p:sp>
        <p:nvSpPr>
          <p:cNvPr id="4" name="Rectangle 2"/>
          <p:cNvSpPr txBox="1">
            <a:spLocks noChangeArrowheads="1"/>
          </p:cNvSpPr>
          <p:nvPr/>
        </p:nvSpPr>
        <p:spPr>
          <a:xfrm>
            <a:off x="545400" y="322441"/>
            <a:ext cx="4040934" cy="12123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600" dirty="0" smtClean="0">
                <a:solidFill>
                  <a:srgbClr val="DAEDEF"/>
                </a:solidFill>
                <a:ea typeface="+mn-ea"/>
                <a:cs typeface="+mn-cs"/>
              </a:rPr>
              <a:t>Ways to Obtain Chlorine, Cl</a:t>
            </a:r>
            <a:r>
              <a:rPr lang="en-US" sz="3600" baseline="-25000" dirty="0" smtClean="0">
                <a:solidFill>
                  <a:srgbClr val="DAEDEF"/>
                </a:solidFill>
                <a:ea typeface="+mn-ea"/>
                <a:cs typeface="+mn-cs"/>
              </a:rPr>
              <a:t>2</a:t>
            </a:r>
            <a:endParaRPr lang="en-US" sz="3600" dirty="0">
              <a:solidFill>
                <a:srgbClr val="DAEDEF"/>
              </a:solidFill>
              <a:ea typeface="+mn-ea"/>
              <a:cs typeface="+mn-cs"/>
            </a:endParaRPr>
          </a:p>
        </p:txBody>
      </p:sp>
    </p:spTree>
    <p:extLst>
      <p:ext uri="{BB962C8B-B14F-4D97-AF65-F5344CB8AC3E}">
        <p14:creationId xmlns:p14="http://schemas.microsoft.com/office/powerpoint/2010/main" val="17143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855662"/>
          </a:xfrm>
        </p:spPr>
        <p:txBody>
          <a:bodyPr/>
          <a:lstStyle/>
          <a:p>
            <a:pPr algn="ctr">
              <a:defRPr/>
            </a:pPr>
            <a:r>
              <a:rPr lang="en-US" dirty="0" smtClean="0">
                <a:solidFill>
                  <a:schemeClr val="accent6"/>
                </a:solidFill>
                <a:latin typeface="+mj-lt"/>
                <a:ea typeface="+mj-ea"/>
                <a:cs typeface="+mj-cs"/>
              </a:rPr>
              <a:t>Production of Chlorine</a:t>
            </a:r>
            <a:endParaRPr lang="en-US" dirty="0">
              <a:solidFill>
                <a:schemeClr val="accent6"/>
              </a:solidFill>
              <a:latin typeface="+mj-lt"/>
              <a:ea typeface="+mj-ea"/>
              <a:cs typeface="+mj-cs"/>
            </a:endParaRPr>
          </a:p>
        </p:txBody>
      </p:sp>
      <p:sp>
        <p:nvSpPr>
          <p:cNvPr id="32771" name="Content Placeholder 2"/>
          <p:cNvSpPr>
            <a:spLocks noGrp="1"/>
          </p:cNvSpPr>
          <p:nvPr>
            <p:ph idx="1"/>
          </p:nvPr>
        </p:nvSpPr>
        <p:spPr>
          <a:xfrm>
            <a:off x="304800" y="1066800"/>
            <a:ext cx="8534400" cy="2057400"/>
          </a:xfrm>
        </p:spPr>
        <p:txBody>
          <a:bodyPr/>
          <a:lstStyle/>
          <a:p>
            <a:pPr>
              <a:defRPr/>
            </a:pPr>
            <a:r>
              <a:rPr lang="en-US" sz="2800" dirty="0" smtClean="0"/>
              <a:t>Relatively easy to make by e</a:t>
            </a:r>
            <a:r>
              <a:rPr lang="en-US" sz="2800" dirty="0" smtClean="0">
                <a:ea typeface="+mn-ea"/>
                <a:cs typeface="+mn-cs"/>
              </a:rPr>
              <a:t>lectrolysis of sodium chloride (table salt) in water </a:t>
            </a:r>
          </a:p>
          <a:p>
            <a:pPr marL="0" indent="0">
              <a:buFontTx/>
              <a:buNone/>
              <a:defRPr/>
            </a:pPr>
            <a:r>
              <a:rPr lang="pt-BR" sz="2800" dirty="0" smtClean="0">
                <a:ea typeface="+mn-ea"/>
                <a:cs typeface="+mn-cs"/>
              </a:rPr>
              <a:t> 2NaCl(aq) + 2H</a:t>
            </a:r>
            <a:r>
              <a:rPr lang="pt-BR" sz="2800" baseline="-25000" dirty="0" smtClean="0">
                <a:ea typeface="+mn-ea"/>
                <a:cs typeface="+mn-cs"/>
              </a:rPr>
              <a:t>2</a:t>
            </a:r>
            <a:r>
              <a:rPr lang="pt-BR" sz="2800" dirty="0" smtClean="0">
                <a:ea typeface="+mn-ea"/>
                <a:cs typeface="+mn-cs"/>
              </a:rPr>
              <a:t>O(l)  </a:t>
            </a:r>
            <a:r>
              <a:rPr lang="pt-BR" sz="2800" dirty="0" smtClean="0">
                <a:ea typeface="+mn-ea"/>
                <a:cs typeface="+mn-cs"/>
                <a:sym typeface="Symbol" pitchFamily="18" charset="2"/>
              </a:rPr>
              <a:t> </a:t>
            </a:r>
            <a:r>
              <a:rPr lang="pt-BR" sz="2800" dirty="0" smtClean="0">
                <a:ea typeface="+mn-ea"/>
                <a:cs typeface="+mn-cs"/>
              </a:rPr>
              <a:t>Cl</a:t>
            </a:r>
            <a:r>
              <a:rPr lang="pt-BR" sz="2800" baseline="-25000" dirty="0" smtClean="0">
                <a:ea typeface="+mn-ea"/>
                <a:cs typeface="+mn-cs"/>
              </a:rPr>
              <a:t>2</a:t>
            </a:r>
            <a:r>
              <a:rPr lang="pt-BR" sz="2800" dirty="0" smtClean="0">
                <a:ea typeface="+mn-ea"/>
                <a:cs typeface="+mn-cs"/>
              </a:rPr>
              <a:t>(g) + H</a:t>
            </a:r>
            <a:r>
              <a:rPr lang="pt-BR" sz="2800" baseline="-25000" dirty="0" smtClean="0">
                <a:ea typeface="+mn-ea"/>
                <a:cs typeface="+mn-cs"/>
              </a:rPr>
              <a:t>2</a:t>
            </a:r>
            <a:r>
              <a:rPr lang="pt-BR" sz="2800" dirty="0" smtClean="0">
                <a:ea typeface="+mn-ea"/>
                <a:cs typeface="+mn-cs"/>
              </a:rPr>
              <a:t>(g) + 2NaOH(aq)</a:t>
            </a:r>
            <a:endParaRPr lang="en-US" sz="2800" dirty="0" smtClean="0">
              <a:ea typeface="+mn-ea"/>
              <a:cs typeface="+mn-cs"/>
            </a:endParaRPr>
          </a:p>
        </p:txBody>
      </p:sp>
      <p:pic>
        <p:nvPicPr>
          <p:cNvPr id="5" name="Picture 4" descr="Chlorine_production_mi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743200"/>
            <a:ext cx="8915400" cy="3719330"/>
          </a:xfrm>
          <a:prstGeom prst="rect">
            <a:avLst/>
          </a:prstGeom>
        </p:spPr>
      </p:pic>
    </p:spTree>
    <p:extLst>
      <p:ext uri="{BB962C8B-B14F-4D97-AF65-F5344CB8AC3E}">
        <p14:creationId xmlns:p14="http://schemas.microsoft.com/office/powerpoint/2010/main" val="1573806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457200"/>
            <a:ext cx="60198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600" dirty="0" smtClean="0">
                <a:solidFill>
                  <a:srgbClr val="DAEDEF"/>
                </a:solidFill>
                <a:cs typeface="Arial Black"/>
              </a:rPr>
              <a:t>Webpages</a:t>
            </a:r>
            <a:endParaRPr lang="en-US" sz="3600" dirty="0">
              <a:solidFill>
                <a:srgbClr val="DAEDEF"/>
              </a:solidFill>
              <a:cs typeface="Arial Black"/>
            </a:endParaRPr>
          </a:p>
        </p:txBody>
      </p:sp>
      <p:sp>
        <p:nvSpPr>
          <p:cNvPr id="23555" name="Content Placeholder 4"/>
          <p:cNvSpPr txBox="1">
            <a:spLocks/>
          </p:cNvSpPr>
          <p:nvPr/>
        </p:nvSpPr>
        <p:spPr bwMode="auto">
          <a:xfrm>
            <a:off x="1219200" y="2286000"/>
            <a:ext cx="792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Aft>
                <a:spcPts val="1200"/>
              </a:spcAft>
            </a:pPr>
            <a:r>
              <a:rPr lang="en-US" sz="2400" dirty="0"/>
              <a:t>http://</a:t>
            </a:r>
            <a:r>
              <a:rPr lang="en-US" sz="2400" dirty="0" err="1"/>
              <a:t>preparatorychemistry.com</a:t>
            </a:r>
            <a:r>
              <a:rPr lang="en-US" sz="2400" dirty="0"/>
              <a:t>/Bishop_2YC3_chemical_weapons_March_2016.pdf</a:t>
            </a:r>
          </a:p>
          <a:p>
            <a:pPr marL="0" indent="0" algn="ctr" eaLnBrk="1" hangingPunct="1">
              <a:spcAft>
                <a:spcPts val="1200"/>
              </a:spcAft>
            </a:pPr>
            <a:r>
              <a:rPr lang="en-US" sz="2400" dirty="0" smtClean="0">
                <a:hlinkClick r:id="rId2"/>
              </a:rPr>
              <a:t>http</a:t>
            </a:r>
            <a:r>
              <a:rPr lang="en-US" sz="2400" dirty="0">
                <a:hlinkClick r:id="rId2"/>
              </a:rPr>
              <a:t>://institutebishop.org/chemical_weapons_S&amp;</a:t>
            </a:r>
            <a:r>
              <a:rPr lang="en-US" sz="2400" dirty="0" smtClean="0">
                <a:hlinkClick r:id="rId2"/>
              </a:rPr>
              <a:t>T.pdf</a:t>
            </a:r>
            <a:endParaRPr lang="en-US" sz="2400" dirty="0" smtClean="0"/>
          </a:p>
          <a:p>
            <a:pPr marL="0" indent="0" algn="ctr" eaLnBrk="1" hangingPunct="1">
              <a:spcAft>
                <a:spcPts val="1200"/>
              </a:spcAft>
            </a:pPr>
            <a:r>
              <a:rPr lang="en-US" sz="2400" dirty="0">
                <a:hlinkClick r:id="rId3"/>
              </a:rPr>
              <a:t>http://institutebishop.org/Science_PPT.htm</a:t>
            </a:r>
            <a:endParaRPr lang="en-US" sz="2400" dirty="0"/>
          </a:p>
          <a:p>
            <a:pPr marL="0" indent="0" algn="ctr" eaLnBrk="1" hangingPunct="1">
              <a:spcAft>
                <a:spcPts val="1200"/>
              </a:spcAft>
            </a:pPr>
            <a:r>
              <a:rPr lang="en-US" sz="2400" dirty="0" smtClean="0">
                <a:hlinkClick r:id="rId4"/>
              </a:rPr>
              <a:t>http</a:t>
            </a:r>
            <a:r>
              <a:rPr lang="en-US" sz="2400" dirty="0">
                <a:hlinkClick r:id="rId4"/>
              </a:rPr>
              <a:t>://</a:t>
            </a:r>
            <a:r>
              <a:rPr lang="en-US" sz="2400" dirty="0" smtClean="0">
                <a:hlinkClick r:id="rId4"/>
              </a:rPr>
              <a:t>preparatorychemistry.com</a:t>
            </a:r>
            <a:endParaRPr lang="en-US" sz="2400" dirty="0" smtClean="0"/>
          </a:p>
          <a:p>
            <a:pPr marL="0" indent="0" algn="ctr" eaLnBrk="1" hangingPunct="1">
              <a:spcAft>
                <a:spcPts val="1200"/>
              </a:spcAft>
            </a:pPr>
            <a:r>
              <a:rPr lang="en-US" sz="2400" dirty="0" smtClean="0">
                <a:hlinkClick r:id="rId5"/>
              </a:rPr>
              <a:t>http</a:t>
            </a:r>
            <a:r>
              <a:rPr lang="en-US" sz="2400" dirty="0">
                <a:hlinkClick r:id="rId5"/>
              </a:rPr>
              <a:t>://preparatorychemistry.com/</a:t>
            </a:r>
            <a:r>
              <a:rPr lang="en-US" sz="2400" dirty="0" smtClean="0">
                <a:hlinkClick r:id="rId5"/>
              </a:rPr>
              <a:t>bishop_info.htm</a:t>
            </a:r>
            <a:endParaRPr lang="en-US" sz="2400" dirty="0" smtClean="0"/>
          </a:p>
          <a:p>
            <a:pPr marL="0" indent="0" algn="ctr" eaLnBrk="1" hangingPunct="1">
              <a:spcAft>
                <a:spcPts val="1200"/>
              </a:spcAft>
            </a:pPr>
            <a:r>
              <a:rPr lang="en-US" sz="2400" dirty="0" smtClean="0">
                <a:hlinkClick r:id="rId6"/>
              </a:rPr>
              <a:t>http</a:t>
            </a:r>
            <a:r>
              <a:rPr lang="en-US" sz="2400" dirty="0">
                <a:hlinkClick r:id="rId6"/>
              </a:rPr>
              <a:t>://preparatorychemistry.com/</a:t>
            </a:r>
            <a:r>
              <a:rPr lang="en-US" sz="2400" dirty="0" smtClean="0">
                <a:hlinkClick r:id="rId6"/>
              </a:rPr>
              <a:t>Bishop_Tour.html</a:t>
            </a:r>
            <a:endParaRPr lang="en-US" sz="2400" dirty="0" smtClean="0"/>
          </a:p>
          <a:p>
            <a:pPr marL="0" indent="0" algn="ctr" eaLnBrk="1" hangingPunct="1">
              <a:spcAft>
                <a:spcPts val="1200"/>
              </a:spcAft>
            </a:pPr>
            <a:r>
              <a:rPr lang="en-US" sz="2400" dirty="0" smtClean="0">
                <a:hlinkClick r:id="rId7"/>
              </a:rPr>
              <a:t>http</a:t>
            </a:r>
            <a:r>
              <a:rPr lang="en-US" sz="2400" dirty="0">
                <a:hlinkClick r:id="rId7"/>
              </a:rPr>
              <a:t>://preparatorychemistry.com/</a:t>
            </a:r>
            <a:r>
              <a:rPr lang="en-US" sz="2400" dirty="0" smtClean="0">
                <a:hlinkClick r:id="rId7"/>
              </a:rPr>
              <a:t>Bishop_Atoms_First.htm</a:t>
            </a:r>
            <a:endParaRPr lang="en-US" sz="2400" dirty="0"/>
          </a:p>
        </p:txBody>
      </p:sp>
    </p:spTree>
    <p:extLst>
      <p:ext uri="{BB962C8B-B14F-4D97-AF65-F5344CB8AC3E}">
        <p14:creationId xmlns:p14="http://schemas.microsoft.com/office/powerpoint/2010/main" val="2079183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1600200" y="2362200"/>
            <a:ext cx="7162799"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spcAft>
                <a:spcPts val="1200"/>
              </a:spcAft>
              <a:buFont typeface="Arial" charset="0"/>
              <a:buChar char="•"/>
            </a:pPr>
            <a:r>
              <a:rPr lang="en-US" sz="2800" dirty="0" smtClean="0"/>
              <a:t>December 2012 – a chemical </a:t>
            </a:r>
            <a:r>
              <a:rPr lang="en-US" sz="2800" dirty="0"/>
              <a:t>plant </a:t>
            </a:r>
            <a:r>
              <a:rPr lang="en-US" sz="2800" dirty="0" smtClean="0"/>
              <a:t>east </a:t>
            </a:r>
            <a:r>
              <a:rPr lang="en-US" sz="2800" dirty="0"/>
              <a:t>of Aleppo was taken by rebel fighters from the Al-Nusra Front. The factory </a:t>
            </a:r>
            <a:r>
              <a:rPr lang="en-US" sz="2800" dirty="0" smtClean="0"/>
              <a:t>produces </a:t>
            </a:r>
            <a:r>
              <a:rPr lang="en-US" sz="2800" dirty="0"/>
              <a:t>chlorine among other chemicals</a:t>
            </a:r>
            <a:r>
              <a:rPr lang="en-US" sz="2800" dirty="0" smtClean="0"/>
              <a:t>.</a:t>
            </a:r>
          </a:p>
          <a:p>
            <a:pPr marL="285750" indent="-285750">
              <a:spcAft>
                <a:spcPts val="1200"/>
              </a:spcAft>
              <a:buFont typeface="Arial" charset="0"/>
              <a:buChar char="•"/>
            </a:pPr>
            <a:endParaRPr lang="en-US" sz="2800" dirty="0" smtClean="0"/>
          </a:p>
          <a:p>
            <a:pPr algn="ctr">
              <a:spcAft>
                <a:spcPts val="1200"/>
              </a:spcAft>
            </a:pPr>
            <a:r>
              <a:rPr lang="en-US" dirty="0">
                <a:hlinkClick r:id="rId2"/>
              </a:rPr>
              <a:t>http://www.france24.com/en/20121208-syria-warns-rebels-may-resort-chemical-weapons-assad-united-nations-islamists</a:t>
            </a:r>
            <a:r>
              <a:rPr lang="en-US" dirty="0" smtClean="0">
                <a:hlinkClick r:id="rId2"/>
              </a:rPr>
              <a:t>/</a:t>
            </a:r>
            <a:endParaRPr lang="en-US" sz="2800" dirty="0"/>
          </a:p>
        </p:txBody>
      </p:sp>
      <p:sp>
        <p:nvSpPr>
          <p:cNvPr id="4" name="Rectangle 2"/>
          <p:cNvSpPr txBox="1">
            <a:spLocks noChangeArrowheads="1"/>
          </p:cNvSpPr>
          <p:nvPr/>
        </p:nvSpPr>
        <p:spPr>
          <a:xfrm>
            <a:off x="545400" y="152400"/>
            <a:ext cx="4040934" cy="18111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600" dirty="0" smtClean="0">
                <a:solidFill>
                  <a:srgbClr val="DAEDEF"/>
                </a:solidFill>
                <a:ea typeface="+mn-ea"/>
                <a:cs typeface="+mn-cs"/>
              </a:rPr>
              <a:t>Chlorine from Captured Production Plant</a:t>
            </a:r>
            <a:endParaRPr lang="en-US" sz="3600" dirty="0">
              <a:solidFill>
                <a:srgbClr val="DAEDEF"/>
              </a:solidFill>
              <a:ea typeface="+mn-ea"/>
              <a:cs typeface="+mn-cs"/>
            </a:endParaRPr>
          </a:p>
        </p:txBody>
      </p:sp>
    </p:spTree>
    <p:extLst>
      <p:ext uri="{BB962C8B-B14F-4D97-AF65-F5344CB8AC3E}">
        <p14:creationId xmlns:p14="http://schemas.microsoft.com/office/powerpoint/2010/main" val="1321240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855662"/>
          </a:xfrm>
        </p:spPr>
        <p:txBody>
          <a:bodyPr/>
          <a:lstStyle/>
          <a:p>
            <a:pPr algn="ctr">
              <a:defRPr/>
            </a:pPr>
            <a:r>
              <a:rPr lang="en-US" dirty="0" smtClean="0">
                <a:solidFill>
                  <a:schemeClr val="accent6"/>
                </a:solidFill>
                <a:latin typeface="+mj-lt"/>
                <a:ea typeface="+mj-ea"/>
                <a:cs typeface="+mj-cs"/>
              </a:rPr>
              <a:t>Transportation of Chlorine</a:t>
            </a:r>
            <a:endParaRPr lang="en-US" dirty="0">
              <a:solidFill>
                <a:schemeClr val="accent6"/>
              </a:solidFill>
              <a:latin typeface="+mj-lt"/>
              <a:ea typeface="+mj-ea"/>
              <a:cs typeface="+mj-cs"/>
            </a:endParaRPr>
          </a:p>
        </p:txBody>
      </p:sp>
      <p:sp>
        <p:nvSpPr>
          <p:cNvPr id="32771" name="Content Placeholder 2"/>
          <p:cNvSpPr>
            <a:spLocks noGrp="1"/>
          </p:cNvSpPr>
          <p:nvPr>
            <p:ph idx="1"/>
          </p:nvPr>
        </p:nvSpPr>
        <p:spPr>
          <a:xfrm>
            <a:off x="304800" y="914400"/>
            <a:ext cx="8534400" cy="1600200"/>
          </a:xfrm>
        </p:spPr>
        <p:txBody>
          <a:bodyPr/>
          <a:lstStyle/>
          <a:p>
            <a:pPr>
              <a:defRPr/>
            </a:pPr>
            <a:r>
              <a:rPr lang="en-US" sz="2800" dirty="0" smtClean="0"/>
              <a:t>By rail in tank cars</a:t>
            </a:r>
          </a:p>
          <a:p>
            <a:pPr>
              <a:defRPr/>
            </a:pPr>
            <a:endParaRPr lang="en-US" sz="2800" dirty="0" smtClean="0">
              <a:ea typeface="+mn-ea"/>
              <a:cs typeface="+mn-cs"/>
            </a:endParaRPr>
          </a:p>
          <a:p>
            <a:pPr>
              <a:defRPr/>
            </a:pPr>
            <a:endParaRPr lang="en-US" sz="2800" dirty="0"/>
          </a:p>
          <a:p>
            <a:pPr>
              <a:defRPr/>
            </a:pPr>
            <a:endParaRPr lang="en-US" sz="2800" dirty="0" smtClean="0">
              <a:ea typeface="+mn-ea"/>
              <a:cs typeface="+mn-cs"/>
            </a:endParaRPr>
          </a:p>
          <a:p>
            <a:pPr>
              <a:defRPr/>
            </a:pPr>
            <a:endParaRPr lang="en-US" sz="2800" dirty="0"/>
          </a:p>
          <a:p>
            <a:pPr>
              <a:defRPr/>
            </a:pPr>
            <a:endParaRPr lang="en-US" sz="2800" dirty="0" smtClean="0">
              <a:ea typeface="+mn-ea"/>
              <a:cs typeface="+mn-cs"/>
            </a:endParaRPr>
          </a:p>
          <a:p>
            <a:pPr>
              <a:defRPr/>
            </a:pPr>
            <a:endParaRPr lang="en-US" sz="2800" dirty="0"/>
          </a:p>
          <a:p>
            <a:pPr>
              <a:defRPr/>
            </a:pPr>
            <a:endParaRPr lang="en-US" sz="2800" dirty="0" smtClean="0">
              <a:ea typeface="+mn-ea"/>
              <a:cs typeface="+mn-cs"/>
            </a:endParaRPr>
          </a:p>
          <a:p>
            <a:pPr>
              <a:defRPr/>
            </a:pPr>
            <a:endParaRPr lang="en-US" sz="2800" dirty="0"/>
          </a:p>
          <a:p>
            <a:pPr>
              <a:defRPr/>
            </a:pPr>
            <a:r>
              <a:rPr lang="en-US" sz="2800" dirty="0" smtClean="0">
                <a:ea typeface="+mn-ea"/>
                <a:cs typeface="+mn-cs"/>
              </a:rPr>
              <a:t>By highway in cargo tanks</a:t>
            </a:r>
            <a:r>
              <a:rPr lang="en-US" sz="2800" dirty="0"/>
              <a:t> </a:t>
            </a:r>
            <a:r>
              <a:rPr lang="en-US" sz="2800" dirty="0" smtClean="0"/>
              <a:t>and</a:t>
            </a:r>
            <a:r>
              <a:rPr lang="en-US" sz="2800" dirty="0" smtClean="0">
                <a:ea typeface="+mn-ea"/>
                <a:cs typeface="+mn-cs"/>
              </a:rPr>
              <a:t> cylinders</a:t>
            </a:r>
          </a:p>
          <a:p>
            <a:pPr>
              <a:defRPr/>
            </a:pPr>
            <a:r>
              <a:rPr lang="en-US" sz="2800" dirty="0" smtClean="0"/>
              <a:t>By barge</a:t>
            </a:r>
            <a:endParaRPr lang="en-US" sz="2800" dirty="0" smtClean="0">
              <a:ea typeface="+mn-ea"/>
              <a:cs typeface="+mn-cs"/>
            </a:endParaRPr>
          </a:p>
        </p:txBody>
      </p:sp>
      <p:pic>
        <p:nvPicPr>
          <p:cNvPr id="3" name="Picture 2" descr="chlorine_railc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600200"/>
            <a:ext cx="6553200" cy="3814086"/>
          </a:xfrm>
          <a:prstGeom prst="rect">
            <a:avLst/>
          </a:prstGeom>
        </p:spPr>
      </p:pic>
    </p:spTree>
    <p:extLst>
      <p:ext uri="{BB962C8B-B14F-4D97-AF65-F5344CB8AC3E}">
        <p14:creationId xmlns:p14="http://schemas.microsoft.com/office/powerpoint/2010/main" val="19775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685800"/>
          </a:xfrm>
        </p:spPr>
        <p:txBody>
          <a:bodyPr/>
          <a:lstStyle/>
          <a:p>
            <a:pPr algn="ctr">
              <a:defRPr/>
            </a:pPr>
            <a:r>
              <a:rPr lang="en-US" dirty="0" smtClean="0">
                <a:solidFill>
                  <a:schemeClr val="accent6"/>
                </a:solidFill>
                <a:latin typeface="+mj-lt"/>
                <a:ea typeface="+mj-ea"/>
                <a:cs typeface="+mj-cs"/>
              </a:rPr>
              <a:t>Chlorine in Water Treatment Plant</a:t>
            </a:r>
            <a:endParaRPr lang="en-US" dirty="0">
              <a:solidFill>
                <a:schemeClr val="accent6"/>
              </a:solidFill>
              <a:latin typeface="+mj-lt"/>
              <a:ea typeface="+mj-ea"/>
              <a:cs typeface="+mj-cs"/>
            </a:endParaRPr>
          </a:p>
        </p:txBody>
      </p:sp>
      <p:sp>
        <p:nvSpPr>
          <p:cNvPr id="32771" name="Content Placeholder 2"/>
          <p:cNvSpPr>
            <a:spLocks noGrp="1"/>
          </p:cNvSpPr>
          <p:nvPr>
            <p:ph idx="1"/>
          </p:nvPr>
        </p:nvSpPr>
        <p:spPr>
          <a:xfrm>
            <a:off x="304800" y="838200"/>
            <a:ext cx="8534400" cy="609600"/>
          </a:xfrm>
        </p:spPr>
        <p:txBody>
          <a:bodyPr/>
          <a:lstStyle/>
          <a:p>
            <a:pPr>
              <a:defRPr/>
            </a:pPr>
            <a:r>
              <a:rPr lang="en-US" sz="2800" dirty="0" smtClean="0"/>
              <a:t>Commonly in one-ton containers</a:t>
            </a:r>
          </a:p>
        </p:txBody>
      </p:sp>
      <p:pic>
        <p:nvPicPr>
          <p:cNvPr id="7" name="Content Placeholder 4" descr="Chlorine_tanks_treatment_plant.jpg"/>
          <p:cNvPicPr>
            <a:picLocks noChangeAspect="1"/>
          </p:cNvPicPr>
          <p:nvPr/>
        </p:nvPicPr>
        <p:blipFill>
          <a:blip r:embed="rId2" cstate="print">
            <a:extLst>
              <a:ext uri="{28A0092B-C50C-407E-A947-70E740481C1C}">
                <a14:useLocalDpi xmlns:a14="http://schemas.microsoft.com/office/drawing/2010/main" val="0"/>
              </a:ext>
            </a:extLst>
          </a:blip>
          <a:srcRect t="3640" b="3640"/>
          <a:stretch>
            <a:fillRect/>
          </a:stretch>
        </p:blipFill>
        <p:spPr bwMode="auto">
          <a:xfrm>
            <a:off x="533400" y="1524000"/>
            <a:ext cx="8229600" cy="50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402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457200" y="812899"/>
            <a:ext cx="82296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spcAft>
                <a:spcPts val="600"/>
              </a:spcAft>
              <a:buFont typeface="Arial" charset="0"/>
              <a:buChar char="•"/>
            </a:pPr>
            <a:r>
              <a:rPr lang="en-US" sz="2400" dirty="0" smtClean="0"/>
              <a:t>Stationary device, e.g. pressurized gas tanks</a:t>
            </a:r>
          </a:p>
          <a:p>
            <a:pPr marL="285750" indent="-285750">
              <a:spcAft>
                <a:spcPts val="600"/>
              </a:spcAft>
              <a:buFont typeface="Arial" charset="0"/>
              <a:buChar char="•"/>
            </a:pPr>
            <a:r>
              <a:rPr lang="en-US" sz="2400" dirty="0" smtClean="0"/>
              <a:t>Car or truck bombs</a:t>
            </a:r>
          </a:p>
          <a:p>
            <a:pPr marL="285750" indent="-285750">
              <a:spcAft>
                <a:spcPts val="600"/>
              </a:spcAft>
              <a:buFont typeface="Arial" charset="0"/>
              <a:buChar char="•"/>
            </a:pPr>
            <a:r>
              <a:rPr lang="en-US" sz="2400" dirty="0" smtClean="0"/>
              <a:t>Drop containers from planes or helicopters that will burst on impact (barrel bombs) </a:t>
            </a:r>
          </a:p>
          <a:p>
            <a:pPr marL="285750" indent="-285750">
              <a:spcAft>
                <a:spcPts val="600"/>
              </a:spcAft>
              <a:buFont typeface="Arial" charset="0"/>
              <a:buChar char="•"/>
            </a:pPr>
            <a:r>
              <a:rPr lang="en-US" sz="2400" dirty="0" smtClean="0"/>
              <a:t>Roadside bombs</a:t>
            </a:r>
          </a:p>
          <a:p>
            <a:pPr marL="285750" indent="-285750">
              <a:spcAft>
                <a:spcPts val="0"/>
              </a:spcAft>
              <a:buFont typeface="Arial" charset="0"/>
              <a:buChar char="•"/>
            </a:pPr>
            <a:r>
              <a:rPr lang="en-US" sz="2400" dirty="0" smtClean="0"/>
              <a:t>Projectiles </a:t>
            </a:r>
            <a:endParaRPr lang="en-US" sz="2400" dirty="0"/>
          </a:p>
        </p:txBody>
      </p:sp>
      <p:sp>
        <p:nvSpPr>
          <p:cNvPr id="4" name="Rectangle 2"/>
          <p:cNvSpPr txBox="1">
            <a:spLocks noChangeArrowheads="1"/>
          </p:cNvSpPr>
          <p:nvPr/>
        </p:nvSpPr>
        <p:spPr>
          <a:xfrm>
            <a:off x="304800" y="76200"/>
            <a:ext cx="86868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rgbClr val="2D2D8A"/>
                </a:solidFill>
                <a:ea typeface="+mn-ea"/>
                <a:cs typeface="+mn-cs"/>
              </a:rPr>
              <a:t>Ways to Disperse Chlorine, Cl</a:t>
            </a:r>
            <a:r>
              <a:rPr lang="en-US" sz="3600" baseline="-25000" dirty="0" smtClean="0">
                <a:solidFill>
                  <a:srgbClr val="2D2D8A"/>
                </a:solidFill>
                <a:ea typeface="+mn-ea"/>
                <a:cs typeface="+mn-cs"/>
              </a:rPr>
              <a:t>2</a:t>
            </a:r>
            <a:r>
              <a:rPr lang="en-US" sz="3600" dirty="0" smtClean="0">
                <a:solidFill>
                  <a:srgbClr val="2D2D8A"/>
                </a:solidFill>
              </a:rPr>
              <a:t>, as a CW </a:t>
            </a:r>
            <a:endParaRPr lang="en-US" sz="3600" dirty="0">
              <a:solidFill>
                <a:srgbClr val="2D2D8A"/>
              </a:solidFill>
              <a:ea typeface="+mn-ea"/>
              <a:cs typeface="+mn-cs"/>
            </a:endParaRPr>
          </a:p>
        </p:txBody>
      </p:sp>
      <p:sp>
        <p:nvSpPr>
          <p:cNvPr id="2" name="Rectangle 1"/>
          <p:cNvSpPr/>
          <p:nvPr/>
        </p:nvSpPr>
        <p:spPr>
          <a:xfrm>
            <a:off x="381000" y="6059269"/>
            <a:ext cx="8534400" cy="646331"/>
          </a:xfrm>
          <a:prstGeom prst="rect">
            <a:avLst/>
          </a:prstGeom>
        </p:spPr>
        <p:txBody>
          <a:bodyPr wrap="square">
            <a:spAutoFit/>
          </a:bodyPr>
          <a:lstStyle/>
          <a:p>
            <a:r>
              <a:rPr lang="en-US" dirty="0">
                <a:hlinkClick r:id="rId2"/>
              </a:rPr>
              <a:t>http://www.nytimes.com/2015/07/18/world/middleeast/islamic-state-isis-chemical-weapons-iraq-</a:t>
            </a:r>
            <a:r>
              <a:rPr lang="en-US" dirty="0" smtClean="0">
                <a:hlinkClick r:id="rId2"/>
              </a:rPr>
              <a:t>syria.html</a:t>
            </a:r>
            <a:endParaRPr lang="en-US" dirty="0"/>
          </a:p>
        </p:txBody>
      </p:sp>
      <p:pic>
        <p:nvPicPr>
          <p:cNvPr id="3" name="Picture 2" descr="CW_ISIS_she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2590800"/>
            <a:ext cx="4572000" cy="3427307"/>
          </a:xfrm>
          <a:prstGeom prst="rect">
            <a:avLst/>
          </a:prstGeom>
        </p:spPr>
      </p:pic>
      <p:sp>
        <p:nvSpPr>
          <p:cNvPr id="5" name="Rectangle 4"/>
          <p:cNvSpPr/>
          <p:nvPr/>
        </p:nvSpPr>
        <p:spPr>
          <a:xfrm>
            <a:off x="381000" y="3465255"/>
            <a:ext cx="3200400" cy="2554545"/>
          </a:xfrm>
          <a:prstGeom prst="rect">
            <a:avLst/>
          </a:prstGeom>
        </p:spPr>
        <p:txBody>
          <a:bodyPr wrap="square">
            <a:spAutoFit/>
          </a:bodyPr>
          <a:lstStyle/>
          <a:p>
            <a:r>
              <a:rPr lang="en-US" sz="1600" dirty="0"/>
              <a:t>A 120-millimeter mortar shell struck fortifications at a Kurdish military position near the Mosul Dam in June, arms experts said, sickening several Kurdish fighters who were nearby.</a:t>
            </a:r>
          </a:p>
          <a:p>
            <a:endParaRPr lang="en-US" sz="1600" dirty="0" smtClean="0"/>
          </a:p>
          <a:p>
            <a:r>
              <a:rPr lang="en-US" sz="1600" dirty="0" smtClean="0"/>
              <a:t>Credit</a:t>
            </a:r>
            <a:endParaRPr lang="en-US" sz="1600" dirty="0"/>
          </a:p>
          <a:p>
            <a:r>
              <a:rPr lang="en-US" sz="1600" dirty="0"/>
              <a:t>Conflict Armament Research and </a:t>
            </a:r>
            <a:r>
              <a:rPr lang="en-US" sz="1600" dirty="0" err="1"/>
              <a:t>Sahan</a:t>
            </a:r>
            <a:r>
              <a:rPr lang="en-US" sz="1600" dirty="0"/>
              <a:t> </a:t>
            </a:r>
            <a:r>
              <a:rPr lang="en-US" sz="1600" dirty="0" smtClean="0"/>
              <a:t>Research</a:t>
            </a:r>
            <a:endParaRPr lang="en-US" sz="1600" dirty="0"/>
          </a:p>
        </p:txBody>
      </p:sp>
    </p:spTree>
    <p:extLst>
      <p:ext uri="{BB962C8B-B14F-4D97-AF65-F5344CB8AC3E}">
        <p14:creationId xmlns:p14="http://schemas.microsoft.com/office/powerpoint/2010/main" val="165457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1305340" y="2152221"/>
            <a:ext cx="75338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charset="0"/>
              <a:buChar char="•"/>
            </a:pPr>
            <a:r>
              <a:rPr lang="en-US" sz="2400" dirty="0" smtClean="0"/>
              <a:t>There is some evidence that the Islamic State has used chlorine gas in roadside bombs.</a:t>
            </a:r>
            <a:endParaRPr lang="en-US" sz="2400" dirty="0"/>
          </a:p>
        </p:txBody>
      </p:sp>
      <p:sp>
        <p:nvSpPr>
          <p:cNvPr id="4" name="Rectangle 2"/>
          <p:cNvSpPr txBox="1">
            <a:spLocks noChangeArrowheads="1"/>
          </p:cNvSpPr>
          <p:nvPr/>
        </p:nvSpPr>
        <p:spPr>
          <a:xfrm>
            <a:off x="545400" y="322441"/>
            <a:ext cx="4040934" cy="12123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600" dirty="0" smtClean="0">
                <a:solidFill>
                  <a:srgbClr val="DAEDEF"/>
                </a:solidFill>
                <a:ea typeface="+mn-ea"/>
                <a:cs typeface="+mn-cs"/>
              </a:rPr>
              <a:t>Islamic State and Chlorine Gas</a:t>
            </a:r>
            <a:endParaRPr lang="en-US" sz="3600" dirty="0">
              <a:solidFill>
                <a:srgbClr val="DAEDEF"/>
              </a:solidFill>
              <a:ea typeface="+mn-ea"/>
              <a:cs typeface="+mn-cs"/>
            </a:endParaRPr>
          </a:p>
        </p:txBody>
      </p:sp>
      <p:sp>
        <p:nvSpPr>
          <p:cNvPr id="3" name="Rectangle 2"/>
          <p:cNvSpPr/>
          <p:nvPr/>
        </p:nvSpPr>
        <p:spPr>
          <a:xfrm>
            <a:off x="1371600" y="3429000"/>
            <a:ext cx="7543800" cy="2862323"/>
          </a:xfrm>
          <a:prstGeom prst="rect">
            <a:avLst/>
          </a:prstGeom>
        </p:spPr>
        <p:txBody>
          <a:bodyPr wrap="square">
            <a:spAutoFit/>
          </a:bodyPr>
          <a:lstStyle/>
          <a:p>
            <a:pPr algn="ctr"/>
            <a:r>
              <a:rPr lang="en-US" dirty="0">
                <a:hlinkClick r:id="rId2"/>
              </a:rPr>
              <a:t>http://www.bbc.com/news/world-middle-east-</a:t>
            </a:r>
            <a:r>
              <a:rPr lang="en-US" dirty="0" smtClean="0">
                <a:hlinkClick r:id="rId2"/>
              </a:rPr>
              <a:t>31847427</a:t>
            </a:r>
            <a:endParaRPr lang="en-US" dirty="0" smtClean="0"/>
          </a:p>
          <a:p>
            <a:pPr algn="ctr"/>
            <a:endParaRPr lang="en-US" dirty="0"/>
          </a:p>
          <a:p>
            <a:pPr algn="ctr"/>
            <a:r>
              <a:rPr lang="en-US" dirty="0">
                <a:hlinkClick r:id="rId3"/>
              </a:rPr>
              <a:t>http://www.rt.com/news/198796-isis-chlorine-attack-report</a:t>
            </a:r>
            <a:r>
              <a:rPr lang="en-US" dirty="0" smtClean="0">
                <a:hlinkClick r:id="rId3"/>
              </a:rPr>
              <a:t>/</a:t>
            </a:r>
            <a:endParaRPr lang="en-US" dirty="0" smtClean="0"/>
          </a:p>
          <a:p>
            <a:pPr algn="ctr"/>
            <a:endParaRPr lang="en-US" dirty="0" smtClean="0"/>
          </a:p>
          <a:p>
            <a:pPr algn="ctr"/>
            <a:r>
              <a:rPr lang="en-US" dirty="0">
                <a:hlinkClick r:id="rId4"/>
              </a:rPr>
              <a:t>http://www.telegraph.co.uk/news/worldnews/middleeast/syria/11978627/Chemical-weapons-experts-confirm-Islamic-State-use-of-mustard-gas-in-</a:t>
            </a:r>
            <a:r>
              <a:rPr lang="en-US" dirty="0" smtClean="0">
                <a:hlinkClick r:id="rId4"/>
              </a:rPr>
              <a:t>Syria.html</a:t>
            </a:r>
            <a:endParaRPr lang="en-US" dirty="0" smtClean="0"/>
          </a:p>
          <a:p>
            <a:pPr algn="ctr"/>
            <a:endParaRPr lang="en-US" dirty="0"/>
          </a:p>
          <a:p>
            <a:pPr algn="ctr"/>
            <a:r>
              <a:rPr lang="en-US" dirty="0">
                <a:hlinkClick r:id="rId5"/>
              </a:rPr>
              <a:t>http://www.ibtimes.com/what-isis-chemical-weapons-stockpile-islamic-state-group-has-recruited-experts-across-</a:t>
            </a:r>
            <a:r>
              <a:rPr lang="en-US" dirty="0" smtClean="0">
                <a:hlinkClick r:id="rId5"/>
              </a:rPr>
              <a:t>2192871</a:t>
            </a:r>
            <a:endParaRPr lang="en-US" dirty="0" smtClean="0"/>
          </a:p>
        </p:txBody>
      </p:sp>
    </p:spTree>
    <p:extLst>
      <p:ext uri="{BB962C8B-B14F-4D97-AF65-F5344CB8AC3E}">
        <p14:creationId xmlns:p14="http://schemas.microsoft.com/office/powerpoint/2010/main" val="439979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97592" y="435608"/>
            <a:ext cx="4483100" cy="865188"/>
          </a:xfrm>
        </p:spPr>
        <p:txBody>
          <a:bodyPr/>
          <a:lstStyle/>
          <a:p>
            <a:pPr algn="l" eaLnBrk="1" hangingPunct="1"/>
            <a:r>
              <a:rPr lang="en-US" dirty="0">
                <a:solidFill>
                  <a:srgbClr val="000064"/>
                </a:solidFill>
                <a:latin typeface="+mj-lt"/>
              </a:rPr>
              <a:t>Phosgene, COCl</a:t>
            </a:r>
            <a:r>
              <a:rPr lang="en-US" baseline="-25000" dirty="0">
                <a:solidFill>
                  <a:srgbClr val="000064"/>
                </a:solidFill>
                <a:latin typeface="+mj-lt"/>
              </a:rPr>
              <a:t>2</a:t>
            </a:r>
            <a:endParaRPr lang="en-US" dirty="0">
              <a:solidFill>
                <a:srgbClr val="000064"/>
              </a:solidFill>
              <a:latin typeface="+mj-lt"/>
            </a:endParaRPr>
          </a:p>
        </p:txBody>
      </p:sp>
      <p:sp>
        <p:nvSpPr>
          <p:cNvPr id="195587" name="Rectangle 3"/>
          <p:cNvSpPr>
            <a:spLocks noGrp="1" noChangeArrowheads="1"/>
          </p:cNvSpPr>
          <p:nvPr>
            <p:ph type="body" idx="1"/>
          </p:nvPr>
        </p:nvSpPr>
        <p:spPr>
          <a:xfrm>
            <a:off x="347663" y="1802988"/>
            <a:ext cx="8455025" cy="4869370"/>
          </a:xfrm>
        </p:spPr>
        <p:txBody>
          <a:bodyPr/>
          <a:lstStyle/>
          <a:p>
            <a:pPr eaLnBrk="1" hangingPunct="1">
              <a:defRPr/>
            </a:pPr>
            <a:r>
              <a:rPr lang="en-US" sz="2400" dirty="0">
                <a:cs typeface="Times New Roman" pitchFamily="18" charset="0"/>
              </a:rPr>
              <a:t>More difficult to make than chlorine. Produced </a:t>
            </a:r>
            <a:r>
              <a:rPr lang="en-US" sz="2400" dirty="0"/>
              <a:t>by passing purified carbon monoxide and chlorine gas through a bed of porous activated carbon, which serves as  catalyst</a:t>
            </a:r>
            <a:r>
              <a:rPr lang="en-US" sz="2400" dirty="0">
                <a:cs typeface="Times New Roman" pitchFamily="18" charset="0"/>
              </a:rPr>
              <a:t>. The reactor must be cooled to prevent phosgene from decomposing</a:t>
            </a:r>
            <a:r>
              <a:rPr lang="en-US" sz="2400" dirty="0" smtClean="0">
                <a:ea typeface="+mn-ea"/>
                <a:cs typeface="Times New Roman" pitchFamily="18" charset="0"/>
              </a:rPr>
              <a:t>.</a:t>
            </a:r>
          </a:p>
          <a:p>
            <a:pPr marL="0" indent="0" eaLnBrk="1" hangingPunct="1">
              <a:buFontTx/>
              <a:buNone/>
              <a:defRPr/>
            </a:pPr>
            <a:r>
              <a:rPr lang="en-US" sz="2400" dirty="0" smtClean="0">
                <a:ea typeface="+mn-ea"/>
                <a:cs typeface="+mn-cs"/>
              </a:rPr>
              <a:t>	CO + Cl</a:t>
            </a:r>
            <a:r>
              <a:rPr lang="en-US" sz="2400" baseline="-25000" dirty="0" smtClean="0">
                <a:ea typeface="+mn-ea"/>
                <a:cs typeface="+mn-cs"/>
              </a:rPr>
              <a:t>2</a:t>
            </a:r>
            <a:r>
              <a:rPr lang="en-US" sz="2400" dirty="0" smtClean="0">
                <a:ea typeface="+mn-ea"/>
                <a:cs typeface="+mn-cs"/>
              </a:rPr>
              <a:t> </a:t>
            </a:r>
            <a:r>
              <a:rPr lang="en-US" sz="2400" dirty="0" smtClean="0">
                <a:ea typeface="+mn-ea"/>
                <a:cs typeface="+mn-cs"/>
                <a:sym typeface="Symbol"/>
              </a:rPr>
              <a:t></a:t>
            </a:r>
            <a:r>
              <a:rPr lang="en-US" sz="2400" dirty="0" smtClean="0">
                <a:ea typeface="+mn-ea"/>
                <a:cs typeface="+mn-cs"/>
              </a:rPr>
              <a:t> COCl</a:t>
            </a:r>
            <a:r>
              <a:rPr lang="en-US" sz="2400" baseline="-25000" dirty="0" smtClean="0">
                <a:ea typeface="+mn-ea"/>
                <a:cs typeface="+mn-cs"/>
              </a:rPr>
              <a:t>2</a:t>
            </a:r>
            <a:r>
              <a:rPr lang="en-US" sz="2400" dirty="0" smtClean="0">
                <a:ea typeface="+mn-ea"/>
                <a:cs typeface="+mn-cs"/>
              </a:rPr>
              <a:t> </a:t>
            </a:r>
            <a:endParaRPr lang="en-US" sz="2400" dirty="0" smtClean="0">
              <a:ea typeface="+mn-ea"/>
              <a:cs typeface="Times New Roman" pitchFamily="18" charset="0"/>
            </a:endParaRPr>
          </a:p>
          <a:p>
            <a:pPr eaLnBrk="1" hangingPunct="1">
              <a:defRPr/>
            </a:pPr>
            <a:r>
              <a:rPr lang="en-US" sz="2400" dirty="0" smtClean="0">
                <a:ea typeface="+mn-ea"/>
                <a:cs typeface="Times New Roman" pitchFamily="18" charset="0"/>
              </a:rPr>
              <a:t>18 times more toxic than Cl</a:t>
            </a:r>
            <a:r>
              <a:rPr lang="en-US" sz="2400" baseline="-25000" dirty="0" smtClean="0">
                <a:ea typeface="+mn-ea"/>
                <a:cs typeface="Times New Roman" pitchFamily="18" charset="0"/>
              </a:rPr>
              <a:t>2</a:t>
            </a:r>
            <a:endParaRPr lang="en-US" sz="2400" dirty="0" smtClean="0">
              <a:ea typeface="+mn-ea"/>
              <a:cs typeface="Times New Roman" pitchFamily="18" charset="0"/>
            </a:endParaRPr>
          </a:p>
          <a:p>
            <a:pPr eaLnBrk="1" hangingPunct="1">
              <a:defRPr/>
            </a:pPr>
            <a:r>
              <a:rPr lang="en-US" sz="2400" dirty="0" smtClean="0">
                <a:ea typeface="+mn-ea"/>
                <a:cs typeface="+mn-cs"/>
              </a:rPr>
              <a:t>It causes suffocation by reacting with proteins in the lungs to disrupt the blood-air barrier. </a:t>
            </a:r>
          </a:p>
          <a:p>
            <a:pPr eaLnBrk="1" hangingPunct="1">
              <a:defRPr/>
            </a:pPr>
            <a:r>
              <a:rPr lang="en-US" sz="2400" dirty="0" smtClean="0">
                <a:ea typeface="+mn-ea"/>
                <a:cs typeface="Times New Roman" pitchFamily="18" charset="0"/>
              </a:rPr>
              <a:t>Smells like new-mown hay</a:t>
            </a:r>
          </a:p>
          <a:p>
            <a:pPr eaLnBrk="1" hangingPunct="1">
              <a:defRPr/>
            </a:pPr>
            <a:r>
              <a:rPr lang="en-US" sz="2400" dirty="0" smtClean="0">
                <a:ea typeface="+mn-ea"/>
                <a:cs typeface="Times New Roman" pitchFamily="18" charset="0"/>
              </a:rPr>
              <a:t>Less irritating than Cl</a:t>
            </a:r>
            <a:r>
              <a:rPr lang="en-US" sz="2400" baseline="-25000" dirty="0" smtClean="0">
                <a:ea typeface="+mn-ea"/>
                <a:cs typeface="Times New Roman" pitchFamily="18" charset="0"/>
              </a:rPr>
              <a:t>2</a:t>
            </a:r>
            <a:r>
              <a:rPr lang="en-US" sz="2400" dirty="0" smtClean="0">
                <a:ea typeface="+mn-ea"/>
                <a:cs typeface="Times New Roman" pitchFamily="18" charset="0"/>
              </a:rPr>
              <a:t>, so soldiers were slower to put on their gas masks</a:t>
            </a:r>
          </a:p>
        </p:txBody>
      </p:sp>
      <p:pic>
        <p:nvPicPr>
          <p:cNvPr id="788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206004"/>
            <a:ext cx="183673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4702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58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558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55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55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5"/>
          <p:cNvSpPr>
            <a:spLocks noGrp="1" noChangeArrowheads="1"/>
          </p:cNvSpPr>
          <p:nvPr>
            <p:ph type="title"/>
          </p:nvPr>
        </p:nvSpPr>
        <p:spPr>
          <a:xfrm>
            <a:off x="549600" y="445928"/>
            <a:ext cx="2413870" cy="990600"/>
          </a:xfrm>
        </p:spPr>
        <p:txBody>
          <a:bodyPr/>
          <a:lstStyle/>
          <a:p>
            <a:pPr eaLnBrk="1" hangingPunct="1"/>
            <a:r>
              <a:rPr lang="en-US" dirty="0">
                <a:solidFill>
                  <a:srgbClr val="DAEDEF"/>
                </a:solidFill>
                <a:latin typeface="+mj-lt"/>
              </a:rPr>
              <a:t>Amino Acids</a:t>
            </a:r>
          </a:p>
        </p:txBody>
      </p:sp>
      <p:pic>
        <p:nvPicPr>
          <p:cNvPr id="808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725" y="1860930"/>
            <a:ext cx="832802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4121150"/>
            <a:ext cx="79756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53515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526706" y="557053"/>
            <a:ext cx="1801742" cy="769938"/>
          </a:xfrm>
        </p:spPr>
        <p:txBody>
          <a:bodyPr/>
          <a:lstStyle/>
          <a:p>
            <a:pPr eaLnBrk="1" hangingPunct="1"/>
            <a:r>
              <a:rPr lang="en-US" sz="3600" dirty="0">
                <a:solidFill>
                  <a:srgbClr val="DAEDEF"/>
                </a:solidFill>
                <a:latin typeface="+mj-lt"/>
              </a:rPr>
              <a:t>Lysine</a:t>
            </a:r>
          </a:p>
        </p:txBody>
      </p:sp>
      <p:pic>
        <p:nvPicPr>
          <p:cNvPr id="829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814" y="2360914"/>
            <a:ext cx="3163887"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2839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457200" y="533400"/>
            <a:ext cx="8153400" cy="990600"/>
          </a:xfrm>
        </p:spPr>
        <p:txBody>
          <a:bodyPr/>
          <a:lstStyle/>
          <a:p>
            <a:pPr algn="ctr" eaLnBrk="1" hangingPunct="1"/>
            <a:r>
              <a:rPr lang="en-US" sz="3600" dirty="0">
                <a:solidFill>
                  <a:schemeClr val="accent6"/>
                </a:solidFill>
                <a:latin typeface="+mj-lt"/>
              </a:rPr>
              <a:t>Formation of </a:t>
            </a:r>
            <a:r>
              <a:rPr lang="en-US" sz="3600" dirty="0" err="1">
                <a:solidFill>
                  <a:schemeClr val="accent6"/>
                </a:solidFill>
                <a:latin typeface="+mj-lt"/>
              </a:rPr>
              <a:t>Ala-Ser-Gly-Cys</a:t>
            </a:r>
            <a:endParaRPr lang="en-US" sz="3600" dirty="0">
              <a:solidFill>
                <a:schemeClr val="accent6"/>
              </a:solidFill>
              <a:latin typeface="+mj-lt"/>
            </a:endParaRPr>
          </a:p>
        </p:txBody>
      </p:sp>
      <p:pic>
        <p:nvPicPr>
          <p:cNvPr id="849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88233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14871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03225" y="446088"/>
            <a:ext cx="2971800" cy="3287712"/>
          </a:xfrm>
        </p:spPr>
        <p:txBody>
          <a:bodyPr/>
          <a:lstStyle/>
          <a:p>
            <a:pPr algn="l" eaLnBrk="1" hangingPunct="1"/>
            <a:r>
              <a:rPr lang="en-US" sz="3600" dirty="0">
                <a:solidFill>
                  <a:srgbClr val="000064"/>
                </a:solidFill>
                <a:latin typeface="+mj-lt"/>
              </a:rPr>
              <a:t>The Ribbon </a:t>
            </a:r>
            <a:br>
              <a:rPr lang="en-US" sz="3600" dirty="0">
                <a:solidFill>
                  <a:srgbClr val="000064"/>
                </a:solidFill>
                <a:latin typeface="+mj-lt"/>
              </a:rPr>
            </a:br>
            <a:r>
              <a:rPr lang="en-US" sz="3600" dirty="0">
                <a:solidFill>
                  <a:srgbClr val="000064"/>
                </a:solidFill>
                <a:latin typeface="+mj-lt"/>
              </a:rPr>
              <a:t>Structure </a:t>
            </a:r>
            <a:br>
              <a:rPr lang="en-US" sz="3600" dirty="0">
                <a:solidFill>
                  <a:srgbClr val="000064"/>
                </a:solidFill>
                <a:latin typeface="+mj-lt"/>
              </a:rPr>
            </a:br>
            <a:r>
              <a:rPr lang="en-US" sz="3600" dirty="0">
                <a:solidFill>
                  <a:srgbClr val="000064"/>
                </a:solidFill>
                <a:latin typeface="+mj-lt"/>
              </a:rPr>
              <a:t>of the </a:t>
            </a:r>
            <a:br>
              <a:rPr lang="en-US" sz="3600" dirty="0">
                <a:solidFill>
                  <a:srgbClr val="000064"/>
                </a:solidFill>
                <a:latin typeface="+mj-lt"/>
              </a:rPr>
            </a:br>
            <a:r>
              <a:rPr lang="en-US" sz="3600" dirty="0">
                <a:solidFill>
                  <a:srgbClr val="000064"/>
                </a:solidFill>
                <a:latin typeface="+mj-lt"/>
              </a:rPr>
              <a:t>Protein </a:t>
            </a:r>
            <a:br>
              <a:rPr lang="en-US" sz="3600" dirty="0">
                <a:solidFill>
                  <a:srgbClr val="000064"/>
                </a:solidFill>
                <a:latin typeface="+mj-lt"/>
              </a:rPr>
            </a:br>
            <a:r>
              <a:rPr lang="en-US" sz="3600" dirty="0">
                <a:solidFill>
                  <a:srgbClr val="000064"/>
                </a:solidFill>
                <a:latin typeface="+mj-lt"/>
              </a:rPr>
              <a:t>BPTI</a:t>
            </a:r>
          </a:p>
        </p:txBody>
      </p:sp>
      <p:pic>
        <p:nvPicPr>
          <p:cNvPr id="870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230188"/>
            <a:ext cx="4914900"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21214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152400"/>
            <a:ext cx="6019800" cy="1676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600" dirty="0" smtClean="0">
                <a:solidFill>
                  <a:srgbClr val="DAEDEF"/>
                </a:solidFill>
                <a:cs typeface="Arial Black"/>
              </a:rPr>
              <a:t>Philosophy for Teaching Non-science Majors Chemistry</a:t>
            </a:r>
            <a:endParaRPr lang="en-US" sz="3600" dirty="0">
              <a:solidFill>
                <a:srgbClr val="DAEDEF"/>
              </a:solidFill>
              <a:cs typeface="Arial Black"/>
            </a:endParaRPr>
          </a:p>
        </p:txBody>
      </p:sp>
      <p:sp>
        <p:nvSpPr>
          <p:cNvPr id="23555" name="Content Placeholder 4"/>
          <p:cNvSpPr txBox="1">
            <a:spLocks/>
          </p:cNvSpPr>
          <p:nvPr/>
        </p:nvSpPr>
        <p:spPr bwMode="auto">
          <a:xfrm>
            <a:off x="1524000" y="2133600"/>
            <a:ext cx="723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buFontTx/>
              <a:buChar char="•"/>
            </a:pPr>
            <a:r>
              <a:rPr lang="en-US" sz="2400" dirty="0" smtClean="0"/>
              <a:t>Instead of presenting applications to illustrate the importance of learning chemistry, I try to teach my non-science students just enough of the language and concepts of chemistry to understand current issues and evaluate what they read or see about them. </a:t>
            </a:r>
          </a:p>
          <a:p>
            <a:pPr lvl="1">
              <a:spcBef>
                <a:spcPct val="20000"/>
              </a:spcBef>
              <a:buFontTx/>
              <a:buChar char="•"/>
            </a:pPr>
            <a:r>
              <a:rPr lang="en-US" sz="2000" dirty="0" smtClean="0"/>
              <a:t>Climate change </a:t>
            </a:r>
          </a:p>
          <a:p>
            <a:pPr lvl="1">
              <a:spcBef>
                <a:spcPct val="20000"/>
              </a:spcBef>
              <a:buFontTx/>
              <a:buChar char="•"/>
            </a:pPr>
            <a:r>
              <a:rPr lang="en-US" sz="2000" dirty="0" smtClean="0"/>
              <a:t>Supersonic Transports and the ozone layer</a:t>
            </a:r>
          </a:p>
          <a:p>
            <a:pPr lvl="1">
              <a:spcBef>
                <a:spcPct val="20000"/>
              </a:spcBef>
              <a:buFontTx/>
              <a:buChar char="•"/>
            </a:pPr>
            <a:r>
              <a:rPr lang="en-US" sz="2000" dirty="0" smtClean="0"/>
              <a:t>Ocean acidification</a:t>
            </a:r>
          </a:p>
          <a:p>
            <a:pPr lvl="1">
              <a:spcBef>
                <a:spcPct val="20000"/>
              </a:spcBef>
              <a:buFontTx/>
              <a:buChar char="•"/>
            </a:pPr>
            <a:r>
              <a:rPr lang="en-US" sz="2000" dirty="0" smtClean="0"/>
              <a:t>Acid rain</a:t>
            </a:r>
          </a:p>
          <a:p>
            <a:pPr lvl="1">
              <a:spcBef>
                <a:spcPct val="20000"/>
              </a:spcBef>
              <a:buFontTx/>
              <a:buChar char="•"/>
            </a:pPr>
            <a:r>
              <a:rPr lang="en-US" sz="2000" dirty="0" smtClean="0"/>
              <a:t>Reprocessing of nuclear fuel</a:t>
            </a:r>
          </a:p>
          <a:p>
            <a:pPr lvl="1">
              <a:spcBef>
                <a:spcPct val="20000"/>
              </a:spcBef>
              <a:buFontTx/>
              <a:buChar char="•"/>
            </a:pPr>
            <a:r>
              <a:rPr lang="en-US" sz="2000" dirty="0" smtClean="0"/>
              <a:t>Chemical weapons</a:t>
            </a:r>
            <a:endParaRPr lang="en-US" sz="2000" dirty="0"/>
          </a:p>
          <a:p>
            <a:pPr lvl="1">
              <a:spcBef>
                <a:spcPct val="20000"/>
              </a:spcBef>
              <a:buFontTx/>
              <a:buChar char="–"/>
            </a:pPr>
            <a:endParaRPr lang="en-US" sz="2400" dirty="0"/>
          </a:p>
        </p:txBody>
      </p:sp>
    </p:spTree>
    <p:extLst>
      <p:ext uri="{BB962C8B-B14F-4D97-AF65-F5344CB8AC3E}">
        <p14:creationId xmlns:p14="http://schemas.microsoft.com/office/powerpoint/2010/main" val="112293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274638"/>
            <a:ext cx="8229600" cy="792162"/>
          </a:xfrm>
        </p:spPr>
        <p:txBody>
          <a:bodyPr/>
          <a:lstStyle/>
          <a:p>
            <a:pPr algn="ctr"/>
            <a:r>
              <a:rPr lang="en-US" dirty="0">
                <a:latin typeface="+mj-lt"/>
              </a:rPr>
              <a:t>Hemoglobin</a:t>
            </a:r>
          </a:p>
        </p:txBody>
      </p:sp>
      <p:sp>
        <p:nvSpPr>
          <p:cNvPr id="89090" name="Content Placeholder 2"/>
          <p:cNvSpPr>
            <a:spLocks noGrp="1"/>
          </p:cNvSpPr>
          <p:nvPr>
            <p:ph idx="1"/>
          </p:nvPr>
        </p:nvSpPr>
        <p:spPr>
          <a:xfrm>
            <a:off x="293688" y="2297113"/>
            <a:ext cx="2884487" cy="2568575"/>
          </a:xfrm>
        </p:spPr>
        <p:txBody>
          <a:bodyPr/>
          <a:lstStyle/>
          <a:p>
            <a:r>
              <a:rPr lang="en-US">
                <a:latin typeface="Arial" charset="0"/>
              </a:rPr>
              <a:t>The protein hemoglobin carries oxygen in the blood.</a:t>
            </a:r>
          </a:p>
        </p:txBody>
      </p:sp>
      <p:pic>
        <p:nvPicPr>
          <p:cNvPr id="890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1039813"/>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7371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252413"/>
            <a:ext cx="8229600" cy="684212"/>
          </a:xfrm>
        </p:spPr>
        <p:txBody>
          <a:bodyPr/>
          <a:lstStyle/>
          <a:p>
            <a:pPr algn="ctr"/>
            <a:r>
              <a:rPr lang="en-US" dirty="0">
                <a:latin typeface="+mj-lt"/>
              </a:rPr>
              <a:t>Phosgene Reaction with Protein</a:t>
            </a:r>
          </a:p>
        </p:txBody>
      </p:sp>
      <p:sp>
        <p:nvSpPr>
          <p:cNvPr id="90114" name="Content Placeholder 5"/>
          <p:cNvSpPr>
            <a:spLocks noGrp="1"/>
          </p:cNvSpPr>
          <p:nvPr>
            <p:ph idx="1"/>
          </p:nvPr>
        </p:nvSpPr>
        <p:spPr>
          <a:xfrm>
            <a:off x="423863" y="1012825"/>
            <a:ext cx="8229600" cy="2568575"/>
          </a:xfrm>
        </p:spPr>
        <p:txBody>
          <a:bodyPr/>
          <a:lstStyle/>
          <a:p>
            <a:r>
              <a:rPr lang="en-US" sz="2400" dirty="0">
                <a:latin typeface="Arial" charset="0"/>
              </a:rPr>
              <a:t>Phosgene reacts with proteins in the lungs to disrupt the </a:t>
            </a:r>
            <a:r>
              <a:rPr lang="en-US" sz="2400" dirty="0" smtClean="0">
                <a:latin typeface="Arial" charset="0"/>
              </a:rPr>
              <a:t>flow of oxygen to the tissues. </a:t>
            </a:r>
            <a:endParaRPr lang="en-US" sz="2400" dirty="0">
              <a:latin typeface="Arial" charset="0"/>
            </a:endParaRPr>
          </a:p>
          <a:p>
            <a:r>
              <a:rPr lang="en-US" sz="2400" dirty="0">
                <a:latin typeface="Arial" charset="0"/>
              </a:rPr>
              <a:t>It reacts with the amines of the proteins, linking protein </a:t>
            </a:r>
            <a:r>
              <a:rPr lang="en-US" sz="2400" dirty="0" smtClean="0">
                <a:latin typeface="Arial" charset="0"/>
              </a:rPr>
              <a:t>together.</a:t>
            </a:r>
            <a:endParaRPr lang="en-US" sz="2400" dirty="0">
              <a:latin typeface="Arial" charset="0"/>
            </a:endParaRPr>
          </a:p>
          <a:p>
            <a:r>
              <a:rPr lang="en-US" sz="2400" dirty="0">
                <a:latin typeface="Arial" charset="0"/>
              </a:rPr>
              <a:t>The cross-linked proteins no longer function in their normal way.</a:t>
            </a:r>
          </a:p>
          <a:p>
            <a:endParaRPr lang="en-US" dirty="0">
              <a:latin typeface="Arial" charset="0"/>
            </a:endParaRPr>
          </a:p>
        </p:txBody>
      </p:sp>
      <p:pic>
        <p:nvPicPr>
          <p:cNvPr id="90115"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425" y="3611563"/>
            <a:ext cx="8656638"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5159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1949" y="370005"/>
            <a:ext cx="1577180" cy="1200329"/>
          </a:xfrm>
          <a:prstGeom prst="rect">
            <a:avLst/>
          </a:prstGeom>
        </p:spPr>
        <p:txBody>
          <a:bodyPr wrap="square">
            <a:spAutoFit/>
          </a:bodyPr>
          <a:lstStyle/>
          <a:p>
            <a:pPr>
              <a:defRPr/>
            </a:pPr>
            <a:r>
              <a:rPr lang="en-US" sz="3600" dirty="0">
                <a:solidFill>
                  <a:schemeClr val="accent5"/>
                </a:solidFill>
                <a:latin typeface="+mj-lt"/>
                <a:ea typeface="+mn-ea"/>
                <a:cs typeface="+mn-cs"/>
              </a:rPr>
              <a:t>Dual Use</a:t>
            </a:r>
          </a:p>
        </p:txBody>
      </p:sp>
      <p:sp>
        <p:nvSpPr>
          <p:cNvPr id="7" name="Rectangle 6"/>
          <p:cNvSpPr>
            <a:spLocks noChangeArrowheads="1"/>
          </p:cNvSpPr>
          <p:nvPr/>
        </p:nvSpPr>
        <p:spPr bwMode="auto">
          <a:xfrm>
            <a:off x="1428819" y="2205145"/>
            <a:ext cx="7384981"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charset="0"/>
              <a:buChar char="•"/>
            </a:pPr>
            <a:r>
              <a:rPr lang="en-US" sz="2800" dirty="0"/>
              <a:t>A small-scale malicious chemical program can easily be hid behind a normal industrial/research chemistry front.</a:t>
            </a:r>
          </a:p>
          <a:p>
            <a:pPr marL="800100" lvl="1" indent="-342900">
              <a:buFont typeface="Arial" charset="0"/>
              <a:buChar char="•"/>
            </a:pPr>
            <a:r>
              <a:rPr lang="en-US" sz="2800" dirty="0"/>
              <a:t>Chlorine is used for water purification and to make many other compounds.</a:t>
            </a:r>
          </a:p>
          <a:p>
            <a:pPr marL="800100" lvl="1" indent="-342900">
              <a:buFont typeface="Arial" charset="0"/>
              <a:buChar char="•"/>
            </a:pPr>
            <a:r>
              <a:rPr lang="en-US" sz="2800" dirty="0"/>
              <a:t>Phosgene is used to make important compounds, including pharmaceuticals and plastics. </a:t>
            </a:r>
          </a:p>
        </p:txBody>
      </p:sp>
    </p:spTree>
    <p:extLst>
      <p:ext uri="{BB962C8B-B14F-4D97-AF65-F5344CB8AC3E}">
        <p14:creationId xmlns:p14="http://schemas.microsoft.com/office/powerpoint/2010/main" val="1670120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533400" y="381000"/>
            <a:ext cx="3448050" cy="1147762"/>
          </a:xfrm>
        </p:spPr>
        <p:txBody>
          <a:bodyPr>
            <a:noAutofit/>
          </a:bodyPr>
          <a:lstStyle/>
          <a:p>
            <a:pPr>
              <a:defRPr/>
            </a:pPr>
            <a:r>
              <a:rPr lang="en-US" dirty="0">
                <a:solidFill>
                  <a:srgbClr val="DAEDEF"/>
                </a:solidFill>
              </a:rPr>
              <a:t>Blister Agents (Vesicants)</a:t>
            </a:r>
          </a:p>
        </p:txBody>
      </p:sp>
      <p:graphicFrame>
        <p:nvGraphicFramePr>
          <p:cNvPr id="25603" name="Object 6">
            <a:hlinkClick r:id="" action="ppaction://ole?verb=0"/>
          </p:cNvPr>
          <p:cNvGraphicFramePr>
            <a:graphicFrameLocks/>
          </p:cNvGraphicFramePr>
          <p:nvPr>
            <p:extLst>
              <p:ext uri="{D42A27DB-BD31-4B8C-83A1-F6EECF244321}">
                <p14:modId xmlns:p14="http://schemas.microsoft.com/office/powerpoint/2010/main" val="1359758182"/>
              </p:ext>
            </p:extLst>
          </p:nvPr>
        </p:nvGraphicFramePr>
        <p:xfrm>
          <a:off x="346075" y="1981200"/>
          <a:ext cx="1917700" cy="4781550"/>
        </p:xfrm>
        <a:graphic>
          <a:graphicData uri="http://schemas.openxmlformats.org/presentationml/2006/ole">
            <mc:AlternateContent xmlns:mc="http://schemas.openxmlformats.org/markup-compatibility/2006">
              <mc:Choice xmlns:v="urn:schemas-microsoft-com:vml" Requires="v">
                <p:oleObj spid="_x0000_s47411" name="Clip" r:id="rId4" imgW="1928813" imgH="4792663" progId="MS_ClipArt_Gallery.2">
                  <p:embed/>
                </p:oleObj>
              </mc:Choice>
              <mc:Fallback>
                <p:oleObj name="Clip" r:id="rId4" imgW="1928813" imgH="4792663"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98120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23559" name="Rectangle 7"/>
          <p:cNvSpPr>
            <a:spLocks noGrp="1" noChangeArrowheads="1"/>
          </p:cNvSpPr>
          <p:nvPr>
            <p:ph type="body" sz="half" idx="2"/>
          </p:nvPr>
        </p:nvSpPr>
        <p:spPr>
          <a:xfrm>
            <a:off x="2814637" y="2057400"/>
            <a:ext cx="6024563" cy="4800600"/>
          </a:xfrm>
        </p:spPr>
        <p:txBody>
          <a:bodyPr>
            <a:noAutofit/>
          </a:bodyPr>
          <a:lstStyle/>
          <a:p>
            <a:pPr>
              <a:defRPr/>
            </a:pPr>
            <a:r>
              <a:rPr lang="en-US" sz="2000" b="1" dirty="0" smtClean="0">
                <a:latin typeface="+mj-lt"/>
                <a:ea typeface="+mj-ea"/>
                <a:cs typeface="+mj-cs"/>
              </a:rPr>
              <a:t>Sulfur mustard</a:t>
            </a:r>
            <a:r>
              <a:rPr lang="en-US" sz="2000" dirty="0" smtClean="0">
                <a:latin typeface="+mj-lt"/>
                <a:ea typeface="+mj-ea"/>
                <a:cs typeface="+mj-cs"/>
              </a:rPr>
              <a:t>, nitrogen mustard, phosgene </a:t>
            </a:r>
            <a:r>
              <a:rPr lang="en-US" sz="2000" dirty="0" err="1" smtClean="0">
                <a:latin typeface="+mj-lt"/>
                <a:ea typeface="+mj-ea"/>
                <a:cs typeface="+mj-cs"/>
              </a:rPr>
              <a:t>oxime</a:t>
            </a:r>
            <a:r>
              <a:rPr lang="en-US" sz="2000" dirty="0" smtClean="0">
                <a:latin typeface="+mj-lt"/>
                <a:ea typeface="+mj-ea"/>
                <a:cs typeface="+mj-cs"/>
              </a:rPr>
              <a:t>, Lewisite</a:t>
            </a:r>
          </a:p>
          <a:p>
            <a:pPr>
              <a:defRPr/>
            </a:pPr>
            <a:r>
              <a:rPr lang="en-US" sz="2000" dirty="0" smtClean="0">
                <a:latin typeface="+mj-lt"/>
                <a:ea typeface="+mj-ea"/>
                <a:cs typeface="+mj-cs"/>
              </a:rPr>
              <a:t>Mode </a:t>
            </a:r>
            <a:r>
              <a:rPr lang="en-US" sz="2000" dirty="0">
                <a:latin typeface="+mj-lt"/>
                <a:ea typeface="+mj-ea"/>
                <a:cs typeface="+mj-cs"/>
              </a:rPr>
              <a:t>of Action: Inhalation, Skin </a:t>
            </a:r>
            <a:r>
              <a:rPr lang="en-US" sz="2000" dirty="0" smtClean="0">
                <a:latin typeface="+mj-lt"/>
                <a:ea typeface="+mj-ea"/>
                <a:cs typeface="+mj-cs"/>
              </a:rPr>
              <a:t>Contact</a:t>
            </a:r>
            <a:endParaRPr lang="en-US" sz="2000" dirty="0">
              <a:latin typeface="+mj-lt"/>
              <a:ea typeface="+mj-ea"/>
              <a:cs typeface="+mj-cs"/>
            </a:endParaRPr>
          </a:p>
          <a:p>
            <a:pPr>
              <a:defRPr/>
            </a:pPr>
            <a:r>
              <a:rPr lang="en-US" sz="2000" dirty="0">
                <a:latin typeface="+mj-lt"/>
                <a:ea typeface="+mj-ea"/>
                <a:cs typeface="+mj-cs"/>
              </a:rPr>
              <a:t>Physiological Effects</a:t>
            </a:r>
          </a:p>
          <a:p>
            <a:pPr lvl="1">
              <a:buFont typeface="Arial" pitchFamily="34" charset="0"/>
              <a:buChar char="•"/>
              <a:defRPr/>
            </a:pPr>
            <a:r>
              <a:rPr lang="en-US" sz="2000" dirty="0">
                <a:latin typeface="+mj-lt"/>
                <a:ea typeface="+mj-ea"/>
                <a:cs typeface="+mj-cs"/>
              </a:rPr>
              <a:t>Burns skin, mucous membranes, and eyes, causing large water blisters on exposed skin</a:t>
            </a:r>
          </a:p>
          <a:p>
            <a:pPr lvl="1">
              <a:buFont typeface="Arial" pitchFamily="34" charset="0"/>
              <a:buChar char="•"/>
              <a:defRPr/>
            </a:pPr>
            <a:r>
              <a:rPr lang="en-US" sz="2000" dirty="0">
                <a:latin typeface="+mj-lt"/>
                <a:ea typeface="+mj-ea"/>
                <a:cs typeface="+mj-cs"/>
              </a:rPr>
              <a:t>Causes damage </a:t>
            </a:r>
            <a:r>
              <a:rPr lang="en-US" sz="2000" dirty="0" smtClean="0">
                <a:latin typeface="+mj-lt"/>
                <a:ea typeface="+mj-ea"/>
                <a:cs typeface="+mj-cs"/>
              </a:rPr>
              <a:t>to </a:t>
            </a:r>
            <a:r>
              <a:rPr lang="en-US" sz="2000" dirty="0">
                <a:latin typeface="+mj-lt"/>
                <a:ea typeface="+mj-ea"/>
                <a:cs typeface="+mj-cs"/>
              </a:rPr>
              <a:t>upper airways</a:t>
            </a:r>
          </a:p>
          <a:p>
            <a:pPr lvl="1">
              <a:buFont typeface="Arial" pitchFamily="34" charset="0"/>
              <a:buChar char="•"/>
              <a:defRPr/>
            </a:pPr>
            <a:r>
              <a:rPr lang="en-US" sz="2000" dirty="0">
                <a:latin typeface="+mj-lt"/>
                <a:ea typeface="+mj-ea"/>
                <a:cs typeface="+mj-cs"/>
              </a:rPr>
              <a:t>Primarily used to cause medical casualties, but can be lethal when large amounts are </a:t>
            </a:r>
            <a:r>
              <a:rPr lang="en-US" sz="2000" dirty="0" smtClean="0">
                <a:latin typeface="+mj-lt"/>
                <a:ea typeface="+mj-ea"/>
                <a:cs typeface="+mj-cs"/>
              </a:rPr>
              <a:t>inhaled</a:t>
            </a:r>
            <a:endParaRPr lang="en-US" sz="2000" dirty="0">
              <a:latin typeface="+mj-lt"/>
              <a:ea typeface="+mj-ea"/>
              <a:cs typeface="+mj-cs"/>
            </a:endParaRPr>
          </a:p>
          <a:p>
            <a:pPr>
              <a:defRPr/>
            </a:pPr>
            <a:r>
              <a:rPr lang="en-US" sz="2000" dirty="0">
                <a:latin typeface="+mj-lt"/>
                <a:ea typeface="+mj-ea"/>
                <a:cs typeface="+mj-cs"/>
              </a:rPr>
              <a:t>Form When Disseminated: Liquid, Aerosol, Vapor, Dust</a:t>
            </a:r>
          </a:p>
          <a:p>
            <a:pPr>
              <a:defRPr/>
            </a:pPr>
            <a:r>
              <a:rPr lang="en-US" sz="2000" dirty="0">
                <a:latin typeface="+mj-lt"/>
                <a:ea typeface="+mj-ea"/>
                <a:cs typeface="+mj-cs"/>
              </a:rPr>
              <a:t>Required Defensive Gear: Protective Mask &amp; Clothing</a:t>
            </a:r>
          </a:p>
        </p:txBody>
      </p:sp>
      <p:sp>
        <p:nvSpPr>
          <p:cNvPr id="25605" name="Line 8"/>
          <p:cNvSpPr>
            <a:spLocks noChangeShapeType="1"/>
          </p:cNvSpPr>
          <p:nvPr/>
        </p:nvSpPr>
        <p:spPr bwMode="auto">
          <a:xfrm flipH="1" flipV="1">
            <a:off x="1431924" y="2217738"/>
            <a:ext cx="1463675" cy="1058862"/>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5606" name="Line 9"/>
          <p:cNvSpPr>
            <a:spLocks noChangeShapeType="1"/>
          </p:cNvSpPr>
          <p:nvPr/>
        </p:nvSpPr>
        <p:spPr bwMode="auto">
          <a:xfrm flipH="1" flipV="1">
            <a:off x="1303336" y="2641600"/>
            <a:ext cx="1592263" cy="63500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5607" name="Line 10"/>
          <p:cNvSpPr>
            <a:spLocks noChangeShapeType="1"/>
          </p:cNvSpPr>
          <p:nvPr/>
        </p:nvSpPr>
        <p:spPr bwMode="auto">
          <a:xfrm flipH="1" flipV="1">
            <a:off x="974724" y="3160713"/>
            <a:ext cx="1920875" cy="115887"/>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761939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55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55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55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55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5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build="p" bldLvl="2"/>
      <p:bldP spid="25605" grpId="0" animBg="1"/>
      <p:bldP spid="25606" grpId="0" animBg="1"/>
      <p:bldP spid="2560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533401" y="374650"/>
            <a:ext cx="3505199" cy="1149350"/>
          </a:xfrm>
        </p:spPr>
        <p:txBody>
          <a:bodyPr>
            <a:noAutofit/>
          </a:bodyPr>
          <a:lstStyle/>
          <a:p>
            <a:pPr>
              <a:defRPr/>
            </a:pPr>
            <a:r>
              <a:rPr lang="en-US" dirty="0" smtClean="0">
                <a:solidFill>
                  <a:srgbClr val="DAEDEF"/>
                </a:solidFill>
              </a:rPr>
              <a:t>Sulfur Mustard, H or HD</a:t>
            </a:r>
          </a:p>
        </p:txBody>
      </p:sp>
      <p:sp>
        <p:nvSpPr>
          <p:cNvPr id="23559" name="Rectangle 7"/>
          <p:cNvSpPr>
            <a:spLocks noGrp="1" noChangeArrowheads="1"/>
          </p:cNvSpPr>
          <p:nvPr>
            <p:ph type="body" sz="half" idx="2"/>
          </p:nvPr>
        </p:nvSpPr>
        <p:spPr>
          <a:xfrm>
            <a:off x="1219200" y="2057400"/>
            <a:ext cx="3733800" cy="3886200"/>
          </a:xfrm>
        </p:spPr>
        <p:txBody>
          <a:bodyPr>
            <a:noAutofit/>
          </a:bodyPr>
          <a:lstStyle/>
          <a:p>
            <a:pPr>
              <a:defRPr/>
            </a:pPr>
            <a:r>
              <a:rPr lang="en-US" sz="2200" dirty="0" smtClean="0">
                <a:latin typeface="+mj-lt"/>
                <a:ea typeface="+mj-ea"/>
                <a:cs typeface="+mj-cs"/>
              </a:rPr>
              <a:t>Called “mustard” because of its horseradish- or garlic-like smell.</a:t>
            </a:r>
          </a:p>
          <a:p>
            <a:pPr>
              <a:defRPr/>
            </a:pPr>
            <a:r>
              <a:rPr lang="en-US" sz="2200" dirty="0" smtClean="0">
                <a:latin typeface="+mj-lt"/>
                <a:ea typeface="+mj-ea"/>
                <a:cs typeface="+mj-cs"/>
              </a:rPr>
              <a:t>It is fat-soluble, so it dissolves in the oils in the skin, causing severe chemical burns and blisters.</a:t>
            </a:r>
          </a:p>
        </p:txBody>
      </p:sp>
      <p:pic>
        <p:nvPicPr>
          <p:cNvPr id="2560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86246"/>
            <a:ext cx="2103106" cy="107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733800"/>
            <a:ext cx="3017282" cy="71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4800600"/>
            <a:ext cx="2438400" cy="1823923"/>
          </a:xfrm>
          <a:prstGeom prst="rect">
            <a:avLst/>
          </a:prstGeom>
        </p:spPr>
      </p:pic>
      <p:pic>
        <p:nvPicPr>
          <p:cNvPr id="8"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5543653"/>
            <a:ext cx="2362200" cy="100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324868"/>
            <a:ext cx="3657600" cy="135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399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381000"/>
            <a:ext cx="5257800" cy="1143000"/>
          </a:xfrm>
        </p:spPr>
        <p:txBody>
          <a:bodyPr>
            <a:noAutofit/>
          </a:bodyPr>
          <a:lstStyle/>
          <a:p>
            <a:pPr eaLnBrk="1" hangingPunct="1"/>
            <a:r>
              <a:rPr lang="en-US" dirty="0">
                <a:solidFill>
                  <a:srgbClr val="DAEDEF"/>
                </a:solidFill>
                <a:latin typeface="+mj-lt"/>
              </a:rPr>
              <a:t>Ways to Describe Organic Compounds</a:t>
            </a:r>
          </a:p>
        </p:txBody>
      </p:sp>
      <p:sp>
        <p:nvSpPr>
          <p:cNvPr id="8195" name="Rectangle 3"/>
          <p:cNvSpPr>
            <a:spLocks noGrp="1" noChangeArrowheads="1"/>
          </p:cNvSpPr>
          <p:nvPr>
            <p:ph type="body" idx="1"/>
          </p:nvPr>
        </p:nvSpPr>
        <p:spPr>
          <a:xfrm>
            <a:off x="1219200" y="2057400"/>
            <a:ext cx="7924800" cy="4343400"/>
          </a:xfrm>
        </p:spPr>
        <p:txBody>
          <a:bodyPr/>
          <a:lstStyle/>
          <a:p>
            <a:pPr eaLnBrk="1" hangingPunct="1"/>
            <a:r>
              <a:rPr lang="en-US" sz="2800" dirty="0" smtClean="0"/>
              <a:t>Lewis structures</a:t>
            </a:r>
          </a:p>
          <a:p>
            <a:pPr eaLnBrk="1" hangingPunct="1"/>
            <a:endParaRPr lang="en-US" sz="2800" dirty="0" smtClean="0"/>
          </a:p>
          <a:p>
            <a:pPr eaLnBrk="1" hangingPunct="1"/>
            <a:endParaRPr lang="en-US" sz="2800" dirty="0" smtClean="0"/>
          </a:p>
          <a:p>
            <a:pPr eaLnBrk="1" hangingPunct="1"/>
            <a:endParaRPr lang="en-US" sz="2800" dirty="0" smtClean="0"/>
          </a:p>
          <a:p>
            <a:pPr eaLnBrk="1" hangingPunct="1"/>
            <a:endParaRPr lang="en-US" sz="2800" dirty="0" smtClean="0"/>
          </a:p>
          <a:p>
            <a:pPr eaLnBrk="1" hangingPunct="1"/>
            <a:r>
              <a:rPr lang="en-US" sz="2800" dirty="0" smtClean="0"/>
              <a:t>Condensed Formulas, ClCH</a:t>
            </a:r>
            <a:r>
              <a:rPr lang="en-US" sz="2800" baseline="-25000" dirty="0" smtClean="0"/>
              <a:t>2</a:t>
            </a:r>
            <a:r>
              <a:rPr lang="en-US" sz="2800" dirty="0" smtClean="0"/>
              <a:t>CH</a:t>
            </a:r>
            <a:r>
              <a:rPr lang="en-US" sz="2800" baseline="-25000" dirty="0" smtClean="0"/>
              <a:t>2</a:t>
            </a:r>
            <a:r>
              <a:rPr lang="en-US" sz="2800" dirty="0" smtClean="0"/>
              <a:t>SCH</a:t>
            </a:r>
            <a:r>
              <a:rPr lang="en-US" sz="2800" baseline="-25000" dirty="0" smtClean="0"/>
              <a:t>2</a:t>
            </a:r>
            <a:r>
              <a:rPr lang="en-US" sz="2800" dirty="0" smtClean="0"/>
              <a:t>CH</a:t>
            </a:r>
            <a:r>
              <a:rPr lang="en-US" sz="2800" baseline="-25000" dirty="0" smtClean="0"/>
              <a:t>2</a:t>
            </a:r>
            <a:r>
              <a:rPr lang="en-US" sz="2800" dirty="0"/>
              <a:t>Cl</a:t>
            </a:r>
            <a:endParaRPr lang="en-US" sz="2800" dirty="0" smtClean="0"/>
          </a:p>
          <a:p>
            <a:pPr eaLnBrk="1" hangingPunct="1"/>
            <a:endParaRPr lang="en-US" sz="2800" dirty="0" smtClean="0"/>
          </a:p>
          <a:p>
            <a:pPr eaLnBrk="1" hangingPunct="1"/>
            <a:r>
              <a:rPr lang="en-US" sz="2800" dirty="0" smtClean="0"/>
              <a:t>Line Drawings</a:t>
            </a: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673548"/>
            <a:ext cx="4724400" cy="174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5410200"/>
            <a:ext cx="3017282" cy="71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042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9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3000" y="3657600"/>
            <a:ext cx="8093075"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533400" y="304800"/>
            <a:ext cx="4495800" cy="1200329"/>
          </a:xfrm>
          <a:prstGeom prst="rect">
            <a:avLst/>
          </a:prstGeom>
          <a:noFill/>
        </p:spPr>
        <p:txBody>
          <a:bodyPr wrap="square">
            <a:spAutoFit/>
          </a:bodyPr>
          <a:lstStyle/>
          <a:p>
            <a:pPr>
              <a:defRPr/>
            </a:pPr>
            <a:r>
              <a:rPr lang="en-US" sz="3600" dirty="0">
                <a:solidFill>
                  <a:srgbClr val="DAEDEF"/>
                </a:solidFill>
                <a:latin typeface="+mj-lt"/>
              </a:rPr>
              <a:t>Effect of Sulfur Mustard on DNA</a:t>
            </a:r>
          </a:p>
        </p:txBody>
      </p:sp>
      <p:graphicFrame>
        <p:nvGraphicFramePr>
          <p:cNvPr id="2" name="Object 1"/>
          <p:cNvGraphicFramePr>
            <a:graphicFrameLocks noChangeAspect="1"/>
          </p:cNvGraphicFramePr>
          <p:nvPr>
            <p:extLst>
              <p:ext uri="{D42A27DB-BD31-4B8C-83A1-F6EECF244321}">
                <p14:modId xmlns:p14="http://schemas.microsoft.com/office/powerpoint/2010/main" val="2174496958"/>
              </p:ext>
            </p:extLst>
          </p:nvPr>
        </p:nvGraphicFramePr>
        <p:xfrm>
          <a:off x="1752600" y="4078287"/>
          <a:ext cx="5937250" cy="727075"/>
        </p:xfrm>
        <a:graphic>
          <a:graphicData uri="http://schemas.openxmlformats.org/presentationml/2006/ole">
            <mc:AlternateContent xmlns:mc="http://schemas.openxmlformats.org/markup-compatibility/2006">
              <mc:Choice xmlns:v="urn:schemas-microsoft-com:vml" Requires="v">
                <p:oleObj spid="_x0000_s48712" name="CS ChemDraw Drawing" r:id="rId3" imgW="5937252" imgH="726570" progId="ChemDraw.Document.6.0">
                  <p:embed/>
                </p:oleObj>
              </mc:Choice>
              <mc:Fallback>
                <p:oleObj name="CS ChemDraw Drawing" r:id="rId3" imgW="5937252" imgH="72657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078287"/>
                        <a:ext cx="59372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a:spLocks noChangeArrowheads="1"/>
          </p:cNvSpPr>
          <p:nvPr/>
        </p:nvSpPr>
        <p:spPr bwMode="auto">
          <a:xfrm>
            <a:off x="5715000" y="4811712"/>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a “sulfonium” cation</a:t>
            </a:r>
          </a:p>
        </p:txBody>
      </p:sp>
      <p:graphicFrame>
        <p:nvGraphicFramePr>
          <p:cNvPr id="11" name="Object 10"/>
          <p:cNvGraphicFramePr>
            <a:graphicFrameLocks noChangeAspect="1"/>
          </p:cNvGraphicFramePr>
          <p:nvPr>
            <p:extLst>
              <p:ext uri="{D42A27DB-BD31-4B8C-83A1-F6EECF244321}">
                <p14:modId xmlns:p14="http://schemas.microsoft.com/office/powerpoint/2010/main" val="1091136230"/>
              </p:ext>
            </p:extLst>
          </p:nvPr>
        </p:nvGraphicFramePr>
        <p:xfrm>
          <a:off x="1752600" y="5216525"/>
          <a:ext cx="6802438" cy="1489075"/>
        </p:xfrm>
        <a:graphic>
          <a:graphicData uri="http://schemas.openxmlformats.org/presentationml/2006/ole">
            <mc:AlternateContent xmlns:mc="http://schemas.openxmlformats.org/markup-compatibility/2006">
              <mc:Choice xmlns:v="urn:schemas-microsoft-com:vml" Requires="v">
                <p:oleObj spid="_x0000_s48713" name="CS ChemDraw Drawing" r:id="rId5" imgW="6802758" imgH="1488510" progId="ChemDraw.Document.6.0">
                  <p:embed/>
                </p:oleObj>
              </mc:Choice>
              <mc:Fallback>
                <p:oleObj name="CS ChemDraw Drawing" r:id="rId5" imgW="6802758" imgH="148851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5216525"/>
                        <a:ext cx="68024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a:spLocks noChangeArrowheads="1"/>
          </p:cNvSpPr>
          <p:nvPr/>
        </p:nvSpPr>
        <p:spPr bwMode="auto">
          <a:xfrm>
            <a:off x="1371600" y="2133600"/>
            <a:ext cx="780028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t>Sulfur mustard forms a </a:t>
            </a:r>
            <a:r>
              <a:rPr lang="en-US" sz="2800" dirty="0" err="1"/>
              <a:t>sulfonium</a:t>
            </a:r>
            <a:r>
              <a:rPr lang="en-US" sz="2800" dirty="0"/>
              <a:t> ion, which attaches to the guanine nucleotide of DNA, disrupting cell division and function. This can lead to cellular death or cancer.</a:t>
            </a:r>
          </a:p>
        </p:txBody>
      </p:sp>
    </p:spTree>
    <p:extLst>
      <p:ext uri="{BB962C8B-B14F-4D97-AF65-F5344CB8AC3E}">
        <p14:creationId xmlns:p14="http://schemas.microsoft.com/office/powerpoint/2010/main" val="3548125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2514600" cy="1219200"/>
          </a:xfrm>
          <a:prstGeom prst="rect">
            <a:avLst/>
          </a:prstGeom>
          <a:noFill/>
        </p:spPr>
        <p:txBody>
          <a:bodyPr wrap="square">
            <a:spAutoFit/>
          </a:bodyPr>
          <a:lstStyle/>
          <a:p>
            <a:pPr>
              <a:defRPr/>
            </a:pPr>
            <a:r>
              <a:rPr lang="en-US" sz="3600" dirty="0">
                <a:solidFill>
                  <a:srgbClr val="DAEDEF"/>
                </a:solidFill>
                <a:latin typeface="+mj-lt"/>
              </a:rPr>
              <a:t>DNA Segment</a:t>
            </a: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156430"/>
            <a:ext cx="3962400" cy="462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448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05825"/>
            <a:ext cx="4038600" cy="1194375"/>
          </a:xfrm>
          <a:prstGeom prst="rect">
            <a:avLst/>
          </a:prstGeom>
          <a:noFill/>
        </p:spPr>
        <p:txBody>
          <a:bodyPr wrap="square">
            <a:spAutoFit/>
          </a:bodyPr>
          <a:lstStyle/>
          <a:p>
            <a:pPr>
              <a:defRPr/>
            </a:pPr>
            <a:r>
              <a:rPr lang="en-US" sz="3600" dirty="0">
                <a:solidFill>
                  <a:srgbClr val="DAEDEF"/>
                </a:solidFill>
                <a:latin typeface="+mj-lt"/>
              </a:rPr>
              <a:t>Production of Sulfur Mustard</a:t>
            </a:r>
          </a:p>
        </p:txBody>
      </p:sp>
      <p:sp>
        <p:nvSpPr>
          <p:cNvPr id="5" name="Rectangle 1"/>
          <p:cNvSpPr>
            <a:spLocks noChangeArrowheads="1"/>
          </p:cNvSpPr>
          <p:nvPr/>
        </p:nvSpPr>
        <p:spPr bwMode="auto">
          <a:xfrm>
            <a:off x="1219200" y="2072819"/>
            <a:ext cx="8001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000" dirty="0" smtClean="0"/>
              <a:t>Relatively easy to make and conceal.</a:t>
            </a:r>
          </a:p>
          <a:p>
            <a:pPr marL="342900" indent="-342900">
              <a:buFont typeface="Arial" pitchFamily="34" charset="0"/>
              <a:buChar char="•"/>
            </a:pPr>
            <a:r>
              <a:rPr lang="en-US" sz="2000" dirty="0" smtClean="0"/>
              <a:t>Thiodiglycol and concentrated hydrochloric acid react to form sulfur mustard.</a:t>
            </a:r>
            <a:endParaRPr lang="en-US" sz="2000" dirty="0"/>
          </a:p>
          <a:p>
            <a:r>
              <a:rPr lang="en-US" sz="2000" dirty="0" smtClean="0"/>
              <a:t>	(HOCH</a:t>
            </a:r>
            <a:r>
              <a:rPr lang="en-US" sz="2000" baseline="-25000" dirty="0" smtClean="0"/>
              <a:t>2</a:t>
            </a:r>
            <a:r>
              <a:rPr lang="en-US" sz="2000" dirty="0" smtClean="0"/>
              <a:t>CH</a:t>
            </a:r>
            <a:r>
              <a:rPr lang="en-US" sz="2000" baseline="-25000" dirty="0" smtClean="0"/>
              <a:t>2</a:t>
            </a:r>
            <a:r>
              <a:rPr lang="en-US" sz="2000" dirty="0" smtClean="0"/>
              <a:t>)</a:t>
            </a:r>
            <a:r>
              <a:rPr lang="en-US" sz="2000" baseline="-25000" dirty="0" smtClean="0"/>
              <a:t>2</a:t>
            </a:r>
            <a:r>
              <a:rPr lang="en-US" sz="2000" dirty="0" smtClean="0"/>
              <a:t>S </a:t>
            </a:r>
            <a:r>
              <a:rPr lang="en-US" sz="2000" dirty="0"/>
              <a:t>+ 2 HCl → (Cl-CH</a:t>
            </a:r>
            <a:r>
              <a:rPr lang="en-US" sz="2000" baseline="-25000" dirty="0"/>
              <a:t>2</a:t>
            </a:r>
            <a:r>
              <a:rPr lang="en-US" sz="2000" dirty="0"/>
              <a:t>CH</a:t>
            </a:r>
            <a:r>
              <a:rPr lang="en-US" sz="2000" baseline="-25000" dirty="0"/>
              <a:t>2</a:t>
            </a:r>
            <a:r>
              <a:rPr lang="en-US" sz="2000" dirty="0"/>
              <a:t>)</a:t>
            </a:r>
            <a:r>
              <a:rPr lang="en-US" sz="2000" baseline="-25000" dirty="0"/>
              <a:t>2</a:t>
            </a:r>
            <a:r>
              <a:rPr lang="en-US" sz="2000" dirty="0"/>
              <a:t>S + 2 H</a:t>
            </a:r>
            <a:r>
              <a:rPr lang="en-US" sz="2000" baseline="-25000" dirty="0"/>
              <a:t>2</a:t>
            </a:r>
            <a:r>
              <a:rPr lang="en-US" sz="2000" dirty="0"/>
              <a:t>O </a:t>
            </a:r>
          </a:p>
          <a:p>
            <a:pPr marL="457200" indent="-457200">
              <a:buFont typeface="Arial" pitchFamily="34" charset="0"/>
              <a:buChar char="•"/>
            </a:pPr>
            <a:r>
              <a:rPr lang="en-US" sz="2000" dirty="0" smtClean="0"/>
              <a:t>Thiodiglycol (CWC Schedule 2 Part B)</a:t>
            </a:r>
          </a:p>
          <a:p>
            <a:pPr marL="914400" lvl="1" indent="-457200">
              <a:buFont typeface="Arial" pitchFamily="34" charset="0"/>
              <a:buChar char="•"/>
            </a:pPr>
            <a:r>
              <a:rPr lang="en-US" sz="2000" dirty="0" smtClean="0"/>
              <a:t>Used to make many things, </a:t>
            </a:r>
            <a:r>
              <a:rPr lang="en-US" sz="2000" dirty="0"/>
              <a:t/>
            </a:r>
            <a:br>
              <a:rPr lang="en-US" sz="2000" dirty="0"/>
            </a:br>
            <a:r>
              <a:rPr lang="en-US" sz="2000" dirty="0" smtClean="0"/>
              <a:t>including pen inks, plastics, </a:t>
            </a:r>
            <a:br>
              <a:rPr lang="en-US" sz="2000" dirty="0" smtClean="0"/>
            </a:br>
            <a:r>
              <a:rPr lang="en-US" sz="2000" dirty="0" smtClean="0"/>
              <a:t>pesticides, dyes, and </a:t>
            </a:r>
            <a:br>
              <a:rPr lang="en-US" sz="2000" dirty="0" smtClean="0"/>
            </a:br>
            <a:r>
              <a:rPr lang="en-US" sz="2000" dirty="0" smtClean="0"/>
              <a:t>photographic developing solutions</a:t>
            </a:r>
          </a:p>
          <a:p>
            <a:pPr marL="914400" lvl="1" indent="-457200">
              <a:buFont typeface="Arial" pitchFamily="34" charset="0"/>
              <a:buChar char="•"/>
            </a:pPr>
            <a:r>
              <a:rPr lang="en-US" sz="2000" dirty="0"/>
              <a:t>Produced in several countries, </a:t>
            </a:r>
            <a:br>
              <a:rPr lang="en-US" sz="2000" dirty="0"/>
            </a:br>
            <a:r>
              <a:rPr lang="en-US" sz="2000" dirty="0"/>
              <a:t>including Germany and the UK.</a:t>
            </a:r>
          </a:p>
          <a:p>
            <a:pPr marL="914400" lvl="1" indent="-457200">
              <a:buFont typeface="Arial" pitchFamily="34" charset="0"/>
              <a:buChar char="•"/>
            </a:pPr>
            <a:r>
              <a:rPr lang="en-US" sz="2000" dirty="0"/>
              <a:t>Many firms purchase it.</a:t>
            </a:r>
          </a:p>
          <a:p>
            <a:pPr marL="457200" indent="-457200">
              <a:buFont typeface="Arial" pitchFamily="34" charset="0"/>
              <a:buChar char="•"/>
            </a:pPr>
            <a:r>
              <a:rPr lang="en-US" sz="2000" dirty="0" smtClean="0"/>
              <a:t>Does not require sophisticated equipment.</a:t>
            </a:r>
          </a:p>
          <a:p>
            <a:pPr marL="457200" indent="-457200">
              <a:buFont typeface="Arial" pitchFamily="34" charset="0"/>
              <a:buChar char="•"/>
            </a:pPr>
            <a:r>
              <a:rPr lang="en-US" sz="2000" dirty="0" smtClean="0"/>
              <a:t>Distillation leads to improved purity, which allows longer storage.</a:t>
            </a:r>
          </a:p>
          <a:p>
            <a:pPr marL="457200" indent="-457200">
              <a:buFont typeface="Arial" pitchFamily="34" charset="0"/>
              <a:buChar char="•"/>
            </a:pPr>
            <a:r>
              <a:rPr lang="en-US" sz="2000" dirty="0" smtClean="0"/>
              <a:t>Plant cost of $5-10 million </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3568908"/>
            <a:ext cx="2265589" cy="2079886"/>
          </a:xfrm>
          <a:prstGeom prst="rect">
            <a:avLst/>
          </a:prstGeom>
        </p:spPr>
      </p:pic>
    </p:spTree>
    <p:extLst>
      <p:ext uri="{BB962C8B-B14F-4D97-AF65-F5344CB8AC3E}">
        <p14:creationId xmlns:p14="http://schemas.microsoft.com/office/powerpoint/2010/main" val="656598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304800"/>
            <a:ext cx="6781800" cy="1200329"/>
          </a:xfrm>
          <a:prstGeom prst="rect">
            <a:avLst/>
          </a:prstGeom>
        </p:spPr>
        <p:txBody>
          <a:bodyPr wrap="square">
            <a:spAutoFit/>
          </a:bodyPr>
          <a:lstStyle/>
          <a:p>
            <a:pPr eaLnBrk="0" hangingPunct="0">
              <a:defRPr/>
            </a:pPr>
            <a:r>
              <a:rPr lang="en-US" sz="3600" dirty="0">
                <a:solidFill>
                  <a:srgbClr val="DAEDEF"/>
                </a:solidFill>
                <a:latin typeface="+mj-lt"/>
                <a:ea typeface="+mj-ea"/>
                <a:cs typeface="Arial Black"/>
              </a:rPr>
              <a:t>Chemical Weapons Convention (CWC)</a:t>
            </a:r>
          </a:p>
        </p:txBody>
      </p:sp>
      <p:sp>
        <p:nvSpPr>
          <p:cNvPr id="7" name="Rectangle 6"/>
          <p:cNvSpPr>
            <a:spLocks noChangeArrowheads="1"/>
          </p:cNvSpPr>
          <p:nvPr/>
        </p:nvSpPr>
        <p:spPr bwMode="auto">
          <a:xfrm>
            <a:off x="1295400" y="2209800"/>
            <a:ext cx="75184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400" dirty="0"/>
              <a:t>An arms control agreement that bans the production, stockpiling, transferring, and use of chemical weapons. </a:t>
            </a:r>
          </a:p>
          <a:p>
            <a:pPr marL="342900" indent="-342900">
              <a:buFont typeface="Arial" pitchFamily="34" charset="0"/>
              <a:buChar char="•"/>
            </a:pPr>
            <a:r>
              <a:rPr lang="en-US" sz="2400" dirty="0"/>
              <a:t>Approved by the U.N. General Assembly in November, 1992.</a:t>
            </a:r>
          </a:p>
          <a:p>
            <a:pPr marL="342900" indent="-342900">
              <a:buFont typeface="Arial" pitchFamily="34" charset="0"/>
              <a:buChar char="•"/>
            </a:pPr>
            <a:r>
              <a:rPr lang="en-US" sz="2400" dirty="0"/>
              <a:t>Open for signature in 1993</a:t>
            </a:r>
          </a:p>
          <a:p>
            <a:pPr marL="342900" indent="-342900">
              <a:spcAft>
                <a:spcPts val="1200"/>
              </a:spcAft>
              <a:buFont typeface="Arial" pitchFamily="34" charset="0"/>
              <a:buChar char="•"/>
            </a:pPr>
            <a:r>
              <a:rPr lang="en-US" sz="2400" dirty="0" smtClean="0"/>
              <a:t>The </a:t>
            </a:r>
            <a:r>
              <a:rPr lang="en-US" sz="2400" dirty="0"/>
              <a:t>U.S. ratified CWC in 1997.</a:t>
            </a:r>
          </a:p>
          <a:p>
            <a:pPr lvl="1">
              <a:spcAft>
                <a:spcPts val="1200"/>
              </a:spcAft>
            </a:pPr>
            <a:r>
              <a:rPr lang="en-US" sz="2000" dirty="0">
                <a:hlinkClick r:id="rId2"/>
              </a:rPr>
              <a:t>http://www.cwc.gov/</a:t>
            </a:r>
            <a:endParaRPr lang="en-US" sz="2000" dirty="0"/>
          </a:p>
          <a:p>
            <a:pPr lvl="1">
              <a:spcAft>
                <a:spcPts val="1200"/>
              </a:spcAft>
            </a:pPr>
            <a:r>
              <a:rPr lang="en-US" sz="2000" dirty="0">
                <a:hlinkClick r:id="rId3"/>
              </a:rPr>
              <a:t>http://www.opcw.org/chemical-weapons-convention//</a:t>
            </a:r>
            <a:endParaRPr lang="en-US" sz="2000" dirty="0"/>
          </a:p>
          <a:p>
            <a:pPr lvl="1"/>
            <a:r>
              <a:rPr lang="en-US" sz="2000" dirty="0">
                <a:hlinkClick r:id="rId4"/>
              </a:rPr>
              <a:t>http://www.opcw.org/news-publications/publications/history-of-the-chemical-weapons-convention/</a:t>
            </a:r>
            <a:endParaRPr lang="en-US" sz="2000" dirty="0"/>
          </a:p>
        </p:txBody>
      </p:sp>
    </p:spTree>
    <p:extLst>
      <p:ext uri="{BB962C8B-B14F-4D97-AF65-F5344CB8AC3E}">
        <p14:creationId xmlns:p14="http://schemas.microsoft.com/office/powerpoint/2010/main" val="288660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533400"/>
            <a:ext cx="25908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600" dirty="0" smtClean="0">
                <a:solidFill>
                  <a:srgbClr val="DAEDEF"/>
                </a:solidFill>
                <a:cs typeface="Arial Black"/>
              </a:rPr>
              <a:t>What I skip</a:t>
            </a:r>
            <a:endParaRPr lang="en-US" sz="3600" dirty="0">
              <a:solidFill>
                <a:srgbClr val="DAEDEF"/>
              </a:solidFill>
              <a:cs typeface="Arial Black"/>
            </a:endParaRPr>
          </a:p>
        </p:txBody>
      </p:sp>
      <p:sp>
        <p:nvSpPr>
          <p:cNvPr id="23555" name="Content Placeholder 4"/>
          <p:cNvSpPr txBox="1">
            <a:spLocks/>
          </p:cNvSpPr>
          <p:nvPr/>
        </p:nvSpPr>
        <p:spPr bwMode="auto">
          <a:xfrm>
            <a:off x="1524000" y="2286000"/>
            <a:ext cx="7239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buFontTx/>
              <a:buChar char="•"/>
            </a:pPr>
            <a:r>
              <a:rPr lang="en-US" sz="2800" dirty="0" smtClean="0"/>
              <a:t>To allow time to do this, I’ve eliminated much of what is traditionally taught in non-science majors courses. </a:t>
            </a:r>
          </a:p>
          <a:p>
            <a:pPr lvl="1">
              <a:spcBef>
                <a:spcPct val="20000"/>
              </a:spcBef>
              <a:buFontTx/>
              <a:buChar char="•"/>
            </a:pPr>
            <a:r>
              <a:rPr lang="en-US" sz="2400" dirty="0" smtClean="0"/>
              <a:t>No math</a:t>
            </a:r>
          </a:p>
          <a:p>
            <a:pPr lvl="1">
              <a:spcBef>
                <a:spcPct val="20000"/>
              </a:spcBef>
              <a:buFontTx/>
              <a:buChar char="•"/>
            </a:pPr>
            <a:r>
              <a:rPr lang="en-US" sz="2400" dirty="0" smtClean="0"/>
              <a:t>Only the most basic chemical nomenclature</a:t>
            </a:r>
          </a:p>
          <a:p>
            <a:pPr lvl="1">
              <a:spcBef>
                <a:spcPct val="20000"/>
              </a:spcBef>
              <a:buFontTx/>
              <a:buChar char="•"/>
            </a:pPr>
            <a:r>
              <a:rPr lang="en-US" sz="2400" dirty="0" smtClean="0"/>
              <a:t>I expect my students to be able to interpret chemical equations but not write them (no balancing equations)</a:t>
            </a:r>
            <a:endParaRPr lang="en-US" sz="2400" dirty="0"/>
          </a:p>
          <a:p>
            <a:pPr lvl="1">
              <a:spcBef>
                <a:spcPct val="20000"/>
              </a:spcBef>
              <a:buFontTx/>
              <a:buChar char="–"/>
            </a:pPr>
            <a:endParaRPr lang="en-US" sz="2400" dirty="0"/>
          </a:p>
        </p:txBody>
      </p:sp>
    </p:spTree>
    <p:extLst>
      <p:ext uri="{BB962C8B-B14F-4D97-AF65-F5344CB8AC3E}">
        <p14:creationId xmlns:p14="http://schemas.microsoft.com/office/powerpoint/2010/main" val="414791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4200" y="304800"/>
            <a:ext cx="4902200" cy="1214437"/>
          </a:xfrm>
          <a:prstGeom prst="rect">
            <a:avLst/>
          </a:prstGeom>
        </p:spPr>
        <p:txBody>
          <a:bodyPr wrap="square">
            <a:spAutoFit/>
          </a:bodyPr>
          <a:lstStyle/>
          <a:p>
            <a:pPr eaLnBrk="0" hangingPunct="0">
              <a:defRPr/>
            </a:pPr>
            <a:r>
              <a:rPr lang="en-US" sz="3600" dirty="0">
                <a:solidFill>
                  <a:srgbClr val="DAEDEF"/>
                </a:solidFill>
                <a:latin typeface="+mj-lt"/>
                <a:ea typeface="+mj-ea"/>
                <a:cs typeface="Arial Black"/>
              </a:rPr>
              <a:t>CWC General Obligations</a:t>
            </a:r>
          </a:p>
        </p:txBody>
      </p:sp>
      <p:sp>
        <p:nvSpPr>
          <p:cNvPr id="7" name="Rectangle 6"/>
          <p:cNvSpPr>
            <a:spLocks noChangeArrowheads="1"/>
          </p:cNvSpPr>
          <p:nvPr/>
        </p:nvSpPr>
        <p:spPr bwMode="auto">
          <a:xfrm>
            <a:off x="1409700" y="2245817"/>
            <a:ext cx="75057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a:t>1. Each State Party to this Convention undertakes never under any circumstances:</a:t>
            </a:r>
          </a:p>
          <a:p>
            <a:pPr lvl="1"/>
            <a:r>
              <a:rPr lang="en-US" sz="2400" dirty="0"/>
              <a:t>(a) To develop, produce, otherwise acquire, stockpile or retain chemical weapons, or transfer, directly or indirectly, chemical weapons to anyone;</a:t>
            </a:r>
          </a:p>
          <a:p>
            <a:pPr lvl="1"/>
            <a:r>
              <a:rPr lang="en-US" sz="2400" dirty="0"/>
              <a:t>(b) To use chemical weapons;</a:t>
            </a:r>
          </a:p>
          <a:p>
            <a:pPr lvl="1"/>
            <a:r>
              <a:rPr lang="en-US" sz="2400" dirty="0"/>
              <a:t>(c) To engage in any military preparations to use chemical weapons;</a:t>
            </a:r>
          </a:p>
          <a:p>
            <a:pPr lvl="1"/>
            <a:r>
              <a:rPr lang="en-US" sz="2400" dirty="0"/>
              <a:t>(d) To assist, encourage or induce, in any way, anyone to engage in any activity prohibited to a State Party under this Convention.</a:t>
            </a:r>
          </a:p>
        </p:txBody>
      </p:sp>
    </p:spTree>
    <p:extLst>
      <p:ext uri="{BB962C8B-B14F-4D97-AF65-F5344CB8AC3E}">
        <p14:creationId xmlns:p14="http://schemas.microsoft.com/office/powerpoint/2010/main" val="328767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381000"/>
            <a:ext cx="4521200" cy="1200329"/>
          </a:xfrm>
          <a:prstGeom prst="rect">
            <a:avLst/>
          </a:prstGeom>
        </p:spPr>
        <p:txBody>
          <a:bodyPr wrap="square">
            <a:spAutoFit/>
          </a:bodyPr>
          <a:lstStyle/>
          <a:p>
            <a:pPr>
              <a:defRPr/>
            </a:pPr>
            <a:r>
              <a:rPr lang="en-US" sz="3600" dirty="0">
                <a:solidFill>
                  <a:srgbClr val="DAEDEF"/>
                </a:solidFill>
                <a:latin typeface="+mj-lt"/>
              </a:rPr>
              <a:t>CWC General Obligations (cont.)</a:t>
            </a:r>
          </a:p>
        </p:txBody>
      </p:sp>
      <p:sp>
        <p:nvSpPr>
          <p:cNvPr id="7" name="Rectangle 6"/>
          <p:cNvSpPr>
            <a:spLocks noChangeArrowheads="1"/>
          </p:cNvSpPr>
          <p:nvPr/>
        </p:nvSpPr>
        <p:spPr bwMode="auto">
          <a:xfrm>
            <a:off x="1371600" y="2057400"/>
            <a:ext cx="7505700" cy="472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sz="2200" dirty="0"/>
              <a:t>2. Each State Party undertakes to destroy chemical weapons it owns or possesses, or that are located in any place under its jurisdiction or control, in accordance with the provisions of this Convention.</a:t>
            </a:r>
          </a:p>
          <a:p>
            <a:pPr>
              <a:spcAft>
                <a:spcPts val="600"/>
              </a:spcAft>
            </a:pPr>
            <a:r>
              <a:rPr lang="en-US" sz="2200" dirty="0"/>
              <a:t>3. Each State Party undertakes to destroy all chemical weapons it abandoned on the territory of another State Party, in accordance with the provisions of this Convention.</a:t>
            </a:r>
          </a:p>
          <a:p>
            <a:pPr>
              <a:spcAft>
                <a:spcPts val="600"/>
              </a:spcAft>
            </a:pPr>
            <a:r>
              <a:rPr lang="en-US" sz="2200" dirty="0"/>
              <a:t>4. Each State Party undertakes to destroy any chemical weapons production facilities it owns or possesses, or that are located in any place under its jurisdiction or control, in accordance with the provisions of this Convention.</a:t>
            </a:r>
          </a:p>
          <a:p>
            <a:r>
              <a:rPr lang="en-US" sz="2200" dirty="0"/>
              <a:t>5. Each State Party undertakes not to use riot control agents as a method of warfare.</a:t>
            </a:r>
          </a:p>
        </p:txBody>
      </p:sp>
    </p:spTree>
    <p:extLst>
      <p:ext uri="{BB962C8B-B14F-4D97-AF65-F5344CB8AC3E}">
        <p14:creationId xmlns:p14="http://schemas.microsoft.com/office/powerpoint/2010/main" val="130463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304800"/>
            <a:ext cx="3111500" cy="1200329"/>
          </a:xfrm>
          <a:prstGeom prst="rect">
            <a:avLst/>
          </a:prstGeom>
        </p:spPr>
        <p:txBody>
          <a:bodyPr wrap="square">
            <a:spAutoFit/>
          </a:bodyPr>
          <a:lstStyle/>
          <a:p>
            <a:pPr>
              <a:defRPr/>
            </a:pPr>
            <a:r>
              <a:rPr lang="en-US" sz="3600" dirty="0">
                <a:solidFill>
                  <a:srgbClr val="DAEDEF"/>
                </a:solidFill>
                <a:latin typeface="+mj-lt"/>
              </a:rPr>
              <a:t>CWC Schedule 1</a:t>
            </a:r>
          </a:p>
        </p:txBody>
      </p:sp>
      <p:sp>
        <p:nvSpPr>
          <p:cNvPr id="7" name="Rectangle 6"/>
          <p:cNvSpPr>
            <a:spLocks noChangeArrowheads="1"/>
          </p:cNvSpPr>
          <p:nvPr/>
        </p:nvSpPr>
        <p:spPr bwMode="auto">
          <a:xfrm>
            <a:off x="1295400" y="2209800"/>
            <a:ext cx="76200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000" dirty="0">
                <a:latin typeface="Arial" charset="0"/>
                <a:hlinkClick r:id="rId2"/>
              </a:rPr>
              <a:t>http://www.opcw.org/chemical-weapons-convention/annex-on-chemicals/a-guidelines-for-schedules-of-chemicals</a:t>
            </a:r>
            <a:r>
              <a:rPr lang="en-US" sz="2000" dirty="0" smtClean="0">
                <a:latin typeface="Arial" charset="0"/>
                <a:hlinkClick r:id="rId2"/>
              </a:rPr>
              <a:t>/</a:t>
            </a:r>
            <a:endParaRPr lang="en-US" sz="2000" dirty="0" smtClean="0">
              <a:latin typeface="Arial" charset="0"/>
            </a:endParaRPr>
          </a:p>
          <a:p>
            <a:pPr>
              <a:defRPr/>
            </a:pPr>
            <a:endParaRPr lang="en-US" sz="2000" dirty="0">
              <a:latin typeface="Arial" charset="0"/>
            </a:endParaRPr>
          </a:p>
          <a:p>
            <a:pPr marL="342900" indent="-342900">
              <a:buFont typeface="Arial" charset="0"/>
              <a:buChar char="•"/>
              <a:defRPr/>
            </a:pPr>
            <a:r>
              <a:rPr lang="en-US" sz="2800" dirty="0">
                <a:latin typeface="Arial" charset="0"/>
              </a:rPr>
              <a:t>Schedule 1 chemicals have few or no uses other than as chemical weapons </a:t>
            </a:r>
            <a:r>
              <a:rPr lang="en-US" sz="2800" dirty="0" smtClean="0">
                <a:latin typeface="Arial" charset="0"/>
              </a:rPr>
              <a:t>agents or </a:t>
            </a:r>
            <a:r>
              <a:rPr lang="en-US" sz="2800" dirty="0">
                <a:latin typeface="Arial" charset="0"/>
              </a:rPr>
              <a:t>to </a:t>
            </a:r>
            <a:r>
              <a:rPr lang="en-US" sz="2800" dirty="0" smtClean="0">
                <a:latin typeface="Arial" charset="0"/>
              </a:rPr>
              <a:t>arm</a:t>
            </a:r>
            <a:r>
              <a:rPr lang="en-US" sz="2800" dirty="0" smtClean="0">
                <a:solidFill>
                  <a:srgbClr val="FF0000"/>
                </a:solidFill>
                <a:latin typeface="Arial" charset="0"/>
              </a:rPr>
              <a:t> </a:t>
            </a:r>
            <a:r>
              <a:rPr lang="en-US" sz="2800" dirty="0" smtClean="0">
                <a:latin typeface="Arial" charset="0"/>
              </a:rPr>
              <a:t>chemical weapons. </a:t>
            </a:r>
          </a:p>
          <a:p>
            <a:pPr marL="342900" indent="-342900">
              <a:buFont typeface="Arial" charset="0"/>
              <a:buChar char="•"/>
              <a:defRPr/>
            </a:pPr>
            <a:r>
              <a:rPr lang="en-US" sz="2800" dirty="0" smtClean="0">
                <a:latin typeface="Arial" charset="0"/>
              </a:rPr>
              <a:t>Examples include the nerve gases, sulfur mustards, nitrogen mustards, and lewisite</a:t>
            </a:r>
            <a:endParaRPr lang="en-US" sz="2800" dirty="0">
              <a:latin typeface="Arial" charset="0"/>
            </a:endParaRPr>
          </a:p>
          <a:p>
            <a:pPr marL="342900" indent="-342900">
              <a:spcAft>
                <a:spcPts val="600"/>
              </a:spcAft>
              <a:buFont typeface="Arial" charset="0"/>
              <a:buChar char="•"/>
              <a:defRPr/>
            </a:pPr>
            <a:r>
              <a:rPr lang="en-US" sz="2800" dirty="0" smtClean="0">
                <a:latin typeface="Arial" charset="0"/>
              </a:rPr>
              <a:t>They </a:t>
            </a:r>
            <a:r>
              <a:rPr lang="en-US" sz="2800" dirty="0">
                <a:latin typeface="Arial" charset="0"/>
              </a:rPr>
              <a:t>are the most highly </a:t>
            </a:r>
            <a:r>
              <a:rPr lang="en-US" sz="2800" dirty="0" smtClean="0">
                <a:latin typeface="Arial" charset="0"/>
              </a:rPr>
              <a:t>regulated of all chemicals.</a:t>
            </a:r>
            <a:endParaRPr lang="en-US" sz="2800" dirty="0">
              <a:latin typeface="Arial" charset="0"/>
            </a:endParaRPr>
          </a:p>
          <a:p>
            <a:pPr algn="ctr">
              <a:defRPr/>
            </a:pPr>
            <a:r>
              <a:rPr lang="en-US" sz="2000" dirty="0">
                <a:solidFill>
                  <a:schemeClr val="accent1">
                    <a:lumMod val="75000"/>
                  </a:schemeClr>
                </a:solidFill>
                <a:latin typeface="Arial" charset="0"/>
                <a:hlinkClick r:id="rId3"/>
              </a:rPr>
              <a:t>http://</a:t>
            </a:r>
            <a:r>
              <a:rPr lang="en-US" sz="2000" dirty="0" smtClean="0">
                <a:solidFill>
                  <a:schemeClr val="accent1">
                    <a:lumMod val="75000"/>
                  </a:schemeClr>
                </a:solidFill>
                <a:latin typeface="Arial" charset="0"/>
                <a:hlinkClick r:id="rId3"/>
              </a:rPr>
              <a:t>www.cwc.gov/index_chemicals_sch1.html</a:t>
            </a:r>
            <a:endParaRPr lang="en-US" sz="2000" dirty="0">
              <a:solidFill>
                <a:schemeClr val="accent1">
                  <a:lumMod val="75000"/>
                </a:schemeClr>
              </a:solidFill>
              <a:latin typeface="Arial" charset="0"/>
            </a:endParaRPr>
          </a:p>
        </p:txBody>
      </p:sp>
    </p:spTree>
    <p:extLst>
      <p:ext uri="{BB962C8B-B14F-4D97-AF65-F5344CB8AC3E}">
        <p14:creationId xmlns:p14="http://schemas.microsoft.com/office/powerpoint/2010/main" val="383316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381000"/>
            <a:ext cx="3048000" cy="1200329"/>
          </a:xfrm>
          <a:prstGeom prst="rect">
            <a:avLst/>
          </a:prstGeom>
        </p:spPr>
        <p:txBody>
          <a:bodyPr wrap="square">
            <a:spAutoFit/>
          </a:bodyPr>
          <a:lstStyle/>
          <a:p>
            <a:pPr>
              <a:defRPr/>
            </a:pPr>
            <a:r>
              <a:rPr lang="en-US" sz="3600" dirty="0">
                <a:solidFill>
                  <a:srgbClr val="DAEDEF"/>
                </a:solidFill>
                <a:latin typeface="+mj-lt"/>
              </a:rPr>
              <a:t>CWC Schedule 2</a:t>
            </a:r>
          </a:p>
        </p:txBody>
      </p:sp>
      <p:sp>
        <p:nvSpPr>
          <p:cNvPr id="7" name="Rectangle 6"/>
          <p:cNvSpPr>
            <a:spLocks noChangeArrowheads="1"/>
          </p:cNvSpPr>
          <p:nvPr/>
        </p:nvSpPr>
        <p:spPr bwMode="auto">
          <a:xfrm>
            <a:off x="1371600" y="2286000"/>
            <a:ext cx="7467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charset="0"/>
              <a:buChar char="•"/>
              <a:defRPr/>
            </a:pPr>
            <a:r>
              <a:rPr lang="en-US" sz="2800" dirty="0" smtClean="0">
                <a:latin typeface="Arial" charset="0"/>
              </a:rPr>
              <a:t>Schedule </a:t>
            </a:r>
            <a:r>
              <a:rPr lang="en-US" sz="2800" dirty="0">
                <a:latin typeface="Arial" charset="0"/>
              </a:rPr>
              <a:t>2 chemicals are chemicals that could be used as weapons or to make weapons, but also have legitimate small-scale uses</a:t>
            </a:r>
            <a:r>
              <a:rPr lang="en-US" sz="2800" dirty="0" smtClean="0">
                <a:latin typeface="Arial" charset="0"/>
              </a:rPr>
              <a:t>.</a:t>
            </a:r>
          </a:p>
          <a:p>
            <a:pPr marL="342900" indent="-342900">
              <a:buFont typeface="Arial" charset="0"/>
              <a:buChar char="•"/>
              <a:defRPr/>
            </a:pPr>
            <a:r>
              <a:rPr lang="en-US" sz="2800" dirty="0" smtClean="0">
                <a:latin typeface="Arial" charset="0"/>
              </a:rPr>
              <a:t>Examples include </a:t>
            </a:r>
            <a:r>
              <a:rPr lang="en-US" sz="2800" dirty="0" err="1" smtClean="0">
                <a:latin typeface="Arial" charset="0"/>
              </a:rPr>
              <a:t>Amiton</a:t>
            </a:r>
            <a:r>
              <a:rPr lang="en-US" sz="2800" dirty="0" smtClean="0">
                <a:latin typeface="Arial" charset="0"/>
              </a:rPr>
              <a:t> (a V-series nerve gas) and BZ. </a:t>
            </a:r>
          </a:p>
          <a:p>
            <a:pPr marL="342900" indent="-342900">
              <a:buFont typeface="Arial" charset="0"/>
              <a:buChar char="•"/>
              <a:defRPr/>
            </a:pPr>
            <a:endParaRPr lang="en-US" sz="2800" dirty="0">
              <a:latin typeface="Arial" charset="0"/>
            </a:endParaRPr>
          </a:p>
          <a:p>
            <a:pPr>
              <a:defRPr/>
            </a:pPr>
            <a:r>
              <a:rPr lang="en-US" sz="2400" dirty="0">
                <a:latin typeface="Arial" charset="0"/>
                <a:hlinkClick r:id="rId2"/>
              </a:rPr>
              <a:t>http://www.cwc.gov/index_chemicals_sch2.html</a:t>
            </a:r>
            <a:endParaRPr lang="en-US" sz="2400" dirty="0">
              <a:latin typeface="Arial" charset="0"/>
            </a:endParaRPr>
          </a:p>
        </p:txBody>
      </p:sp>
    </p:spTree>
    <p:extLst>
      <p:ext uri="{BB962C8B-B14F-4D97-AF65-F5344CB8AC3E}">
        <p14:creationId xmlns:p14="http://schemas.microsoft.com/office/powerpoint/2010/main" val="694827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381000"/>
            <a:ext cx="3048000" cy="1219200"/>
          </a:xfrm>
          <a:prstGeom prst="rect">
            <a:avLst/>
          </a:prstGeom>
        </p:spPr>
        <p:txBody>
          <a:bodyPr wrap="square">
            <a:spAutoFit/>
          </a:bodyPr>
          <a:lstStyle/>
          <a:p>
            <a:pPr>
              <a:defRPr/>
            </a:pPr>
            <a:r>
              <a:rPr lang="en-US" sz="3600" dirty="0">
                <a:solidFill>
                  <a:srgbClr val="DAEDEF"/>
                </a:solidFill>
                <a:latin typeface="+mj-lt"/>
              </a:rPr>
              <a:t>CWC Schedule 3</a:t>
            </a:r>
          </a:p>
        </p:txBody>
      </p:sp>
      <p:sp>
        <p:nvSpPr>
          <p:cNvPr id="7" name="Rectangle 6"/>
          <p:cNvSpPr>
            <a:spLocks noChangeArrowheads="1"/>
          </p:cNvSpPr>
          <p:nvPr/>
        </p:nvSpPr>
        <p:spPr bwMode="auto">
          <a:xfrm>
            <a:off x="1447800" y="2209800"/>
            <a:ext cx="7086600"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charset="0"/>
              <a:buChar char="•"/>
              <a:defRPr/>
            </a:pPr>
            <a:r>
              <a:rPr lang="en-US" sz="2400" dirty="0">
                <a:latin typeface="Arial" charset="0"/>
              </a:rPr>
              <a:t>Schedule 3 chemicals have large-scale uses other than chemical weapons. </a:t>
            </a:r>
          </a:p>
          <a:p>
            <a:pPr marL="800100" lvl="1" indent="-342900">
              <a:buFont typeface="Arial" charset="0"/>
              <a:buChar char="•"/>
              <a:defRPr/>
            </a:pPr>
            <a:r>
              <a:rPr lang="en-US" sz="2400" dirty="0">
                <a:latin typeface="Arial" charset="0"/>
              </a:rPr>
              <a:t>Chemical plants producing more than 30 Mg per year must report to the </a:t>
            </a:r>
            <a:r>
              <a:rPr lang="en-US" sz="2400" dirty="0" err="1" smtClean="0">
                <a:latin typeface="Arial" charset="0"/>
              </a:rPr>
              <a:t>Organisation</a:t>
            </a:r>
            <a:r>
              <a:rPr lang="en-US" sz="2400" dirty="0" smtClean="0">
                <a:latin typeface="Arial" charset="0"/>
              </a:rPr>
              <a:t> </a:t>
            </a:r>
            <a:r>
              <a:rPr lang="en-US" sz="2400" dirty="0">
                <a:latin typeface="Arial" charset="0"/>
              </a:rPr>
              <a:t>for the Prohibition of Chemical Weapons (OPCW). </a:t>
            </a:r>
            <a:endParaRPr lang="en-US" sz="2400" dirty="0" smtClean="0">
              <a:latin typeface="Arial" charset="0"/>
            </a:endParaRPr>
          </a:p>
          <a:p>
            <a:pPr marL="800100" lvl="1" indent="-342900">
              <a:buFont typeface="Arial" charset="0"/>
              <a:buChar char="•"/>
              <a:defRPr/>
            </a:pPr>
            <a:r>
              <a:rPr lang="en-US" sz="2400" dirty="0" smtClean="0">
                <a:latin typeface="Arial" charset="0"/>
              </a:rPr>
              <a:t>The </a:t>
            </a:r>
            <a:r>
              <a:rPr lang="en-US" sz="2400" dirty="0">
                <a:latin typeface="Arial" charset="0"/>
              </a:rPr>
              <a:t>plants can be inspected, and there are restrictions on export to countries that have not signed the CWC. </a:t>
            </a:r>
          </a:p>
          <a:p>
            <a:pPr marL="800100" lvl="1" indent="-342900">
              <a:spcAft>
                <a:spcPts val="600"/>
              </a:spcAft>
              <a:buFont typeface="Arial" charset="0"/>
              <a:buChar char="•"/>
              <a:defRPr/>
            </a:pPr>
            <a:r>
              <a:rPr lang="en-US" sz="2400" dirty="0">
                <a:latin typeface="Arial" charset="0"/>
              </a:rPr>
              <a:t>Phosgene </a:t>
            </a:r>
            <a:r>
              <a:rPr lang="en-US" sz="2400" dirty="0" smtClean="0">
                <a:latin typeface="Arial" charset="0"/>
              </a:rPr>
              <a:t>and hydrogen cyanide are examples.</a:t>
            </a:r>
            <a:endParaRPr lang="en-US" sz="2400" dirty="0">
              <a:latin typeface="Arial" charset="0"/>
            </a:endParaRPr>
          </a:p>
          <a:p>
            <a:pPr algn="ctr">
              <a:defRPr/>
            </a:pPr>
            <a:r>
              <a:rPr lang="en-US" dirty="0">
                <a:latin typeface="Arial" charset="0"/>
                <a:hlinkClick r:id="rId2"/>
              </a:rPr>
              <a:t>http://www.cwc.gov/index_chemicals_sch3.</a:t>
            </a:r>
            <a:r>
              <a:rPr lang="en-US" dirty="0" smtClean="0">
                <a:latin typeface="Arial" charset="0"/>
                <a:hlinkClick r:id="rId2"/>
              </a:rPr>
              <a:t>html</a:t>
            </a:r>
            <a:endParaRPr lang="en-US" dirty="0">
              <a:latin typeface="Arial" charset="0"/>
            </a:endParaRPr>
          </a:p>
        </p:txBody>
      </p:sp>
    </p:spTree>
    <p:extLst>
      <p:ext uri="{BB962C8B-B14F-4D97-AF65-F5344CB8AC3E}">
        <p14:creationId xmlns:p14="http://schemas.microsoft.com/office/powerpoint/2010/main" val="51121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381000"/>
            <a:ext cx="2667000" cy="1200329"/>
          </a:xfrm>
          <a:prstGeom prst="rect">
            <a:avLst/>
          </a:prstGeom>
        </p:spPr>
        <p:txBody>
          <a:bodyPr wrap="square">
            <a:spAutoFit/>
          </a:bodyPr>
          <a:lstStyle/>
          <a:p>
            <a:pPr>
              <a:defRPr/>
            </a:pPr>
            <a:r>
              <a:rPr lang="en-US" sz="3600" dirty="0">
                <a:solidFill>
                  <a:srgbClr val="DAEDEF"/>
                </a:solidFill>
                <a:latin typeface="+mj-lt"/>
              </a:rPr>
              <a:t>CWC Parts A and B</a:t>
            </a:r>
          </a:p>
        </p:txBody>
      </p:sp>
      <p:sp>
        <p:nvSpPr>
          <p:cNvPr id="7" name="Rectangle 6"/>
          <p:cNvSpPr>
            <a:spLocks noChangeArrowheads="1"/>
          </p:cNvSpPr>
          <p:nvPr/>
        </p:nvSpPr>
        <p:spPr bwMode="auto">
          <a:xfrm>
            <a:off x="1371600" y="2286000"/>
            <a:ext cx="76200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3600" dirty="0"/>
              <a:t>Each schedule is divided into </a:t>
            </a:r>
          </a:p>
          <a:p>
            <a:pPr marL="800100" lvl="1" indent="-342900">
              <a:buFont typeface="Arial" pitchFamily="34" charset="0"/>
              <a:buChar char="•"/>
            </a:pPr>
            <a:r>
              <a:rPr lang="en-US" sz="2800" dirty="0"/>
              <a:t>Part A – the offending chemicals themselves</a:t>
            </a:r>
          </a:p>
          <a:p>
            <a:pPr marL="800100" lvl="1" indent="-342900">
              <a:buFont typeface="Arial" pitchFamily="34" charset="0"/>
              <a:buChar char="•"/>
            </a:pPr>
            <a:r>
              <a:rPr lang="en-US" sz="2800" dirty="0"/>
              <a:t>Pat B – their precursors (chemicals used to produce the offending chemicals)</a:t>
            </a:r>
          </a:p>
        </p:txBody>
      </p:sp>
    </p:spTree>
    <p:extLst>
      <p:ext uri="{BB962C8B-B14F-4D97-AF65-F5344CB8AC3E}">
        <p14:creationId xmlns:p14="http://schemas.microsoft.com/office/powerpoint/2010/main" val="191821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4200" y="360363"/>
            <a:ext cx="7264400" cy="1200329"/>
          </a:xfrm>
          <a:prstGeom prst="rect">
            <a:avLst/>
          </a:prstGeom>
        </p:spPr>
        <p:txBody>
          <a:bodyPr wrap="square">
            <a:spAutoFit/>
          </a:bodyPr>
          <a:lstStyle/>
          <a:p>
            <a:pPr>
              <a:defRPr/>
            </a:pPr>
            <a:r>
              <a:rPr lang="en-US" sz="3600" dirty="0" err="1">
                <a:solidFill>
                  <a:srgbClr val="DAEDEF"/>
                </a:solidFill>
                <a:latin typeface="+mj-lt"/>
              </a:rPr>
              <a:t>Organisation</a:t>
            </a:r>
            <a:r>
              <a:rPr lang="en-US" sz="3600" dirty="0">
                <a:solidFill>
                  <a:srgbClr val="DAEDEF"/>
                </a:solidFill>
                <a:latin typeface="+mj-lt"/>
              </a:rPr>
              <a:t> for the Prohibition of Chemical Weapons (OPCW)</a:t>
            </a:r>
          </a:p>
        </p:txBody>
      </p:sp>
      <p:sp>
        <p:nvSpPr>
          <p:cNvPr id="7" name="Rectangle 6"/>
          <p:cNvSpPr>
            <a:spLocks noChangeArrowheads="1"/>
          </p:cNvSpPr>
          <p:nvPr/>
        </p:nvSpPr>
        <p:spPr bwMode="auto">
          <a:xfrm>
            <a:off x="1409700" y="2289750"/>
            <a:ext cx="75819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charset="0"/>
              <a:buChar char="•"/>
              <a:defRPr/>
            </a:pPr>
            <a:r>
              <a:rPr lang="en-US" sz="2400" dirty="0">
                <a:latin typeface="Arial" charset="0"/>
              </a:rPr>
              <a:t>Intergovernmental organization located in The Hague, Netherlands</a:t>
            </a:r>
          </a:p>
          <a:p>
            <a:pPr marL="342900" indent="-342900">
              <a:buFont typeface="Arial" charset="0"/>
              <a:buChar char="•"/>
              <a:defRPr/>
            </a:pPr>
            <a:r>
              <a:rPr lang="en-US" sz="2400" i="1" dirty="0">
                <a:latin typeface="Arial" charset="0"/>
              </a:rPr>
              <a:t>“…implementing body of the [CWC]…given the mandate to achieve the object and purpose of the Convention, to ensure the implementation of its provisions, including those for international verification of compliance with it, and to provide a forum for consultation and cooperation among States Parties.” </a:t>
            </a:r>
            <a:endParaRPr lang="en-US" sz="2400" i="1" dirty="0" smtClean="0">
              <a:latin typeface="Arial" charset="0"/>
            </a:endParaRPr>
          </a:p>
          <a:p>
            <a:pPr marL="342900" indent="-342900">
              <a:buFont typeface="Arial" charset="0"/>
              <a:buChar char="•"/>
              <a:defRPr/>
            </a:pPr>
            <a:endParaRPr lang="en-US" sz="2400" i="1" dirty="0">
              <a:latin typeface="Arial" charset="0"/>
            </a:endParaRPr>
          </a:p>
          <a:p>
            <a:pPr algn="ctr">
              <a:defRPr/>
            </a:pPr>
            <a:r>
              <a:rPr lang="en-US" i="1" dirty="0" smtClean="0">
                <a:latin typeface="Arial" charset="0"/>
                <a:hlinkClick r:id="rId2"/>
              </a:rPr>
              <a:t>http</a:t>
            </a:r>
            <a:r>
              <a:rPr lang="en-US" i="1" dirty="0">
                <a:latin typeface="Arial" charset="0"/>
                <a:hlinkClick r:id="rId2"/>
              </a:rPr>
              <a:t>://www.opcw.org/about-opcw/</a:t>
            </a:r>
            <a:endParaRPr lang="en-US" i="1" dirty="0">
              <a:latin typeface="Arial" charset="0"/>
            </a:endParaRPr>
          </a:p>
          <a:p>
            <a:pPr algn="ctr">
              <a:defRPr/>
            </a:pPr>
            <a:r>
              <a:rPr lang="en-US" dirty="0" smtClean="0">
                <a:latin typeface="Arial" charset="0"/>
                <a:hlinkClick r:id="rId3"/>
              </a:rPr>
              <a:t>http</a:t>
            </a:r>
            <a:r>
              <a:rPr lang="en-US" dirty="0">
                <a:latin typeface="Arial" charset="0"/>
                <a:hlinkClick r:id="rId3"/>
              </a:rPr>
              <a:t>://www.opcw.org</a:t>
            </a:r>
            <a:r>
              <a:rPr lang="en-US" dirty="0" smtClean="0">
                <a:latin typeface="Arial" charset="0"/>
                <a:hlinkClick r:id="rId3"/>
              </a:rPr>
              <a:t>/</a:t>
            </a:r>
            <a:endParaRPr lang="en-US" dirty="0">
              <a:latin typeface="Arial" charset="0"/>
            </a:endParaRPr>
          </a:p>
        </p:txBody>
      </p:sp>
    </p:spTree>
    <p:extLst>
      <p:ext uri="{BB962C8B-B14F-4D97-AF65-F5344CB8AC3E}">
        <p14:creationId xmlns:p14="http://schemas.microsoft.com/office/powerpoint/2010/main" val="1572779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4200" y="360363"/>
            <a:ext cx="7264400" cy="1200329"/>
          </a:xfrm>
          <a:prstGeom prst="rect">
            <a:avLst/>
          </a:prstGeom>
        </p:spPr>
        <p:txBody>
          <a:bodyPr wrap="square">
            <a:spAutoFit/>
          </a:bodyPr>
          <a:lstStyle/>
          <a:p>
            <a:pPr>
              <a:defRPr/>
            </a:pPr>
            <a:r>
              <a:rPr lang="en-US" sz="3600" dirty="0" err="1">
                <a:solidFill>
                  <a:srgbClr val="DAEDEF"/>
                </a:solidFill>
                <a:latin typeface="+mj-lt"/>
              </a:rPr>
              <a:t>Organisation</a:t>
            </a:r>
            <a:r>
              <a:rPr lang="en-US" sz="3600" dirty="0">
                <a:solidFill>
                  <a:srgbClr val="DAEDEF"/>
                </a:solidFill>
                <a:latin typeface="+mj-lt"/>
              </a:rPr>
              <a:t> for the Prohibition of Chemical Weapons (OPCW)</a:t>
            </a:r>
          </a:p>
        </p:txBody>
      </p:sp>
      <p:sp>
        <p:nvSpPr>
          <p:cNvPr id="7" name="Rectangle 6"/>
          <p:cNvSpPr>
            <a:spLocks noChangeArrowheads="1"/>
          </p:cNvSpPr>
          <p:nvPr/>
        </p:nvSpPr>
        <p:spPr bwMode="auto">
          <a:xfrm>
            <a:off x="1371600" y="2322017"/>
            <a:ext cx="75057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400" dirty="0"/>
              <a:t>Model of multilateralism - </a:t>
            </a:r>
            <a:r>
              <a:rPr lang="en-US" sz="2400" dirty="0" smtClean="0"/>
              <a:t>192 </a:t>
            </a:r>
            <a:r>
              <a:rPr lang="en-US" sz="2400" dirty="0"/>
              <a:t>member states that contain 98% of the world’s population. </a:t>
            </a:r>
          </a:p>
          <a:p>
            <a:pPr marL="342900" indent="-342900">
              <a:buFont typeface="Arial" pitchFamily="34" charset="0"/>
              <a:buChar char="•"/>
            </a:pPr>
            <a:r>
              <a:rPr lang="en-US" sz="2400" dirty="0" smtClean="0"/>
              <a:t>4 </a:t>
            </a:r>
            <a:r>
              <a:rPr lang="en-US" sz="2400" dirty="0"/>
              <a:t>nonmember states</a:t>
            </a:r>
          </a:p>
          <a:p>
            <a:pPr marL="800100" lvl="1" indent="-342900">
              <a:buFont typeface="Arial" pitchFamily="34" charset="0"/>
              <a:buChar char="•"/>
            </a:pPr>
            <a:r>
              <a:rPr lang="en-US" sz="2400" dirty="0"/>
              <a:t>Signatory states that have not ratified the CWC</a:t>
            </a:r>
          </a:p>
          <a:p>
            <a:pPr marL="1257300" lvl="2" indent="-342900">
              <a:buFont typeface="Arial" pitchFamily="34" charset="0"/>
              <a:buChar char="•"/>
            </a:pPr>
            <a:r>
              <a:rPr lang="en-US" sz="2400" dirty="0"/>
              <a:t>Israel</a:t>
            </a:r>
          </a:p>
          <a:p>
            <a:pPr marL="800100" lvl="1" indent="-342900">
              <a:buFont typeface="Arial" pitchFamily="34" charset="0"/>
              <a:buChar char="•"/>
            </a:pPr>
            <a:r>
              <a:rPr lang="en-US" sz="2400" dirty="0" smtClean="0"/>
              <a:t>States </a:t>
            </a:r>
            <a:r>
              <a:rPr lang="en-US" sz="2400" dirty="0"/>
              <a:t>that have neither signed nor ratified the CWC</a:t>
            </a:r>
          </a:p>
          <a:p>
            <a:pPr marL="1257300" lvl="2" indent="-342900">
              <a:buFont typeface="Arial" pitchFamily="34" charset="0"/>
              <a:buChar char="•"/>
            </a:pPr>
            <a:r>
              <a:rPr lang="en-US" sz="2400" dirty="0" smtClean="0"/>
              <a:t>Egypt</a:t>
            </a:r>
            <a:endParaRPr lang="en-US" sz="2400" dirty="0"/>
          </a:p>
          <a:p>
            <a:pPr marL="1257300" lvl="2" indent="-342900">
              <a:buFont typeface="Arial" pitchFamily="34" charset="0"/>
              <a:buChar char="•"/>
            </a:pPr>
            <a:r>
              <a:rPr lang="en-US" sz="2400" dirty="0"/>
              <a:t>North Korea</a:t>
            </a:r>
          </a:p>
          <a:p>
            <a:pPr marL="1257300" lvl="2" indent="-342900">
              <a:buFont typeface="Arial" pitchFamily="34" charset="0"/>
              <a:buChar char="•"/>
            </a:pPr>
            <a:r>
              <a:rPr lang="en-US" sz="2400" dirty="0" smtClean="0"/>
              <a:t>South </a:t>
            </a:r>
            <a:r>
              <a:rPr lang="en-US" sz="2400" dirty="0"/>
              <a:t>Sudan</a:t>
            </a:r>
          </a:p>
        </p:txBody>
      </p:sp>
    </p:spTree>
    <p:extLst>
      <p:ext uri="{BB962C8B-B14F-4D97-AF65-F5344CB8AC3E}">
        <p14:creationId xmlns:p14="http://schemas.microsoft.com/office/powerpoint/2010/main" val="483370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381000"/>
            <a:ext cx="2362200" cy="1200329"/>
          </a:xfrm>
          <a:prstGeom prst="rect">
            <a:avLst/>
          </a:prstGeom>
        </p:spPr>
        <p:txBody>
          <a:bodyPr wrap="square">
            <a:spAutoFit/>
          </a:bodyPr>
          <a:lstStyle/>
          <a:p>
            <a:pPr>
              <a:defRPr/>
            </a:pPr>
            <a:r>
              <a:rPr lang="en-US" sz="3600" dirty="0">
                <a:solidFill>
                  <a:srgbClr val="DAEDEF"/>
                </a:solidFill>
                <a:latin typeface="+mj-lt"/>
              </a:rPr>
              <a:t>OPCW Tasks</a:t>
            </a:r>
          </a:p>
        </p:txBody>
      </p:sp>
      <p:sp>
        <p:nvSpPr>
          <p:cNvPr id="5" name="Rectangle 4"/>
          <p:cNvSpPr>
            <a:spLocks noChangeArrowheads="1"/>
          </p:cNvSpPr>
          <p:nvPr/>
        </p:nvSpPr>
        <p:spPr bwMode="auto">
          <a:xfrm>
            <a:off x="1295400" y="2368927"/>
            <a:ext cx="77724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3200" dirty="0"/>
              <a:t>Bringing suspected chemical weapons possessors into CWC</a:t>
            </a:r>
          </a:p>
          <a:p>
            <a:pPr marL="342900" indent="-342900">
              <a:buFont typeface="Arial" pitchFamily="34" charset="0"/>
              <a:buChar char="•"/>
            </a:pPr>
            <a:r>
              <a:rPr lang="en-US" sz="3200" dirty="0"/>
              <a:t>Verifying the destruction of declared chemical weapons, including those in abandoned CW weapons</a:t>
            </a:r>
          </a:p>
          <a:p>
            <a:pPr marL="342900" indent="-342900">
              <a:buFont typeface="Arial" pitchFamily="34" charset="0"/>
              <a:buChar char="•"/>
            </a:pPr>
            <a:r>
              <a:rPr lang="en-US" sz="3200" dirty="0"/>
              <a:t>Verifying the destruction or conversion of CW plants</a:t>
            </a:r>
          </a:p>
          <a:p>
            <a:pPr marL="342900" indent="-342900">
              <a:buFont typeface="Arial" pitchFamily="34" charset="0"/>
              <a:buChar char="•"/>
            </a:pPr>
            <a:r>
              <a:rPr lang="en-US" sz="3200" dirty="0"/>
              <a:t>Monitoring future compliance with CWC</a:t>
            </a:r>
          </a:p>
        </p:txBody>
      </p:sp>
    </p:spTree>
    <p:extLst>
      <p:ext uri="{BB962C8B-B14F-4D97-AF65-F5344CB8AC3E}">
        <p14:creationId xmlns:p14="http://schemas.microsoft.com/office/powerpoint/2010/main" val="3429726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7200" y="304800"/>
            <a:ext cx="2667000" cy="1200329"/>
          </a:xfrm>
          <a:prstGeom prst="rect">
            <a:avLst/>
          </a:prstGeom>
        </p:spPr>
        <p:txBody>
          <a:bodyPr wrap="square">
            <a:spAutoFit/>
          </a:bodyPr>
          <a:lstStyle/>
          <a:p>
            <a:pPr>
              <a:defRPr/>
            </a:pPr>
            <a:r>
              <a:rPr lang="en-US" sz="3600" dirty="0" smtClean="0">
                <a:solidFill>
                  <a:srgbClr val="DAEDEF"/>
                </a:solidFill>
                <a:latin typeface="+mj-lt"/>
              </a:rPr>
              <a:t>Australia Group</a:t>
            </a:r>
            <a:endParaRPr lang="en-US" sz="3600" dirty="0">
              <a:solidFill>
                <a:srgbClr val="DAEDEF"/>
              </a:solidFill>
              <a:latin typeface="+mj-lt"/>
            </a:endParaRPr>
          </a:p>
        </p:txBody>
      </p:sp>
      <p:sp>
        <p:nvSpPr>
          <p:cNvPr id="7" name="Rectangle 6"/>
          <p:cNvSpPr>
            <a:spLocks noChangeArrowheads="1"/>
          </p:cNvSpPr>
          <p:nvPr/>
        </p:nvSpPr>
        <p:spPr bwMode="auto">
          <a:xfrm>
            <a:off x="1447800" y="2234148"/>
            <a:ext cx="7467600" cy="41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1200"/>
              </a:spcAft>
              <a:buFont typeface="Arial" pitchFamily="34" charset="0"/>
              <a:buChar char="•"/>
            </a:pPr>
            <a:r>
              <a:rPr lang="en-US" sz="2200" dirty="0" smtClean="0"/>
              <a:t>Established 1985</a:t>
            </a:r>
          </a:p>
          <a:p>
            <a:pPr marL="342900" indent="-342900">
              <a:spcAft>
                <a:spcPts val="1200"/>
              </a:spcAft>
              <a:buFont typeface="Arial" pitchFamily="34" charset="0"/>
              <a:buChar char="•"/>
            </a:pPr>
            <a:r>
              <a:rPr lang="en-US" sz="2200" i="1" dirty="0" smtClean="0"/>
              <a:t>“The </a:t>
            </a:r>
            <a:r>
              <a:rPr lang="en-US" sz="2200" i="1" dirty="0"/>
              <a:t>Australia Group (AG) is an informal forum of countries which, through the </a:t>
            </a:r>
            <a:r>
              <a:rPr lang="en-US" sz="2200" i="1" dirty="0" err="1"/>
              <a:t>harmonisation</a:t>
            </a:r>
            <a:r>
              <a:rPr lang="en-US" sz="2200" i="1" dirty="0"/>
              <a:t> of export controls, seeks to ensure that exports do not contribute to the development of chemical or biological weapons. Coordination of national export control measures assists Australia Group participants to </a:t>
            </a:r>
            <a:r>
              <a:rPr lang="en-US" sz="2200" i="1" dirty="0" smtClean="0"/>
              <a:t>fulfill </a:t>
            </a:r>
            <a:r>
              <a:rPr lang="en-US" sz="2200" i="1" dirty="0"/>
              <a:t>their obligations under the Chemical Weapons Convention and the Biological and Toxin Weapons Convention to the fullest extent possible</a:t>
            </a:r>
            <a:r>
              <a:rPr lang="en-US" sz="2200" i="1" dirty="0" smtClean="0"/>
              <a:t>.”</a:t>
            </a:r>
          </a:p>
          <a:p>
            <a:pPr algn="ctr"/>
            <a:r>
              <a:rPr lang="en-US" sz="2200" dirty="0">
                <a:hlinkClick r:id="rId2"/>
              </a:rPr>
              <a:t>http://www.australiagroup.net/en/</a:t>
            </a:r>
            <a:r>
              <a:rPr lang="en-US" sz="2200" dirty="0" smtClean="0">
                <a:hlinkClick r:id="rId2"/>
              </a:rPr>
              <a:t>index.html</a:t>
            </a:r>
            <a:endParaRPr lang="en-US" sz="2200" dirty="0"/>
          </a:p>
        </p:txBody>
      </p:sp>
    </p:spTree>
    <p:extLst>
      <p:ext uri="{BB962C8B-B14F-4D97-AF65-F5344CB8AC3E}">
        <p14:creationId xmlns:p14="http://schemas.microsoft.com/office/powerpoint/2010/main" val="4202464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381000"/>
            <a:ext cx="4419600" cy="1295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600" dirty="0" smtClean="0">
                <a:solidFill>
                  <a:srgbClr val="DAEDEF"/>
                </a:solidFill>
                <a:cs typeface="Arial Black"/>
              </a:rPr>
              <a:t>NASA and Supersonic Planes </a:t>
            </a:r>
            <a:endParaRPr lang="en-US" sz="3600" dirty="0">
              <a:solidFill>
                <a:srgbClr val="DAEDEF"/>
              </a:solidFill>
              <a:cs typeface="Arial Black"/>
            </a:endParaRPr>
          </a:p>
        </p:txBody>
      </p:sp>
      <p:sp>
        <p:nvSpPr>
          <p:cNvPr id="23555" name="Content Placeholder 4"/>
          <p:cNvSpPr txBox="1">
            <a:spLocks/>
          </p:cNvSpPr>
          <p:nvPr/>
        </p:nvSpPr>
        <p:spPr bwMode="auto">
          <a:xfrm>
            <a:off x="1371600" y="2133600"/>
            <a:ext cx="7620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buFontTx/>
              <a:buChar char="•"/>
            </a:pPr>
            <a:r>
              <a:rPr lang="en-US" sz="2400" dirty="0" smtClean="0"/>
              <a:t>29 February 2016 - </a:t>
            </a:r>
            <a:r>
              <a:rPr lang="en-US" sz="2000" i="1" dirty="0" smtClean="0"/>
              <a:t>NASA </a:t>
            </a:r>
            <a:r>
              <a:rPr lang="en-US" sz="2000" i="1" dirty="0"/>
              <a:t>has given the go-ahead for preliminary design of a “low-boom” supersonic passenger plane that could one day fill the gap left by the retirement of the Concorde jet</a:t>
            </a:r>
            <a:r>
              <a:rPr lang="en-US" sz="2000" i="1" dirty="0" smtClean="0"/>
              <a:t>.</a:t>
            </a:r>
          </a:p>
          <a:p>
            <a:pPr>
              <a:spcBef>
                <a:spcPct val="20000"/>
              </a:spcBef>
              <a:buFontTx/>
              <a:buChar char="•"/>
            </a:pPr>
            <a:endParaRPr lang="en-US" sz="2000" i="1" dirty="0"/>
          </a:p>
          <a:p>
            <a:pPr>
              <a:spcBef>
                <a:spcPct val="20000"/>
              </a:spcBef>
              <a:buFontTx/>
              <a:buChar char="•"/>
            </a:pPr>
            <a:endParaRPr lang="en-US" sz="2000" i="1" dirty="0" smtClean="0"/>
          </a:p>
          <a:p>
            <a:pPr>
              <a:spcBef>
                <a:spcPct val="20000"/>
              </a:spcBef>
              <a:buFontTx/>
              <a:buChar char="•"/>
            </a:pPr>
            <a:endParaRPr lang="en-US" sz="2000" i="1" dirty="0"/>
          </a:p>
          <a:p>
            <a:pPr>
              <a:spcBef>
                <a:spcPct val="20000"/>
              </a:spcBef>
              <a:buFontTx/>
              <a:buChar char="•"/>
            </a:pPr>
            <a:endParaRPr lang="en-US" sz="2000" i="1" dirty="0" smtClean="0"/>
          </a:p>
          <a:p>
            <a:pPr>
              <a:spcBef>
                <a:spcPct val="20000"/>
              </a:spcBef>
              <a:buFontTx/>
              <a:buChar char="•"/>
            </a:pPr>
            <a:endParaRPr lang="en-US" sz="2000" i="1" dirty="0"/>
          </a:p>
          <a:p>
            <a:pPr>
              <a:spcBef>
                <a:spcPct val="20000"/>
              </a:spcBef>
              <a:buFontTx/>
              <a:buChar char="•"/>
            </a:pPr>
            <a:endParaRPr lang="en-US" sz="2000" i="1" dirty="0" smtClean="0"/>
          </a:p>
          <a:p>
            <a:pPr>
              <a:spcBef>
                <a:spcPct val="20000"/>
              </a:spcBef>
              <a:buFontTx/>
              <a:buChar char="•"/>
            </a:pPr>
            <a:endParaRPr lang="en-US" sz="2000" i="1" dirty="0" smtClean="0"/>
          </a:p>
          <a:p>
            <a:pPr marL="0" indent="0">
              <a:spcBef>
                <a:spcPct val="20000"/>
              </a:spcBef>
            </a:pPr>
            <a:r>
              <a:rPr lang="en-US" dirty="0">
                <a:hlinkClick r:id="rId2"/>
              </a:rPr>
              <a:t>https://www.theguardian.com/science/2016/mar/01/next-concorde-nasa-kickstarts-quesst-for-new-supersonic-passenger-</a:t>
            </a:r>
            <a:r>
              <a:rPr lang="en-US" dirty="0" smtClean="0">
                <a:hlinkClick r:id="rId2"/>
              </a:rPr>
              <a:t>jet</a:t>
            </a:r>
            <a:endParaRPr lang="en-US" sz="2000" dirty="0"/>
          </a:p>
          <a:p>
            <a:pPr lvl="1">
              <a:spcBef>
                <a:spcPct val="20000"/>
              </a:spcBef>
              <a:buFontTx/>
              <a:buChar char="–"/>
            </a:pPr>
            <a:endParaRPr lang="en-US" sz="2400" dirty="0"/>
          </a:p>
        </p:txBody>
      </p:sp>
      <p:pic>
        <p:nvPicPr>
          <p:cNvPr id="3" name="Picture 2" descr="supersonic-jets-2016-03-01-SS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374" y="3657600"/>
            <a:ext cx="3663426" cy="2190205"/>
          </a:xfrm>
          <a:prstGeom prst="rect">
            <a:avLst/>
          </a:prstGeom>
        </p:spPr>
      </p:pic>
    </p:spTree>
    <p:extLst>
      <p:ext uri="{BB962C8B-B14F-4D97-AF65-F5344CB8AC3E}">
        <p14:creationId xmlns:p14="http://schemas.microsoft.com/office/powerpoint/2010/main" val="383452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
            <a:ext cx="5105400" cy="1754327"/>
          </a:xfrm>
          <a:prstGeom prst="rect">
            <a:avLst/>
          </a:prstGeom>
          <a:noFill/>
        </p:spPr>
        <p:txBody>
          <a:bodyPr wrap="square">
            <a:spAutoFit/>
          </a:bodyPr>
          <a:lstStyle/>
          <a:p>
            <a:pPr>
              <a:defRPr/>
            </a:pPr>
            <a:r>
              <a:rPr lang="en-US" sz="3600" dirty="0">
                <a:solidFill>
                  <a:srgbClr val="DAEDEF"/>
                </a:solidFill>
                <a:latin typeface="+mj-lt"/>
              </a:rPr>
              <a:t>Ways to Circumvent Export Controls on Precursors</a:t>
            </a:r>
          </a:p>
        </p:txBody>
      </p:sp>
      <p:sp>
        <p:nvSpPr>
          <p:cNvPr id="135171" name="Rectangle 1"/>
          <p:cNvSpPr>
            <a:spLocks noChangeArrowheads="1"/>
          </p:cNvSpPr>
          <p:nvPr/>
        </p:nvSpPr>
        <p:spPr bwMode="auto">
          <a:xfrm>
            <a:off x="1524000" y="2209800"/>
            <a:ext cx="73914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itchFamily="34" charset="0"/>
              <a:buChar char="•"/>
            </a:pPr>
            <a:r>
              <a:rPr lang="en-US" sz="2400" dirty="0"/>
              <a:t>Substitute uncontrolled chemical for controlled one</a:t>
            </a:r>
            <a:r>
              <a:rPr lang="en-US" sz="2400" dirty="0" smtClean="0"/>
              <a:t>.</a:t>
            </a:r>
          </a:p>
          <a:p>
            <a:pPr marL="342900" indent="-342900">
              <a:spcAft>
                <a:spcPts val="600"/>
              </a:spcAft>
              <a:buFont typeface="Arial" pitchFamily="34" charset="0"/>
              <a:buChar char="•"/>
            </a:pPr>
            <a:r>
              <a:rPr lang="en-US" sz="2400" dirty="0" smtClean="0"/>
              <a:t>Purchase </a:t>
            </a:r>
            <a:r>
              <a:rPr lang="en-US" sz="2400" dirty="0"/>
              <a:t>relatively small quantities from multiple sources</a:t>
            </a:r>
          </a:p>
          <a:p>
            <a:pPr marL="342900" indent="-342900">
              <a:spcAft>
                <a:spcPts val="600"/>
              </a:spcAft>
              <a:buFont typeface="Arial" pitchFamily="34" charset="0"/>
              <a:buChar char="•"/>
            </a:pPr>
            <a:r>
              <a:rPr lang="en-US" sz="2400" dirty="0"/>
              <a:t>Produce precursors from simpler, uncontrolled </a:t>
            </a:r>
            <a:r>
              <a:rPr lang="en-US" sz="2400" dirty="0" smtClean="0"/>
              <a:t>substances.</a:t>
            </a:r>
          </a:p>
          <a:p>
            <a:pPr marL="800100" lvl="2" indent="-342900">
              <a:spcAft>
                <a:spcPts val="1200"/>
              </a:spcAft>
              <a:buFont typeface="Arial" pitchFamily="34" charset="0"/>
              <a:buChar char="•"/>
            </a:pPr>
            <a:r>
              <a:rPr lang="en-US" sz="2400" dirty="0" smtClean="0"/>
              <a:t>There are at least 9 ways to make sulfur mustard documented in the chemical literature, and some of these involve uncontrolled substances.</a:t>
            </a:r>
          </a:p>
          <a:p>
            <a:pPr marL="0" lvl="1" algn="ctr">
              <a:spcAft>
                <a:spcPts val="600"/>
              </a:spcAft>
            </a:pPr>
            <a:r>
              <a:rPr lang="en-US" sz="2000" dirty="0">
                <a:hlinkClick r:id="rId2"/>
              </a:rPr>
              <a:t>http://www.cwc2013.info/RG2013-by-doc/6/AG-</a:t>
            </a:r>
            <a:r>
              <a:rPr lang="en-US" sz="2000" dirty="0" smtClean="0">
                <a:hlinkClick r:id="rId2"/>
              </a:rPr>
              <a:t>precursors.pdf</a:t>
            </a:r>
            <a:endParaRPr lang="en-US" sz="2000" dirty="0" smtClean="0"/>
          </a:p>
        </p:txBody>
      </p:sp>
    </p:spTree>
    <p:extLst>
      <p:ext uri="{BB962C8B-B14F-4D97-AF65-F5344CB8AC3E}">
        <p14:creationId xmlns:p14="http://schemas.microsoft.com/office/powerpoint/2010/main" val="376428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1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5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2971800" cy="1200329"/>
          </a:xfrm>
          <a:prstGeom prst="rect">
            <a:avLst/>
          </a:prstGeom>
          <a:noFill/>
        </p:spPr>
        <p:txBody>
          <a:bodyPr wrap="square">
            <a:spAutoFit/>
          </a:bodyPr>
          <a:lstStyle/>
          <a:p>
            <a:pPr>
              <a:defRPr/>
            </a:pPr>
            <a:r>
              <a:rPr lang="en-US" sz="3600" dirty="0">
                <a:solidFill>
                  <a:srgbClr val="DAEDEF"/>
                </a:solidFill>
                <a:latin typeface="+mj-lt"/>
              </a:rPr>
              <a:t>Iraqi Mustard Program</a:t>
            </a:r>
          </a:p>
        </p:txBody>
      </p:sp>
      <p:sp>
        <p:nvSpPr>
          <p:cNvPr id="136195" name="TextBox 3"/>
          <p:cNvSpPr txBox="1">
            <a:spLocks noChangeArrowheads="1"/>
          </p:cNvSpPr>
          <p:nvPr/>
        </p:nvSpPr>
        <p:spPr bwMode="auto">
          <a:xfrm>
            <a:off x="1143000" y="1905000"/>
            <a:ext cx="8001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dirty="0"/>
              <a:t>Back-Integration </a:t>
            </a:r>
            <a:r>
              <a:rPr lang="en-US" sz="2000" dirty="0"/>
              <a:t>= synthesizing precursor compounds from simpler ones that are not export controlled or are available from domestic sources</a:t>
            </a:r>
          </a:p>
        </p:txBody>
      </p:sp>
      <p:grpSp>
        <p:nvGrpSpPr>
          <p:cNvPr id="136196" name="Group 12"/>
          <p:cNvGrpSpPr>
            <a:grpSpLocks/>
          </p:cNvGrpSpPr>
          <p:nvPr/>
        </p:nvGrpSpPr>
        <p:grpSpPr bwMode="auto">
          <a:xfrm>
            <a:off x="1371600" y="2832100"/>
            <a:ext cx="6553200" cy="1295400"/>
            <a:chOff x="1371600" y="1905000"/>
            <a:chExt cx="6553200" cy="1295400"/>
          </a:xfrm>
        </p:grpSpPr>
        <p:sp>
          <p:nvSpPr>
            <p:cNvPr id="12" name="Rectangle 11"/>
            <p:cNvSpPr/>
            <p:nvPr/>
          </p:nvSpPr>
          <p:spPr>
            <a:xfrm>
              <a:off x="1371600" y="1905000"/>
              <a:ext cx="6553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136208" name="Object 10"/>
            <p:cNvGraphicFramePr>
              <a:graphicFrameLocks noChangeAspect="1"/>
            </p:cNvGraphicFramePr>
            <p:nvPr/>
          </p:nvGraphicFramePr>
          <p:xfrm>
            <a:off x="1404938" y="2097088"/>
            <a:ext cx="6448425" cy="557212"/>
          </p:xfrm>
          <a:graphic>
            <a:graphicData uri="http://schemas.openxmlformats.org/presentationml/2006/ole">
              <mc:AlternateContent xmlns:mc="http://schemas.openxmlformats.org/markup-compatibility/2006">
                <mc:Choice xmlns:v="urn:schemas-microsoft-com:vml" Requires="v">
                  <p:oleObj spid="_x0000_s54858" name="CS ChemDraw Drawing" r:id="rId4" imgW="6450504" imgH="557550" progId="ChemDraw.Document.6.0">
                    <p:embed/>
                  </p:oleObj>
                </mc:Choice>
                <mc:Fallback>
                  <p:oleObj name="CS ChemDraw Drawing" r:id="rId4" imgW="6450504" imgH="557550"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938" y="2097088"/>
                          <a:ext cx="64484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36197" name="TextBox 13"/>
          <p:cNvSpPr txBox="1">
            <a:spLocks noChangeArrowheads="1"/>
          </p:cNvSpPr>
          <p:nvPr/>
        </p:nvSpPr>
        <p:spPr bwMode="auto">
          <a:xfrm>
            <a:off x="2133600" y="3573463"/>
            <a:ext cx="1293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err="1"/>
              <a:t>thiodiglycol</a:t>
            </a:r>
            <a:endParaRPr lang="en-US" b="1" dirty="0"/>
          </a:p>
        </p:txBody>
      </p:sp>
      <p:cxnSp>
        <p:nvCxnSpPr>
          <p:cNvPr id="16" name="Straight Arrow Connector 15"/>
          <p:cNvCxnSpPr/>
          <p:nvPr/>
        </p:nvCxnSpPr>
        <p:spPr>
          <a:xfrm flipV="1">
            <a:off x="2590800" y="3941763"/>
            <a:ext cx="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6199" name="TextBox 16"/>
          <p:cNvSpPr txBox="1">
            <a:spLocks noChangeArrowheads="1"/>
          </p:cNvSpPr>
          <p:nvPr/>
        </p:nvSpPr>
        <p:spPr bwMode="auto">
          <a:xfrm>
            <a:off x="1371600" y="4279900"/>
            <a:ext cx="670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Embargo placed on this by Western Countries in early 80’s</a:t>
            </a:r>
          </a:p>
        </p:txBody>
      </p:sp>
      <p:sp>
        <p:nvSpPr>
          <p:cNvPr id="136200" name="TextBox 18"/>
          <p:cNvSpPr txBox="1">
            <a:spLocks noChangeArrowheads="1"/>
          </p:cNvSpPr>
          <p:nvPr/>
        </p:nvSpPr>
        <p:spPr bwMode="auto">
          <a:xfrm>
            <a:off x="6019800" y="3581400"/>
            <a:ext cx="158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sulfur mustard</a:t>
            </a:r>
          </a:p>
        </p:txBody>
      </p:sp>
      <p:grpSp>
        <p:nvGrpSpPr>
          <p:cNvPr id="21" name="Group 20"/>
          <p:cNvGrpSpPr>
            <a:grpSpLocks/>
          </p:cNvGrpSpPr>
          <p:nvPr/>
        </p:nvGrpSpPr>
        <p:grpSpPr bwMode="auto">
          <a:xfrm>
            <a:off x="1371600" y="4800600"/>
            <a:ext cx="7543800" cy="1968500"/>
            <a:chOff x="609600" y="4584793"/>
            <a:chExt cx="8458200" cy="2197007"/>
          </a:xfrm>
        </p:grpSpPr>
        <p:sp>
          <p:nvSpPr>
            <p:cNvPr id="25" name="Rectangle 24"/>
            <p:cNvSpPr/>
            <p:nvPr/>
          </p:nvSpPr>
          <p:spPr>
            <a:xfrm>
              <a:off x="609600" y="4584793"/>
              <a:ext cx="8458200" cy="212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136203" name="Object 19"/>
            <p:cNvGraphicFramePr>
              <a:graphicFrameLocks noChangeAspect="1"/>
            </p:cNvGraphicFramePr>
            <p:nvPr/>
          </p:nvGraphicFramePr>
          <p:xfrm>
            <a:off x="882650" y="4681538"/>
            <a:ext cx="7297738" cy="1916112"/>
          </p:xfrm>
          <a:graphic>
            <a:graphicData uri="http://schemas.openxmlformats.org/presentationml/2006/ole">
              <mc:AlternateContent xmlns:mc="http://schemas.openxmlformats.org/markup-compatibility/2006">
                <mc:Choice xmlns:v="urn:schemas-microsoft-com:vml" Requires="v">
                  <p:oleObj spid="_x0000_s54859" name="CS ChemDraw Drawing" r:id="rId6" imgW="6296799" imgH="1654560" progId="ChemDraw.Document.6.0">
                    <p:embed/>
                  </p:oleObj>
                </mc:Choice>
                <mc:Fallback>
                  <p:oleObj name="CS ChemDraw Drawing" r:id="rId6" imgW="6296799" imgH="1654560"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650" y="4681538"/>
                          <a:ext cx="729773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204" name="TextBox 25"/>
            <p:cNvSpPr txBox="1">
              <a:spLocks noChangeArrowheads="1"/>
            </p:cNvSpPr>
            <p:nvPr/>
          </p:nvSpPr>
          <p:spPr bwMode="auto">
            <a:xfrm>
              <a:off x="6038733" y="6412468"/>
              <a:ext cx="1581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sulfur mustard</a:t>
              </a:r>
            </a:p>
          </p:txBody>
        </p:sp>
        <p:sp>
          <p:nvSpPr>
            <p:cNvPr id="136205" name="TextBox 26"/>
            <p:cNvSpPr txBox="1">
              <a:spLocks noChangeArrowheads="1"/>
            </p:cNvSpPr>
            <p:nvPr/>
          </p:nvSpPr>
          <p:spPr bwMode="auto">
            <a:xfrm>
              <a:off x="691168" y="5322030"/>
              <a:ext cx="1813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rgbClr val="002060"/>
                  </a:solidFill>
                </a:rPr>
                <a:t>Ethylene oxide</a:t>
              </a:r>
            </a:p>
            <a:p>
              <a:pPr algn="ctr" eaLnBrk="1" hangingPunct="1"/>
              <a:r>
                <a:rPr lang="en-US" b="1">
                  <a:solidFill>
                    <a:srgbClr val="002060"/>
                  </a:solidFill>
                </a:rPr>
                <a:t>not controlled</a:t>
              </a:r>
            </a:p>
          </p:txBody>
        </p:sp>
        <p:sp>
          <p:nvSpPr>
            <p:cNvPr id="136206" name="TextBox 27"/>
            <p:cNvSpPr txBox="1">
              <a:spLocks noChangeArrowheads="1"/>
            </p:cNvSpPr>
            <p:nvPr/>
          </p:nvSpPr>
          <p:spPr bwMode="auto">
            <a:xfrm>
              <a:off x="6767916" y="5081462"/>
              <a:ext cx="21467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rgbClr val="002060"/>
                  </a:solidFill>
                </a:rPr>
                <a:t>Thionyl chloride </a:t>
              </a:r>
            </a:p>
            <a:p>
              <a:pPr algn="ctr" eaLnBrk="1" hangingPunct="1"/>
              <a:r>
                <a:rPr lang="en-US" b="1">
                  <a:solidFill>
                    <a:srgbClr val="002060"/>
                  </a:solidFill>
                </a:rPr>
                <a:t>Schedule 3 Part B</a:t>
              </a:r>
            </a:p>
          </p:txBody>
        </p:sp>
      </p:grpSp>
    </p:spTree>
    <p:extLst>
      <p:ext uri="{BB962C8B-B14F-4D97-AF65-F5344CB8AC3E}">
        <p14:creationId xmlns:p14="http://schemas.microsoft.com/office/powerpoint/2010/main" val="2467472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533400" y="457200"/>
            <a:ext cx="3276600" cy="914400"/>
          </a:xfrm>
        </p:spPr>
        <p:txBody>
          <a:bodyPr>
            <a:noAutofit/>
          </a:bodyPr>
          <a:lstStyle/>
          <a:p>
            <a:pPr>
              <a:defRPr/>
            </a:pPr>
            <a:r>
              <a:rPr lang="en-US" kern="1200" dirty="0">
                <a:solidFill>
                  <a:srgbClr val="DAEDEF"/>
                </a:solidFill>
                <a:ea typeface="+mn-ea"/>
                <a:cs typeface="+mn-cs"/>
              </a:rPr>
              <a:t>Sulfur Mustard (cont.)</a:t>
            </a:r>
          </a:p>
        </p:txBody>
      </p:sp>
      <p:sp>
        <p:nvSpPr>
          <p:cNvPr id="23559" name="Rectangle 7"/>
          <p:cNvSpPr>
            <a:spLocks noGrp="1" noChangeArrowheads="1"/>
          </p:cNvSpPr>
          <p:nvPr>
            <p:ph type="body" sz="half" idx="2"/>
          </p:nvPr>
        </p:nvSpPr>
        <p:spPr>
          <a:xfrm>
            <a:off x="1447800" y="2133600"/>
            <a:ext cx="7391400" cy="2362200"/>
          </a:xfrm>
        </p:spPr>
        <p:txBody>
          <a:bodyPr>
            <a:noAutofit/>
          </a:bodyPr>
          <a:lstStyle/>
          <a:p>
            <a:pPr>
              <a:defRPr/>
            </a:pPr>
            <a:r>
              <a:rPr lang="en-US" sz="2400" dirty="0" smtClean="0">
                <a:latin typeface="+mj-lt"/>
                <a:ea typeface="+mj-ea"/>
                <a:cs typeface="+mj-cs"/>
              </a:rPr>
              <a:t>“H” usually refers to an impure form of sulfur mustard with 20-30% impurities…has short shelf-life. It is relatively easy to make. </a:t>
            </a:r>
          </a:p>
          <a:p>
            <a:pPr>
              <a:defRPr/>
            </a:pPr>
            <a:r>
              <a:rPr lang="en-US" sz="2400" dirty="0" smtClean="0">
                <a:latin typeface="+mj-lt"/>
                <a:ea typeface="+mj-ea"/>
                <a:cs typeface="+mj-cs"/>
              </a:rPr>
              <a:t>“HD” refers to a more pure form (96% pure) that can be stored longer. </a:t>
            </a:r>
          </a:p>
          <a:p>
            <a:r>
              <a:rPr lang="en-US" sz="2400" dirty="0" smtClean="0"/>
              <a:t>It </a:t>
            </a:r>
            <a:r>
              <a:rPr lang="en-US" sz="2400" dirty="0"/>
              <a:t>can remain on the ground for weeks, making the area dangerous long after its dispersal. </a:t>
            </a:r>
          </a:p>
          <a:p>
            <a:pPr>
              <a:defRPr/>
            </a:pPr>
            <a:endParaRPr lang="en-US" sz="2400" dirty="0" smtClean="0">
              <a:latin typeface="+mj-lt"/>
              <a:ea typeface="+mj-ea"/>
              <a:cs typeface="+mj-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334" y="5010794"/>
            <a:ext cx="2052066" cy="1540975"/>
          </a:xfrm>
          <a:prstGeom prst="rect">
            <a:avLst/>
          </a:prstGeom>
        </p:spPr>
      </p:pic>
      <p:sp>
        <p:nvSpPr>
          <p:cNvPr id="5" name="TextBox 4"/>
          <p:cNvSpPr txBox="1"/>
          <p:nvPr/>
        </p:nvSpPr>
        <p:spPr>
          <a:xfrm>
            <a:off x="4495800" y="5029200"/>
            <a:ext cx="3200400" cy="1477328"/>
          </a:xfrm>
          <a:prstGeom prst="rect">
            <a:avLst/>
          </a:prstGeom>
          <a:noFill/>
        </p:spPr>
        <p:txBody>
          <a:bodyPr wrap="square" rtlCol="0">
            <a:spAutoFit/>
          </a:bodyPr>
          <a:lstStyle/>
          <a:p>
            <a:r>
              <a:rPr lang="en-US" dirty="0" smtClean="0"/>
              <a:t>155 mm artillery shells that contained </a:t>
            </a:r>
            <a:r>
              <a:rPr lang="en-US" dirty="0"/>
              <a:t>"HD" (distilled sulfur mustard agent) at </a:t>
            </a:r>
            <a:r>
              <a:rPr lang="en-US" dirty="0" smtClean="0"/>
              <a:t> Pueblo chemical weapons storage facility</a:t>
            </a:r>
            <a:endParaRPr lang="en-US" dirty="0"/>
          </a:p>
        </p:txBody>
      </p:sp>
    </p:spTree>
    <p:extLst>
      <p:ext uri="{BB962C8B-B14F-4D97-AF65-F5344CB8AC3E}">
        <p14:creationId xmlns:p14="http://schemas.microsoft.com/office/powerpoint/2010/main" val="402531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uiExpand="1" build="p" bldLvl="2"/>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3886200" cy="1200329"/>
          </a:xfrm>
          <a:prstGeom prst="rect">
            <a:avLst/>
          </a:prstGeom>
          <a:noFill/>
        </p:spPr>
        <p:txBody>
          <a:bodyPr wrap="square">
            <a:spAutoFit/>
          </a:bodyPr>
          <a:lstStyle/>
          <a:p>
            <a:pPr>
              <a:defRPr/>
            </a:pPr>
            <a:r>
              <a:rPr lang="en-US" sz="3600" dirty="0">
                <a:solidFill>
                  <a:srgbClr val="DAEDEF"/>
                </a:solidFill>
                <a:latin typeface="+mj-lt"/>
              </a:rPr>
              <a:t>Description of Toxicity</a:t>
            </a:r>
          </a:p>
        </p:txBody>
      </p:sp>
      <p:sp>
        <p:nvSpPr>
          <p:cNvPr id="3" name="Rectangle 2"/>
          <p:cNvSpPr>
            <a:spLocks noChangeArrowheads="1"/>
          </p:cNvSpPr>
          <p:nvPr/>
        </p:nvSpPr>
        <p:spPr bwMode="auto">
          <a:xfrm>
            <a:off x="1828800" y="1981200"/>
            <a:ext cx="6705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a:t>LD</a:t>
            </a:r>
            <a:r>
              <a:rPr lang="en-US" sz="2800" b="1" baseline="-25000" dirty="0"/>
              <a:t>50</a:t>
            </a:r>
            <a:r>
              <a:rPr lang="en-US" sz="2800" b="1" dirty="0"/>
              <a:t> (median lethal dose) </a:t>
            </a:r>
            <a:r>
              <a:rPr lang="en-US" sz="2800" dirty="0"/>
              <a:t>=  the dose expected to kill 50% of the population exposed; typically in mg/kg of body mass</a:t>
            </a:r>
          </a:p>
        </p:txBody>
      </p:sp>
      <p:pic>
        <p:nvPicPr>
          <p:cNvPr id="34820" name="Picture 8" descr="phosgene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598182"/>
            <a:ext cx="2057400" cy="251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mustard_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581400"/>
            <a:ext cx="18049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9"/>
          <p:cNvSpPr txBox="1">
            <a:spLocks noChangeArrowheads="1"/>
          </p:cNvSpPr>
          <p:nvPr/>
        </p:nvSpPr>
        <p:spPr bwMode="auto">
          <a:xfrm>
            <a:off x="1219200" y="6172200"/>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dirty="0"/>
              <a:t>800 mg/kg (ppm)     </a:t>
            </a:r>
            <a:r>
              <a:rPr lang="en-US" sz="2400" dirty="0" smtClean="0"/>
              <a:t>30 </a:t>
            </a:r>
            <a:r>
              <a:rPr lang="en-US" sz="2400" dirty="0"/>
              <a:t>mg/kg (ppm)    </a:t>
            </a:r>
            <a:r>
              <a:rPr lang="en-US" sz="2400" dirty="0" smtClean="0"/>
              <a:t>100 </a:t>
            </a:r>
            <a:r>
              <a:rPr lang="en-US" sz="2400" dirty="0"/>
              <a:t>mg/kg (ppm)</a:t>
            </a:r>
          </a:p>
        </p:txBody>
      </p:sp>
      <p:pic>
        <p:nvPicPr>
          <p:cNvPr id="34823" name="Picture 5" descr="lewi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581400"/>
            <a:ext cx="1828800" cy="25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858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Rectangle 12"/>
          <p:cNvSpPr>
            <a:spLocks noGrp="1" noChangeArrowheads="1"/>
          </p:cNvSpPr>
          <p:nvPr>
            <p:ph type="title"/>
          </p:nvPr>
        </p:nvSpPr>
        <p:spPr>
          <a:xfrm>
            <a:off x="609600" y="304800"/>
            <a:ext cx="2762250" cy="1223962"/>
          </a:xfrm>
        </p:spPr>
        <p:txBody>
          <a:bodyPr>
            <a:noAutofit/>
          </a:bodyPr>
          <a:lstStyle/>
          <a:p>
            <a:pPr>
              <a:defRPr/>
            </a:pPr>
            <a:r>
              <a:rPr lang="en-US" dirty="0">
                <a:solidFill>
                  <a:srgbClr val="DAEDEF"/>
                </a:solidFill>
              </a:rPr>
              <a:t>Blood Agents</a:t>
            </a:r>
          </a:p>
        </p:txBody>
      </p:sp>
      <p:graphicFrame>
        <p:nvGraphicFramePr>
          <p:cNvPr id="46083" name="Object 13">
            <a:hlinkClick r:id="" action="ppaction://ole?verb=0"/>
          </p:cNvPr>
          <p:cNvGraphicFramePr>
            <a:graphicFrameLocks/>
          </p:cNvGraphicFramePr>
          <p:nvPr>
            <p:extLst>
              <p:ext uri="{D42A27DB-BD31-4B8C-83A1-F6EECF244321}">
                <p14:modId xmlns:p14="http://schemas.microsoft.com/office/powerpoint/2010/main" val="819651344"/>
              </p:ext>
            </p:extLst>
          </p:nvPr>
        </p:nvGraphicFramePr>
        <p:xfrm>
          <a:off x="609600" y="1949450"/>
          <a:ext cx="1917700" cy="4781550"/>
        </p:xfrm>
        <a:graphic>
          <a:graphicData uri="http://schemas.openxmlformats.org/presentationml/2006/ole">
            <mc:AlternateContent xmlns:mc="http://schemas.openxmlformats.org/markup-compatibility/2006">
              <mc:Choice xmlns:v="urn:schemas-microsoft-com:vml" Requires="v">
                <p:oleObj spid="_x0000_s49461" name="Clip" r:id="rId4" imgW="1928813" imgH="4792663" progId="MS_ClipArt_Gallery.2">
                  <p:embed/>
                </p:oleObj>
              </mc:Choice>
              <mc:Fallback>
                <p:oleObj name="Clip" r:id="rId4" imgW="1928813" imgH="4792663"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494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25614" name="Rectangle 14"/>
          <p:cNvSpPr>
            <a:spLocks noGrp="1" noChangeArrowheads="1"/>
          </p:cNvSpPr>
          <p:nvPr>
            <p:ph type="body" sz="half" idx="2"/>
          </p:nvPr>
        </p:nvSpPr>
        <p:spPr>
          <a:xfrm>
            <a:off x="2841625" y="2109787"/>
            <a:ext cx="5934075" cy="4595813"/>
          </a:xfrm>
        </p:spPr>
        <p:txBody>
          <a:bodyPr>
            <a:noAutofit/>
          </a:bodyPr>
          <a:lstStyle/>
          <a:p>
            <a:pPr>
              <a:defRPr/>
            </a:pPr>
            <a:r>
              <a:rPr lang="en-US" sz="2800" b="1" dirty="0" smtClean="0">
                <a:latin typeface="+mj-lt"/>
                <a:ea typeface="+mj-ea"/>
                <a:cs typeface="+mj-cs"/>
              </a:rPr>
              <a:t>Hydrogen cyanide</a:t>
            </a:r>
            <a:r>
              <a:rPr lang="en-US" sz="2800" dirty="0" smtClean="0">
                <a:latin typeface="+mj-lt"/>
                <a:ea typeface="+mj-ea"/>
                <a:cs typeface="+mj-cs"/>
              </a:rPr>
              <a:t>, cyanogen chloride, and arsine</a:t>
            </a:r>
          </a:p>
          <a:p>
            <a:pPr>
              <a:defRPr/>
            </a:pPr>
            <a:r>
              <a:rPr lang="en-US" sz="2800" dirty="0" smtClean="0">
                <a:latin typeface="+mj-lt"/>
                <a:ea typeface="+mj-ea"/>
                <a:cs typeface="+mj-cs"/>
              </a:rPr>
              <a:t>Mode </a:t>
            </a:r>
            <a:r>
              <a:rPr lang="en-US" sz="2800" dirty="0">
                <a:latin typeface="+mj-lt"/>
                <a:ea typeface="+mj-ea"/>
                <a:cs typeface="+mj-cs"/>
              </a:rPr>
              <a:t>of Action: </a:t>
            </a:r>
            <a:r>
              <a:rPr lang="en-US" sz="2800" dirty="0" smtClean="0">
                <a:latin typeface="+mj-lt"/>
                <a:ea typeface="+mj-ea"/>
                <a:cs typeface="+mj-cs"/>
              </a:rPr>
              <a:t>Inhalation</a:t>
            </a:r>
            <a:endParaRPr lang="en-US" sz="2800" dirty="0">
              <a:latin typeface="+mj-lt"/>
              <a:ea typeface="+mj-ea"/>
              <a:cs typeface="+mj-cs"/>
            </a:endParaRPr>
          </a:p>
          <a:p>
            <a:pPr>
              <a:defRPr/>
            </a:pPr>
            <a:r>
              <a:rPr lang="en-US" sz="2800" dirty="0">
                <a:latin typeface="+mj-lt"/>
                <a:ea typeface="+mj-ea"/>
                <a:cs typeface="+mj-cs"/>
              </a:rPr>
              <a:t>Physiological Effects of Cyanide</a:t>
            </a:r>
          </a:p>
          <a:p>
            <a:pPr lvl="1">
              <a:buFont typeface="Arial" pitchFamily="34" charset="0"/>
              <a:buChar char="•"/>
              <a:defRPr/>
            </a:pPr>
            <a:r>
              <a:rPr lang="en-US" dirty="0">
                <a:latin typeface="+mj-lt"/>
                <a:ea typeface="+mj-ea"/>
                <a:cs typeface="+mj-cs"/>
              </a:rPr>
              <a:t>Destroys ability of </a:t>
            </a:r>
            <a:r>
              <a:rPr lang="en-US" dirty="0" smtClean="0">
                <a:latin typeface="+mj-lt"/>
                <a:ea typeface="+mj-ea"/>
                <a:cs typeface="+mj-cs"/>
              </a:rPr>
              <a:t>tissues </a:t>
            </a:r>
            <a:r>
              <a:rPr lang="en-US" dirty="0">
                <a:latin typeface="+mj-lt"/>
                <a:ea typeface="+mj-ea"/>
                <a:cs typeface="+mj-cs"/>
              </a:rPr>
              <a:t>to utilize oxygen</a:t>
            </a:r>
          </a:p>
          <a:p>
            <a:pPr>
              <a:buFont typeface="Arial" pitchFamily="34" charset="0"/>
              <a:buChar char="•"/>
              <a:defRPr/>
            </a:pPr>
            <a:r>
              <a:rPr lang="en-US" sz="2800" dirty="0">
                <a:latin typeface="+mj-lt"/>
                <a:ea typeface="+mj-ea"/>
                <a:cs typeface="+mj-cs"/>
              </a:rPr>
              <a:t>Form When Disseminated: </a:t>
            </a:r>
            <a:r>
              <a:rPr lang="en-US" sz="2800" dirty="0" smtClean="0">
                <a:latin typeface="+mj-lt"/>
                <a:ea typeface="+mj-ea"/>
                <a:cs typeface="+mj-cs"/>
              </a:rPr>
              <a:t>Gas</a:t>
            </a:r>
            <a:endParaRPr lang="en-US" sz="2800" dirty="0">
              <a:latin typeface="+mj-lt"/>
              <a:ea typeface="+mj-ea"/>
              <a:cs typeface="+mj-cs"/>
            </a:endParaRPr>
          </a:p>
          <a:p>
            <a:pPr>
              <a:defRPr/>
            </a:pPr>
            <a:r>
              <a:rPr lang="en-US" sz="2800" dirty="0">
                <a:latin typeface="+mj-lt"/>
                <a:ea typeface="+mj-ea"/>
                <a:cs typeface="+mj-cs"/>
              </a:rPr>
              <a:t>Required Defensive Gear: Protective Mask</a:t>
            </a:r>
          </a:p>
        </p:txBody>
      </p:sp>
      <p:sp>
        <p:nvSpPr>
          <p:cNvPr id="46085" name="Line 15"/>
          <p:cNvSpPr>
            <a:spLocks noChangeShapeType="1"/>
          </p:cNvSpPr>
          <p:nvPr/>
        </p:nvSpPr>
        <p:spPr bwMode="auto">
          <a:xfrm flipH="1" flipV="1">
            <a:off x="1536700" y="3251200"/>
            <a:ext cx="1282700" cy="55880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31599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1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1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0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4" grpId="0" build="p"/>
      <p:bldP spid="4608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71500" y="457200"/>
            <a:ext cx="4533900" cy="914400"/>
          </a:xfrm>
        </p:spPr>
        <p:txBody>
          <a:bodyPr>
            <a:noAutofit/>
          </a:bodyPr>
          <a:lstStyle/>
          <a:p>
            <a:pPr>
              <a:defRPr/>
            </a:pPr>
            <a:r>
              <a:rPr lang="en-US" dirty="0">
                <a:solidFill>
                  <a:srgbClr val="DAEDEF"/>
                </a:solidFill>
              </a:rPr>
              <a:t>Hydrogen Cyanide, HCN</a:t>
            </a:r>
          </a:p>
        </p:txBody>
      </p:sp>
      <p:sp>
        <p:nvSpPr>
          <p:cNvPr id="30723" name="Rectangle 4"/>
          <p:cNvSpPr>
            <a:spLocks noGrp="1" noChangeArrowheads="1"/>
          </p:cNvSpPr>
          <p:nvPr>
            <p:ph type="body" sz="half" idx="2"/>
          </p:nvPr>
        </p:nvSpPr>
        <p:spPr>
          <a:xfrm>
            <a:off x="1295400" y="2209800"/>
            <a:ext cx="4724400" cy="4495800"/>
          </a:xfrm>
        </p:spPr>
        <p:txBody>
          <a:bodyPr/>
          <a:lstStyle/>
          <a:p>
            <a:r>
              <a:rPr lang="en-US" sz="2400" dirty="0" smtClean="0"/>
              <a:t>Volatile liquid – </a:t>
            </a:r>
            <a:br>
              <a:rPr lang="en-US" sz="2400" dirty="0" smtClean="0"/>
            </a:br>
            <a:r>
              <a:rPr lang="en-US" sz="2400" dirty="0" smtClean="0"/>
              <a:t>boiling point 26 </a:t>
            </a:r>
            <a:r>
              <a:rPr lang="en-US" sz="2400" dirty="0"/>
              <a:t>°C (79 °F</a:t>
            </a:r>
            <a:r>
              <a:rPr lang="en-US" sz="2400" dirty="0" smtClean="0"/>
              <a:t>)</a:t>
            </a:r>
          </a:p>
          <a:p>
            <a:r>
              <a:rPr lang="en-US" sz="2400" dirty="0" smtClean="0"/>
              <a:t>Used in industry to make many important chemicals</a:t>
            </a:r>
          </a:p>
          <a:p>
            <a:r>
              <a:rPr lang="en-US" sz="2400" dirty="0" smtClean="0"/>
              <a:t>Fatal at concentrations as low as 300 mg/m</a:t>
            </a:r>
            <a:r>
              <a:rPr lang="en-US" sz="2400" baseline="30000" dirty="0" smtClean="0"/>
              <a:t>3</a:t>
            </a:r>
            <a:r>
              <a:rPr lang="en-US" sz="2400" dirty="0" smtClean="0"/>
              <a:t> in air.</a:t>
            </a:r>
          </a:p>
          <a:p>
            <a:r>
              <a:rPr lang="en-US" sz="2400" dirty="0" smtClean="0"/>
              <a:t>According to OPCW, there are no confirmed uses as CW, but may have been used by Iraq against Iran and the Kurds.</a:t>
            </a:r>
          </a:p>
          <a:p>
            <a:r>
              <a:rPr lang="en-US" sz="2400" dirty="0" smtClean="0"/>
              <a:t>Schedule 3, Part A of the CWC</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586" y="3276600"/>
            <a:ext cx="1601214" cy="1148872"/>
          </a:xfrm>
          <a:prstGeom prst="rect">
            <a:avLst/>
          </a:prstGeom>
        </p:spPr>
      </p:pic>
      <p:pic>
        <p:nvPicPr>
          <p:cNvPr id="4" name="Picture 3" descr="HCN_ls_C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436" y="2438400"/>
            <a:ext cx="2606964" cy="669493"/>
          </a:xfrm>
          <a:prstGeom prst="rect">
            <a:avLst/>
          </a:prstGeom>
        </p:spPr>
      </p:pic>
    </p:spTree>
    <p:extLst>
      <p:ext uri="{BB962C8B-B14F-4D97-AF65-F5344CB8AC3E}">
        <p14:creationId xmlns:p14="http://schemas.microsoft.com/office/powerpoint/2010/main" val="48192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81000"/>
            <a:ext cx="4838700" cy="990600"/>
          </a:xfrm>
        </p:spPr>
        <p:txBody>
          <a:bodyPr>
            <a:noAutofit/>
          </a:bodyPr>
          <a:lstStyle/>
          <a:p>
            <a:pPr>
              <a:defRPr/>
            </a:pPr>
            <a:r>
              <a:rPr lang="en-US" dirty="0">
                <a:solidFill>
                  <a:srgbClr val="DAEDEF"/>
                </a:solidFill>
              </a:rPr>
              <a:t>Hydrogen Cyanide, HCN</a:t>
            </a:r>
          </a:p>
        </p:txBody>
      </p:sp>
      <p:sp>
        <p:nvSpPr>
          <p:cNvPr id="30723" name="Rectangle 4"/>
          <p:cNvSpPr>
            <a:spLocks noGrp="1" noChangeArrowheads="1"/>
          </p:cNvSpPr>
          <p:nvPr>
            <p:ph type="body" sz="half" idx="2"/>
          </p:nvPr>
        </p:nvSpPr>
        <p:spPr>
          <a:xfrm>
            <a:off x="1295400" y="2209800"/>
            <a:ext cx="7620000" cy="4267200"/>
          </a:xfrm>
        </p:spPr>
        <p:txBody>
          <a:bodyPr/>
          <a:lstStyle/>
          <a:p>
            <a:r>
              <a:rPr lang="en-US" sz="2200" dirty="0"/>
              <a:t>Disrupts cellular respiration (the conversion of nutrients and oxygen into carbon dioxide, water, and energy) by inhibiting an enzyme (cytochrome oxidase) in mitochondria. </a:t>
            </a:r>
          </a:p>
          <a:p>
            <a:r>
              <a:rPr lang="en-US" sz="2200" dirty="0"/>
              <a:t>Binds to iron in enzyme.</a:t>
            </a:r>
          </a:p>
          <a:p>
            <a:r>
              <a:rPr lang="en-US" sz="2200" dirty="0"/>
              <a:t>Leads to dizziness, vomiting, loss of consciousness, and death</a:t>
            </a:r>
          </a:p>
          <a:p>
            <a:r>
              <a:rPr lang="en-US" sz="2200" dirty="0"/>
              <a:t>Most made from the following reaction at 1200 °C over a platinum catalyst.</a:t>
            </a:r>
          </a:p>
          <a:p>
            <a:pPr marL="0" indent="0">
              <a:buNone/>
            </a:pPr>
            <a:r>
              <a:rPr lang="pt-BR" sz="2200" dirty="0"/>
              <a:t>            2CH</a:t>
            </a:r>
            <a:r>
              <a:rPr lang="pt-BR" sz="2200" baseline="-25000" dirty="0"/>
              <a:t>4</a:t>
            </a:r>
            <a:r>
              <a:rPr lang="pt-BR" sz="2200" dirty="0"/>
              <a:t> + 2NH</a:t>
            </a:r>
            <a:r>
              <a:rPr lang="pt-BR" sz="2200" baseline="-25000" dirty="0"/>
              <a:t>3</a:t>
            </a:r>
            <a:r>
              <a:rPr lang="pt-BR" sz="2200" dirty="0"/>
              <a:t> + 3O</a:t>
            </a:r>
            <a:r>
              <a:rPr lang="pt-BR" sz="2200" baseline="-25000" dirty="0"/>
              <a:t>2</a:t>
            </a:r>
            <a:r>
              <a:rPr lang="pt-BR" sz="2200" dirty="0"/>
              <a:t> → 2HCN + 6H</a:t>
            </a:r>
            <a:r>
              <a:rPr lang="pt-BR" sz="2200" baseline="-25000" dirty="0"/>
              <a:t>2</a:t>
            </a:r>
            <a:r>
              <a:rPr lang="pt-BR" sz="2200" dirty="0"/>
              <a:t>O</a:t>
            </a:r>
          </a:p>
          <a:p>
            <a:r>
              <a:rPr lang="en-US" sz="2200" dirty="0"/>
              <a:t>Converted into sodium cyanide, </a:t>
            </a:r>
            <a:r>
              <a:rPr lang="en-US" sz="2200" dirty="0" err="1"/>
              <a:t>NaCN</a:t>
            </a:r>
            <a:r>
              <a:rPr lang="en-US" sz="2200" dirty="0"/>
              <a:t>, and transported in water solution.</a:t>
            </a:r>
          </a:p>
        </p:txBody>
      </p:sp>
    </p:spTree>
    <p:extLst>
      <p:ext uri="{BB962C8B-B14F-4D97-AF65-F5344CB8AC3E}">
        <p14:creationId xmlns:p14="http://schemas.microsoft.com/office/powerpoint/2010/main" val="135316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508000"/>
            <a:ext cx="4895850" cy="787400"/>
          </a:xfrm>
        </p:spPr>
        <p:txBody>
          <a:bodyPr/>
          <a:lstStyle/>
          <a:p>
            <a:r>
              <a:rPr lang="en-US" dirty="0" smtClean="0"/>
              <a:t>Cytochrome c Oxidase in cell membrane</a:t>
            </a:r>
            <a:endParaRPr lang="en-US" dirty="0"/>
          </a:p>
        </p:txBody>
      </p:sp>
      <p:pic>
        <p:nvPicPr>
          <p:cNvPr id="5" name="Picture 4"/>
          <p:cNvPicPr>
            <a:picLocks noChangeAspect="1"/>
          </p:cNvPicPr>
          <p:nvPr/>
        </p:nvPicPr>
        <p:blipFill>
          <a:blip r:embed="rId2"/>
          <a:stretch>
            <a:fillRect/>
          </a:stretch>
        </p:blipFill>
        <p:spPr>
          <a:xfrm>
            <a:off x="1295400" y="1752600"/>
            <a:ext cx="7772400" cy="5382387"/>
          </a:xfrm>
          <a:prstGeom prst="rect">
            <a:avLst/>
          </a:prstGeom>
        </p:spPr>
      </p:pic>
    </p:spTree>
    <p:extLst>
      <p:ext uri="{BB962C8B-B14F-4D97-AF65-F5344CB8AC3E}">
        <p14:creationId xmlns:p14="http://schemas.microsoft.com/office/powerpoint/2010/main" val="21036615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533400"/>
            <a:ext cx="2209800" cy="609600"/>
          </a:xfrm>
        </p:spPr>
        <p:txBody>
          <a:bodyPr>
            <a:normAutofit fontScale="90000"/>
          </a:bodyPr>
          <a:lstStyle/>
          <a:p>
            <a:pPr eaLnBrk="1" hangingPunct="1"/>
            <a:r>
              <a:rPr lang="en-US" sz="4000" dirty="0" smtClean="0">
                <a:solidFill>
                  <a:srgbClr val="DAEDEF"/>
                </a:solidFill>
                <a:latin typeface="+mj-lt"/>
              </a:rPr>
              <a:t>Enzymes</a:t>
            </a:r>
          </a:p>
        </p:txBody>
      </p:sp>
      <p:sp>
        <p:nvSpPr>
          <p:cNvPr id="429059" name="Rectangle 3"/>
          <p:cNvSpPr>
            <a:spLocks noGrp="1" noChangeArrowheads="1"/>
          </p:cNvSpPr>
          <p:nvPr>
            <p:ph type="body" idx="1"/>
          </p:nvPr>
        </p:nvSpPr>
        <p:spPr>
          <a:xfrm>
            <a:off x="1295400" y="2133600"/>
            <a:ext cx="7924800" cy="2057400"/>
          </a:xfrm>
        </p:spPr>
        <p:txBody>
          <a:bodyPr/>
          <a:lstStyle/>
          <a:p>
            <a:pPr eaLnBrk="1" hangingPunct="1"/>
            <a:r>
              <a:rPr lang="en-US" sz="2400" b="1" i="1" dirty="0">
                <a:solidFill>
                  <a:srgbClr val="000064"/>
                </a:solidFill>
              </a:rPr>
              <a:t>Enzymes</a:t>
            </a:r>
            <a:r>
              <a:rPr lang="en-US" sz="2400" dirty="0" smtClean="0"/>
              <a:t> are naturally occurring catalysts, primarily composed of protein</a:t>
            </a:r>
            <a:r>
              <a:rPr lang="en-US" sz="2400" dirty="0" smtClean="0">
                <a:solidFill>
                  <a:srgbClr val="990000"/>
                </a:solidFill>
              </a:rPr>
              <a:t>.</a:t>
            </a:r>
            <a:r>
              <a:rPr lang="en-US" sz="2400" dirty="0" smtClean="0"/>
              <a:t> </a:t>
            </a:r>
            <a:r>
              <a:rPr lang="en-US" sz="2400" b="1" i="1" dirty="0" smtClean="0">
                <a:solidFill>
                  <a:srgbClr val="000064"/>
                </a:solidFill>
              </a:rPr>
              <a:t>Catalysts</a:t>
            </a:r>
            <a:r>
              <a:rPr lang="en-US" sz="2400" dirty="0" smtClean="0">
                <a:solidFill>
                  <a:schemeClr val="hlink"/>
                </a:solidFill>
              </a:rPr>
              <a:t> </a:t>
            </a:r>
            <a:r>
              <a:rPr lang="en-US" sz="2400" dirty="0" smtClean="0"/>
              <a:t>speed chemical changes without being permanently altered themselves.</a:t>
            </a:r>
          </a:p>
          <a:p>
            <a:pPr eaLnBrk="1" hangingPunct="1"/>
            <a:r>
              <a:rPr lang="en-US" sz="2400" dirty="0" smtClean="0"/>
              <a:t>The chemicals that they act on are called </a:t>
            </a:r>
            <a:r>
              <a:rPr lang="en-US" sz="2400" b="1" i="1" dirty="0" smtClean="0">
                <a:solidFill>
                  <a:srgbClr val="000064"/>
                </a:solidFill>
              </a:rPr>
              <a:t>substrates</a:t>
            </a:r>
            <a:r>
              <a:rPr lang="en-US" sz="2400" dirty="0" smtClean="0"/>
              <a:t>.</a:t>
            </a:r>
          </a:p>
        </p:txBody>
      </p:sp>
      <p:pic>
        <p:nvPicPr>
          <p:cNvPr id="4813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6176" y="4191000"/>
            <a:ext cx="6405824"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045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33400" y="457200"/>
            <a:ext cx="2286000" cy="685800"/>
          </a:xfrm>
        </p:spPr>
        <p:txBody>
          <a:bodyPr/>
          <a:lstStyle/>
          <a:p>
            <a:pPr algn="l" eaLnBrk="1" hangingPunct="1"/>
            <a:r>
              <a:rPr lang="en-US" dirty="0" smtClean="0">
                <a:solidFill>
                  <a:srgbClr val="DAEDEF"/>
                </a:solidFill>
                <a:latin typeface="+mj-lt"/>
              </a:rPr>
              <a:t>Enzymes</a:t>
            </a:r>
          </a:p>
        </p:txBody>
      </p:sp>
      <p:sp>
        <p:nvSpPr>
          <p:cNvPr id="429059" name="Rectangle 3"/>
          <p:cNvSpPr>
            <a:spLocks noGrp="1" noChangeArrowheads="1"/>
          </p:cNvSpPr>
          <p:nvPr>
            <p:ph type="body" idx="1"/>
          </p:nvPr>
        </p:nvSpPr>
        <p:spPr>
          <a:xfrm>
            <a:off x="1524000" y="2286000"/>
            <a:ext cx="7543800" cy="4267200"/>
          </a:xfrm>
        </p:spPr>
        <p:txBody>
          <a:bodyPr/>
          <a:lstStyle/>
          <a:p>
            <a:pPr eaLnBrk="1" hangingPunct="1">
              <a:lnSpc>
                <a:spcPct val="80000"/>
              </a:lnSpc>
            </a:pPr>
            <a:r>
              <a:rPr lang="en-US" dirty="0" smtClean="0"/>
              <a:t>Very specific due to</a:t>
            </a:r>
          </a:p>
          <a:p>
            <a:pPr lvl="1" eaLnBrk="1" hangingPunct="1">
              <a:lnSpc>
                <a:spcPct val="80000"/>
              </a:lnSpc>
            </a:pPr>
            <a:r>
              <a:rPr lang="en-US" sz="2400" dirty="0" smtClean="0"/>
              <a:t>Substrate shape – “Lock and Key”</a:t>
            </a:r>
          </a:p>
          <a:p>
            <a:pPr lvl="1" eaLnBrk="1" hangingPunct="1">
              <a:lnSpc>
                <a:spcPct val="80000"/>
              </a:lnSpc>
            </a:pPr>
            <a:r>
              <a:rPr lang="en-US" sz="2400" dirty="0" smtClean="0"/>
              <a:t>Positions of binding groups, which attract substrates to the active site.</a:t>
            </a:r>
          </a:p>
          <a:p>
            <a:pPr lvl="1" eaLnBrk="1" hangingPunct="1">
              <a:lnSpc>
                <a:spcPct val="80000"/>
              </a:lnSpc>
            </a:pPr>
            <a:r>
              <a:rPr lang="en-US" sz="2400" dirty="0" smtClean="0"/>
              <a:t>Positions of the catalytic groups that speed the reaction.</a:t>
            </a:r>
          </a:p>
          <a:p>
            <a:pPr eaLnBrk="1" hangingPunct="1">
              <a:lnSpc>
                <a:spcPct val="80000"/>
              </a:lnSpc>
            </a:pPr>
            <a:r>
              <a:rPr lang="en-US" dirty="0" smtClean="0"/>
              <a:t>Speed chemical reactions because</a:t>
            </a:r>
          </a:p>
          <a:p>
            <a:pPr lvl="1" eaLnBrk="1" hangingPunct="1"/>
            <a:r>
              <a:rPr lang="en-US" sz="2400" dirty="0" smtClean="0"/>
              <a:t>Provide a different path to products that has more stable intermediates and therefore requires less energy.</a:t>
            </a:r>
          </a:p>
          <a:p>
            <a:pPr lvl="1" eaLnBrk="1" hangingPunct="1"/>
            <a:r>
              <a:rPr lang="en-US" sz="2400" dirty="0" smtClean="0"/>
              <a:t>Give the correct orientation every time. </a:t>
            </a:r>
          </a:p>
        </p:txBody>
      </p:sp>
    </p:spTree>
    <p:extLst>
      <p:ext uri="{BB962C8B-B14F-4D97-AF65-F5344CB8AC3E}">
        <p14:creationId xmlns:p14="http://schemas.microsoft.com/office/powerpoint/2010/main" val="3344123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90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90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90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90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9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533400" y="381000"/>
            <a:ext cx="2819400" cy="1143000"/>
          </a:xfrm>
        </p:spPr>
        <p:txBody>
          <a:bodyPr/>
          <a:lstStyle/>
          <a:p>
            <a:pPr eaLnBrk="1" hangingPunct="1">
              <a:defRPr/>
            </a:pPr>
            <a:r>
              <a:rPr lang="en-US" sz="3200" dirty="0" smtClean="0">
                <a:solidFill>
                  <a:schemeClr val="accent1">
                    <a:lumMod val="90000"/>
                  </a:schemeClr>
                </a:solidFill>
                <a:latin typeface="+mj-lt"/>
                <a:cs typeface="+mj-cs"/>
              </a:rPr>
              <a:t>Ozone </a:t>
            </a:r>
            <a:r>
              <a:rPr lang="en-US" dirty="0" smtClean="0">
                <a:solidFill>
                  <a:schemeClr val="accent1">
                    <a:lumMod val="90000"/>
                  </a:schemeClr>
                </a:solidFill>
                <a:latin typeface="+mj-lt"/>
                <a:cs typeface="+mj-cs"/>
              </a:rPr>
              <a:t>Destruction</a:t>
            </a:r>
          </a:p>
        </p:txBody>
      </p:sp>
      <p:sp>
        <p:nvSpPr>
          <p:cNvPr id="124931" name="Rectangle 3"/>
          <p:cNvSpPr>
            <a:spLocks noGrp="1" noChangeArrowheads="1"/>
          </p:cNvSpPr>
          <p:nvPr>
            <p:ph type="body" idx="1"/>
          </p:nvPr>
        </p:nvSpPr>
        <p:spPr>
          <a:xfrm>
            <a:off x="1295400" y="2209800"/>
            <a:ext cx="7620000" cy="4572000"/>
          </a:xfrm>
        </p:spPr>
        <p:txBody>
          <a:bodyPr/>
          <a:lstStyle/>
          <a:p>
            <a:pPr>
              <a:spcAft>
                <a:spcPts val="600"/>
              </a:spcAft>
            </a:pPr>
            <a:r>
              <a:rPr lang="en-US" sz="2400" dirty="0" smtClean="0"/>
              <a:t>1969 - Paul </a:t>
            </a:r>
            <a:r>
              <a:rPr lang="en-US" sz="2400" dirty="0" err="1"/>
              <a:t>Crutzen</a:t>
            </a:r>
            <a:r>
              <a:rPr lang="en-US" sz="2400" dirty="0"/>
              <a:t> </a:t>
            </a:r>
            <a:r>
              <a:rPr lang="en-US" sz="2400" dirty="0" smtClean="0"/>
              <a:t>discovered </a:t>
            </a:r>
            <a:r>
              <a:rPr lang="en-US" sz="2400" dirty="0" err="1"/>
              <a:t>NO</a:t>
            </a:r>
            <a:r>
              <a:rPr lang="en-US" sz="2800" baseline="-15000" dirty="0" err="1"/>
              <a:t>x</a:t>
            </a:r>
            <a:r>
              <a:rPr lang="en-US" sz="2400" dirty="0"/>
              <a:t> catalytic </a:t>
            </a:r>
            <a:r>
              <a:rPr lang="en-US" sz="2400" dirty="0" smtClean="0"/>
              <a:t>cycle.</a:t>
            </a:r>
            <a:endParaRPr lang="en-US" sz="2400" dirty="0"/>
          </a:p>
          <a:p>
            <a:pPr eaLnBrk="1" hangingPunct="1">
              <a:spcAft>
                <a:spcPts val="200"/>
              </a:spcAft>
              <a:buFontTx/>
              <a:buNone/>
              <a:defRPr/>
            </a:pPr>
            <a:r>
              <a:rPr lang="en-US" sz="2400" dirty="0" smtClean="0"/>
              <a:t>		NO</a:t>
            </a:r>
            <a:r>
              <a:rPr lang="en-US" sz="2400" dirty="0"/>
              <a:t>(</a:t>
            </a:r>
            <a:r>
              <a:rPr lang="en-US" sz="2400" i="1" dirty="0"/>
              <a:t>g</a:t>
            </a:r>
            <a:r>
              <a:rPr lang="en-US" sz="2400" dirty="0"/>
              <a:t>) + O</a:t>
            </a:r>
            <a:r>
              <a:rPr lang="en-US" sz="2400" baseline="-25000" dirty="0"/>
              <a:t>3</a:t>
            </a:r>
            <a:r>
              <a:rPr lang="en-US" sz="2400" dirty="0"/>
              <a:t>(</a:t>
            </a:r>
            <a:r>
              <a:rPr lang="en-US" sz="2400" i="1" dirty="0"/>
              <a:t>g</a:t>
            </a:r>
            <a:r>
              <a:rPr lang="en-US" sz="2400" dirty="0"/>
              <a:t>)  </a:t>
            </a:r>
            <a:r>
              <a:rPr lang="en-US" sz="2400" dirty="0">
                <a:sym typeface="Symbol" charset="0"/>
              </a:rPr>
              <a:t></a:t>
            </a:r>
            <a:r>
              <a:rPr lang="en-US" sz="2400" dirty="0"/>
              <a:t>  NO</a:t>
            </a:r>
            <a:r>
              <a:rPr lang="en-US" sz="2400" baseline="-25000" dirty="0"/>
              <a:t>2</a:t>
            </a:r>
            <a:r>
              <a:rPr lang="en-US" sz="2400" dirty="0"/>
              <a:t>(</a:t>
            </a:r>
            <a:r>
              <a:rPr lang="en-US" sz="2400" i="1" dirty="0"/>
              <a:t>g</a:t>
            </a:r>
            <a:r>
              <a:rPr lang="en-US" sz="2400" dirty="0"/>
              <a:t>) + O</a:t>
            </a:r>
            <a:r>
              <a:rPr lang="en-US" sz="2400" baseline="-25000" dirty="0"/>
              <a:t>2</a:t>
            </a:r>
            <a:r>
              <a:rPr lang="en-US" sz="2400" dirty="0"/>
              <a:t>(</a:t>
            </a:r>
            <a:r>
              <a:rPr lang="en-US" sz="2400" i="1" dirty="0"/>
              <a:t>g</a:t>
            </a:r>
            <a:r>
              <a:rPr lang="en-US" sz="2400" dirty="0"/>
              <a:t>)</a:t>
            </a:r>
          </a:p>
          <a:p>
            <a:pPr eaLnBrk="1" hangingPunct="1">
              <a:spcAft>
                <a:spcPts val="800"/>
              </a:spcAft>
              <a:buFontTx/>
              <a:buNone/>
              <a:defRPr/>
            </a:pPr>
            <a:r>
              <a:rPr lang="en-US" sz="2400" dirty="0"/>
              <a:t> </a:t>
            </a:r>
            <a:r>
              <a:rPr lang="en-US" sz="2400" dirty="0" smtClean="0"/>
              <a:t>		NO</a:t>
            </a:r>
            <a:r>
              <a:rPr lang="en-US" sz="2400" baseline="-25000" dirty="0" smtClean="0"/>
              <a:t>2</a:t>
            </a:r>
            <a:r>
              <a:rPr lang="en-US" sz="2400" dirty="0"/>
              <a:t>(</a:t>
            </a:r>
            <a:r>
              <a:rPr lang="en-US" sz="2400" i="1" dirty="0"/>
              <a:t>g</a:t>
            </a:r>
            <a:r>
              <a:rPr lang="en-US" sz="2400" dirty="0"/>
              <a:t>) + O(</a:t>
            </a:r>
            <a:r>
              <a:rPr lang="en-US" sz="2400" i="1" dirty="0"/>
              <a:t>g</a:t>
            </a:r>
            <a:r>
              <a:rPr lang="en-US" sz="2400" dirty="0"/>
              <a:t>)  </a:t>
            </a:r>
            <a:r>
              <a:rPr lang="en-US" sz="2400" dirty="0">
                <a:sym typeface="Symbol" charset="0"/>
              </a:rPr>
              <a:t></a:t>
            </a:r>
            <a:r>
              <a:rPr lang="en-US" sz="2400" dirty="0"/>
              <a:t>  NO(</a:t>
            </a:r>
            <a:r>
              <a:rPr lang="en-US" sz="2400" i="1" dirty="0"/>
              <a:t>g</a:t>
            </a:r>
            <a:r>
              <a:rPr lang="en-US" sz="2400" dirty="0"/>
              <a:t>) + O</a:t>
            </a:r>
            <a:r>
              <a:rPr lang="en-US" sz="2400" baseline="-25000" dirty="0"/>
              <a:t>2</a:t>
            </a:r>
            <a:r>
              <a:rPr lang="en-US" sz="2400" dirty="0"/>
              <a:t>(</a:t>
            </a:r>
            <a:r>
              <a:rPr lang="en-US" sz="2400" i="1" dirty="0"/>
              <a:t>g</a:t>
            </a:r>
            <a:r>
              <a:rPr lang="en-US" sz="2400" dirty="0" smtClean="0"/>
              <a:t>)                               </a:t>
            </a:r>
            <a:endParaRPr lang="en-US" sz="2400" dirty="0"/>
          </a:p>
          <a:p>
            <a:pPr eaLnBrk="1" hangingPunct="1">
              <a:buFontTx/>
              <a:buNone/>
              <a:defRPr/>
            </a:pPr>
            <a:r>
              <a:rPr lang="en-US" sz="2400" dirty="0"/>
              <a:t>net reaction                  </a:t>
            </a:r>
          </a:p>
          <a:p>
            <a:pPr eaLnBrk="1" hangingPunct="1">
              <a:spcBef>
                <a:spcPct val="0"/>
              </a:spcBef>
              <a:buFontTx/>
              <a:buNone/>
              <a:defRPr/>
            </a:pPr>
            <a:r>
              <a:rPr lang="en-US" sz="2400" dirty="0"/>
              <a:t>                           </a:t>
            </a:r>
            <a:r>
              <a:rPr lang="en-US" sz="2400" dirty="0" smtClean="0"/>
              <a:t>     </a:t>
            </a:r>
            <a:r>
              <a:rPr lang="en-US" sz="2000" dirty="0" smtClean="0">
                <a:solidFill>
                  <a:srgbClr val="000064"/>
                </a:solidFill>
              </a:rPr>
              <a:t>NO </a:t>
            </a:r>
            <a:r>
              <a:rPr lang="en-US" sz="2000" dirty="0">
                <a:solidFill>
                  <a:srgbClr val="000064"/>
                </a:solidFill>
              </a:rPr>
              <a:t>catalyst</a:t>
            </a:r>
          </a:p>
          <a:p>
            <a:pPr eaLnBrk="1" hangingPunct="1">
              <a:spcBef>
                <a:spcPct val="0"/>
              </a:spcBef>
              <a:spcAft>
                <a:spcPts val="600"/>
              </a:spcAft>
              <a:buFontTx/>
              <a:buNone/>
              <a:defRPr/>
            </a:pPr>
            <a:r>
              <a:rPr lang="en-US" sz="2400" dirty="0"/>
              <a:t>    </a:t>
            </a:r>
            <a:r>
              <a:rPr lang="en-US" sz="2400" dirty="0" smtClean="0"/>
              <a:t>		O</a:t>
            </a:r>
            <a:r>
              <a:rPr lang="en-US" sz="2400" baseline="-25000" dirty="0" smtClean="0"/>
              <a:t>3</a:t>
            </a:r>
            <a:r>
              <a:rPr lang="en-US" sz="2400" dirty="0"/>
              <a:t>(</a:t>
            </a:r>
            <a:r>
              <a:rPr lang="en-US" sz="2400" i="1" dirty="0"/>
              <a:t>g</a:t>
            </a:r>
            <a:r>
              <a:rPr lang="en-US" sz="2400" dirty="0"/>
              <a:t>) + O(</a:t>
            </a:r>
            <a:r>
              <a:rPr lang="en-US" sz="2400" i="1" dirty="0"/>
              <a:t>g</a:t>
            </a:r>
            <a:r>
              <a:rPr lang="en-US" sz="2400" dirty="0"/>
              <a:t>)                    2O</a:t>
            </a:r>
            <a:r>
              <a:rPr lang="en-US" sz="2400" baseline="-25000" dirty="0"/>
              <a:t>2</a:t>
            </a:r>
            <a:r>
              <a:rPr lang="en-US" sz="2400" dirty="0"/>
              <a:t>(</a:t>
            </a:r>
            <a:r>
              <a:rPr lang="en-US" sz="2400" i="1" dirty="0"/>
              <a:t>g</a:t>
            </a:r>
            <a:r>
              <a:rPr lang="en-US" sz="2400" dirty="0" smtClean="0"/>
              <a:t>)</a:t>
            </a:r>
          </a:p>
          <a:p>
            <a:pPr>
              <a:spcBef>
                <a:spcPts val="168"/>
              </a:spcBef>
            </a:pPr>
            <a:r>
              <a:rPr lang="en-US" sz="2400" dirty="0" smtClean="0"/>
              <a:t>1971 – Harold Johnston </a:t>
            </a:r>
            <a:r>
              <a:rPr lang="en-US" sz="2400" dirty="0"/>
              <a:t>calculates that </a:t>
            </a:r>
            <a:r>
              <a:rPr lang="en-US" sz="2400" dirty="0" err="1" smtClean="0"/>
              <a:t>NO</a:t>
            </a:r>
            <a:r>
              <a:rPr lang="en-US" sz="2400" baseline="-15000" dirty="0" err="1"/>
              <a:t>x</a:t>
            </a:r>
            <a:r>
              <a:rPr lang="en-US" sz="2400" dirty="0" smtClean="0"/>
              <a:t> </a:t>
            </a:r>
            <a:r>
              <a:rPr lang="en-US" sz="2400" dirty="0"/>
              <a:t>from SST's could </a:t>
            </a:r>
            <a:r>
              <a:rPr lang="en-US" sz="2400" dirty="0" smtClean="0"/>
              <a:t>double the rate of depletion of the ozone layer.</a:t>
            </a:r>
            <a:endParaRPr lang="en-US" sz="2400" dirty="0" smtClean="0">
              <a:latin typeface="Technical" charset="0"/>
            </a:endParaRPr>
          </a:p>
          <a:p>
            <a:pPr marL="0" indent="0" algn="ctr">
              <a:buNone/>
            </a:pPr>
            <a:r>
              <a:rPr lang="en-US" sz="1800" dirty="0">
                <a:latin typeface="Technical" charset="0"/>
                <a:hlinkClick r:id="rId2"/>
              </a:rPr>
              <a:t>http://science.sciencemag.org/content/173/3996/517.</a:t>
            </a:r>
            <a:r>
              <a:rPr lang="en-US" sz="1800" dirty="0" smtClean="0">
                <a:latin typeface="Technical" charset="0"/>
                <a:hlinkClick r:id="rId2"/>
              </a:rPr>
              <a:t>short</a:t>
            </a:r>
            <a:endParaRPr lang="en-US" sz="1800" dirty="0" smtClean="0">
              <a:latin typeface="Technical" charset="0"/>
              <a:cs typeface="+mn-cs"/>
            </a:endParaRPr>
          </a:p>
        </p:txBody>
      </p:sp>
      <p:sp>
        <p:nvSpPr>
          <p:cNvPr id="124932" name="Line 4"/>
          <p:cNvSpPr>
            <a:spLocks noChangeShapeType="1"/>
          </p:cNvSpPr>
          <p:nvPr/>
        </p:nvSpPr>
        <p:spPr bwMode="auto">
          <a:xfrm>
            <a:off x="4038600" y="4724400"/>
            <a:ext cx="1524000" cy="0"/>
          </a:xfrm>
          <a:prstGeom prst="line">
            <a:avLst/>
          </a:prstGeom>
          <a:noFill/>
          <a:ln w="12700">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23632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9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493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9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493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49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P spid="1249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04800"/>
            <a:ext cx="2686050" cy="1219200"/>
          </a:xfrm>
        </p:spPr>
        <p:txBody>
          <a:bodyPr>
            <a:noAutofit/>
          </a:bodyPr>
          <a:lstStyle/>
          <a:p>
            <a:pPr>
              <a:defRPr/>
            </a:pPr>
            <a:r>
              <a:rPr lang="en-US" dirty="0">
                <a:solidFill>
                  <a:srgbClr val="DAEDEF"/>
                </a:solidFill>
              </a:rPr>
              <a:t>Nerve Agents</a:t>
            </a:r>
          </a:p>
        </p:txBody>
      </p:sp>
      <p:graphicFrame>
        <p:nvGraphicFramePr>
          <p:cNvPr id="62467" name="Object 3">
            <a:hlinkClick r:id="" action="ppaction://ole?verb=0"/>
          </p:cNvPr>
          <p:cNvGraphicFramePr>
            <a:graphicFrameLocks/>
          </p:cNvGraphicFramePr>
          <p:nvPr>
            <p:extLst>
              <p:ext uri="{D42A27DB-BD31-4B8C-83A1-F6EECF244321}">
                <p14:modId xmlns:p14="http://schemas.microsoft.com/office/powerpoint/2010/main" val="905152230"/>
              </p:ext>
            </p:extLst>
          </p:nvPr>
        </p:nvGraphicFramePr>
        <p:xfrm>
          <a:off x="122238" y="1981200"/>
          <a:ext cx="1917700" cy="4781550"/>
        </p:xfrm>
        <a:graphic>
          <a:graphicData uri="http://schemas.openxmlformats.org/presentationml/2006/ole">
            <mc:AlternateContent xmlns:mc="http://schemas.openxmlformats.org/markup-compatibility/2006">
              <mc:Choice xmlns:v="urn:schemas-microsoft-com:vml" Requires="v">
                <p:oleObj spid="_x0000_s50484" name="Clip" r:id="rId4" imgW="1928813" imgH="4792663" progId="MS_ClipArt_Gallery.2">
                  <p:embed/>
                </p:oleObj>
              </mc:Choice>
              <mc:Fallback>
                <p:oleObj name="Clip" r:id="rId4" imgW="1928813" imgH="4792663"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98120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27652" name="Rectangle 4"/>
          <p:cNvSpPr>
            <a:spLocks noGrp="1" noChangeArrowheads="1"/>
          </p:cNvSpPr>
          <p:nvPr>
            <p:ph type="body" sz="half" idx="2"/>
          </p:nvPr>
        </p:nvSpPr>
        <p:spPr>
          <a:xfrm>
            <a:off x="1978819" y="2133600"/>
            <a:ext cx="7165181" cy="4572000"/>
          </a:xfrm>
        </p:spPr>
        <p:txBody>
          <a:bodyPr>
            <a:noAutofit/>
          </a:bodyPr>
          <a:lstStyle/>
          <a:p>
            <a:pPr>
              <a:defRPr/>
            </a:pPr>
            <a:r>
              <a:rPr lang="en-US" sz="2200" dirty="0" smtClean="0">
                <a:latin typeface="+mj-lt"/>
                <a:ea typeface="+mj-ea"/>
                <a:cs typeface="+mj-cs"/>
              </a:rPr>
              <a:t>Tabun, </a:t>
            </a:r>
            <a:r>
              <a:rPr lang="en-US" sz="2200" b="1" dirty="0">
                <a:latin typeface="+mj-lt"/>
                <a:ea typeface="+mj-ea"/>
                <a:cs typeface="+mj-cs"/>
              </a:rPr>
              <a:t>s</a:t>
            </a:r>
            <a:r>
              <a:rPr lang="en-US" sz="2200" b="1" dirty="0" smtClean="0">
                <a:latin typeface="+mj-lt"/>
                <a:ea typeface="+mj-ea"/>
                <a:cs typeface="+mj-cs"/>
              </a:rPr>
              <a:t>arin</a:t>
            </a:r>
            <a:r>
              <a:rPr lang="en-US" sz="2200" dirty="0" smtClean="0">
                <a:latin typeface="+mj-lt"/>
                <a:ea typeface="+mj-ea"/>
                <a:cs typeface="+mj-cs"/>
              </a:rPr>
              <a:t>, </a:t>
            </a:r>
            <a:r>
              <a:rPr lang="en-US" sz="2200" dirty="0" err="1">
                <a:latin typeface="+mj-lt"/>
                <a:ea typeface="+mj-ea"/>
                <a:cs typeface="+mj-cs"/>
              </a:rPr>
              <a:t>s</a:t>
            </a:r>
            <a:r>
              <a:rPr lang="en-US" sz="2200" dirty="0" err="1" smtClean="0">
                <a:latin typeface="+mj-lt"/>
                <a:ea typeface="+mj-ea"/>
                <a:cs typeface="+mj-cs"/>
              </a:rPr>
              <a:t>oman</a:t>
            </a:r>
            <a:r>
              <a:rPr lang="en-US" sz="2200" dirty="0" smtClean="0">
                <a:latin typeface="+mj-lt"/>
                <a:ea typeface="+mj-ea"/>
                <a:cs typeface="+mj-cs"/>
              </a:rPr>
              <a:t>, </a:t>
            </a:r>
            <a:r>
              <a:rPr lang="en-US" sz="2200" dirty="0" err="1" smtClean="0">
                <a:latin typeface="+mj-lt"/>
                <a:ea typeface="+mj-ea"/>
                <a:cs typeface="+mj-cs"/>
              </a:rPr>
              <a:t>cyclosarin</a:t>
            </a:r>
            <a:r>
              <a:rPr lang="en-US" sz="2200" dirty="0" smtClean="0">
                <a:latin typeface="+mj-lt"/>
                <a:ea typeface="+mj-ea"/>
                <a:cs typeface="+mj-cs"/>
              </a:rPr>
              <a:t>, </a:t>
            </a:r>
            <a:r>
              <a:rPr lang="en-US" sz="2200" b="1" dirty="0" smtClean="0">
                <a:latin typeface="+mj-lt"/>
                <a:ea typeface="+mj-ea"/>
                <a:cs typeface="+mj-cs"/>
              </a:rPr>
              <a:t>VX</a:t>
            </a:r>
            <a:r>
              <a:rPr lang="en-US" sz="2200" dirty="0" smtClean="0">
                <a:latin typeface="+mj-lt"/>
                <a:ea typeface="+mj-ea"/>
                <a:cs typeface="+mj-cs"/>
              </a:rPr>
              <a:t>, </a:t>
            </a:r>
            <a:r>
              <a:rPr lang="en-US" sz="2200" dirty="0" err="1" smtClean="0">
                <a:latin typeface="+mj-lt"/>
                <a:ea typeface="+mj-ea"/>
                <a:cs typeface="+mj-cs"/>
              </a:rPr>
              <a:t>Novichok</a:t>
            </a:r>
            <a:endParaRPr lang="en-US" sz="2200" dirty="0" smtClean="0">
              <a:latin typeface="+mj-lt"/>
              <a:ea typeface="+mj-ea"/>
              <a:cs typeface="+mj-cs"/>
            </a:endParaRPr>
          </a:p>
          <a:p>
            <a:pPr>
              <a:defRPr/>
            </a:pPr>
            <a:r>
              <a:rPr lang="en-US" sz="2200" dirty="0" smtClean="0">
                <a:latin typeface="+mj-lt"/>
                <a:ea typeface="+mj-ea"/>
                <a:cs typeface="+mj-cs"/>
              </a:rPr>
              <a:t>Modes </a:t>
            </a:r>
            <a:r>
              <a:rPr lang="en-US" sz="2200" dirty="0">
                <a:latin typeface="+mj-lt"/>
                <a:ea typeface="+mj-ea"/>
                <a:cs typeface="+mj-cs"/>
              </a:rPr>
              <a:t>of Action: </a:t>
            </a:r>
            <a:r>
              <a:rPr lang="en-US" sz="2200" dirty="0" smtClean="0">
                <a:latin typeface="+mj-lt"/>
                <a:ea typeface="+mj-ea"/>
                <a:cs typeface="+mj-cs"/>
              </a:rPr>
              <a:t>Contact, Inhalation</a:t>
            </a:r>
            <a:endParaRPr lang="en-US" sz="2200" dirty="0">
              <a:latin typeface="+mj-lt"/>
              <a:ea typeface="+mj-ea"/>
              <a:cs typeface="+mj-cs"/>
            </a:endParaRPr>
          </a:p>
          <a:p>
            <a:pPr>
              <a:defRPr/>
            </a:pPr>
            <a:r>
              <a:rPr lang="en-US" sz="2200" dirty="0" smtClean="0">
                <a:latin typeface="+mj-lt"/>
                <a:ea typeface="+mj-ea"/>
                <a:cs typeface="+mj-cs"/>
              </a:rPr>
              <a:t>Physiological Effects</a:t>
            </a:r>
          </a:p>
          <a:p>
            <a:pPr lvl="1">
              <a:buFont typeface="Arial" pitchFamily="34" charset="0"/>
              <a:buChar char="•"/>
              <a:defRPr/>
            </a:pPr>
            <a:r>
              <a:rPr lang="en-US" sz="2200" dirty="0" smtClean="0"/>
              <a:t>Disrupt </a:t>
            </a:r>
            <a:r>
              <a:rPr lang="en-US" sz="2200" dirty="0"/>
              <a:t>the mechanism by which nerves transfer messages to organs </a:t>
            </a:r>
            <a:endParaRPr lang="en-US" sz="2200" dirty="0" smtClean="0"/>
          </a:p>
          <a:p>
            <a:pPr lvl="1">
              <a:buFont typeface="Arial" pitchFamily="34" charset="0"/>
              <a:buChar char="•"/>
              <a:defRPr/>
            </a:pPr>
            <a:r>
              <a:rPr lang="en-US" sz="2200" dirty="0" smtClean="0">
                <a:latin typeface="+mj-lt"/>
                <a:ea typeface="+mj-ea"/>
                <a:cs typeface="+mj-cs"/>
              </a:rPr>
              <a:t>Causes seizures and loss of body control</a:t>
            </a:r>
          </a:p>
          <a:p>
            <a:pPr lvl="1">
              <a:buFont typeface="Arial" pitchFamily="34" charset="0"/>
              <a:buChar char="•"/>
              <a:defRPr/>
            </a:pPr>
            <a:r>
              <a:rPr lang="en-US" sz="2200" dirty="0" smtClean="0">
                <a:latin typeface="+mj-lt"/>
                <a:ea typeface="+mj-ea"/>
                <a:cs typeface="+mj-cs"/>
              </a:rPr>
              <a:t>Exhausts muscles, including heart and diaphragm</a:t>
            </a:r>
          </a:p>
          <a:p>
            <a:pPr lvl="1">
              <a:buFont typeface="Arial" pitchFamily="34" charset="0"/>
              <a:buChar char="•"/>
              <a:defRPr/>
            </a:pPr>
            <a:r>
              <a:rPr lang="en-US" sz="2200" dirty="0" smtClean="0">
                <a:latin typeface="+mj-lt"/>
                <a:ea typeface="+mj-ea"/>
                <a:cs typeface="+mj-cs"/>
              </a:rPr>
              <a:t>Lethal dose can cause death from respiratory failure in five minutes</a:t>
            </a:r>
            <a:endParaRPr lang="en-US" sz="2200" dirty="0">
              <a:latin typeface="+mj-lt"/>
              <a:ea typeface="+mj-ea"/>
              <a:cs typeface="+mj-cs"/>
            </a:endParaRPr>
          </a:p>
          <a:p>
            <a:pPr>
              <a:defRPr/>
            </a:pPr>
            <a:r>
              <a:rPr lang="en-US" sz="2200" dirty="0">
                <a:latin typeface="+mj-lt"/>
                <a:ea typeface="+mj-ea"/>
                <a:cs typeface="+mj-cs"/>
              </a:rPr>
              <a:t>Form When Disseminated: Liquid,  Vapor, </a:t>
            </a:r>
            <a:r>
              <a:rPr lang="en-US" sz="2200" dirty="0" smtClean="0">
                <a:latin typeface="+mj-lt"/>
                <a:ea typeface="+mj-ea"/>
                <a:cs typeface="+mj-cs"/>
              </a:rPr>
              <a:t>Aerosol</a:t>
            </a:r>
            <a:endParaRPr lang="en-US" sz="2200" dirty="0">
              <a:latin typeface="+mj-lt"/>
              <a:ea typeface="+mj-ea"/>
              <a:cs typeface="+mj-cs"/>
            </a:endParaRPr>
          </a:p>
          <a:p>
            <a:pPr>
              <a:defRPr/>
            </a:pPr>
            <a:r>
              <a:rPr lang="en-US" sz="2200" dirty="0">
                <a:latin typeface="+mj-lt"/>
                <a:ea typeface="+mj-ea"/>
                <a:cs typeface="+mj-cs"/>
              </a:rPr>
              <a:t>Required Defensive Gear: Protective Mask &amp; Clothing</a:t>
            </a:r>
          </a:p>
        </p:txBody>
      </p:sp>
      <p:sp>
        <p:nvSpPr>
          <p:cNvPr id="62469" name="Line 5"/>
          <p:cNvSpPr>
            <a:spLocks noChangeShapeType="1"/>
          </p:cNvSpPr>
          <p:nvPr/>
        </p:nvSpPr>
        <p:spPr bwMode="auto">
          <a:xfrm flipH="1">
            <a:off x="1393825" y="3200400"/>
            <a:ext cx="892175" cy="268767"/>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470" name="Line 6"/>
          <p:cNvSpPr>
            <a:spLocks noChangeShapeType="1"/>
          </p:cNvSpPr>
          <p:nvPr/>
        </p:nvSpPr>
        <p:spPr bwMode="auto">
          <a:xfrm flipH="1">
            <a:off x="1108075" y="3200400"/>
            <a:ext cx="1254125" cy="25398"/>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471" name="Line 6"/>
          <p:cNvSpPr>
            <a:spLocks noChangeShapeType="1"/>
          </p:cNvSpPr>
          <p:nvPr/>
        </p:nvSpPr>
        <p:spPr bwMode="auto">
          <a:xfrm flipH="1" flipV="1">
            <a:off x="1108075" y="2165350"/>
            <a:ext cx="1254125" cy="103505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211765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4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4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6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65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65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65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65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65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bldLvl="2"/>
      <p:bldP spid="62469" grpId="0" animBg="1"/>
      <p:bldP spid="62470" grpId="0" animBg="1"/>
      <p:bldP spid="6247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457200"/>
            <a:ext cx="3810000" cy="838200"/>
          </a:xfrm>
        </p:spPr>
        <p:txBody>
          <a:bodyPr>
            <a:noAutofit/>
          </a:bodyPr>
          <a:lstStyle/>
          <a:p>
            <a:pPr algn="l">
              <a:defRPr/>
            </a:pPr>
            <a:r>
              <a:rPr lang="en-US" dirty="0">
                <a:solidFill>
                  <a:srgbClr val="DAEDEF"/>
                </a:solidFill>
              </a:rPr>
              <a:t>Nerve Agents – Two Series</a:t>
            </a:r>
          </a:p>
        </p:txBody>
      </p:sp>
      <p:sp>
        <p:nvSpPr>
          <p:cNvPr id="63491" name="Rectangle 4"/>
          <p:cNvSpPr>
            <a:spLocks noGrp="1" noChangeArrowheads="1"/>
          </p:cNvSpPr>
          <p:nvPr>
            <p:ph type="body" sz="half" idx="2"/>
          </p:nvPr>
        </p:nvSpPr>
        <p:spPr>
          <a:xfrm>
            <a:off x="1447800" y="2133600"/>
            <a:ext cx="7543800" cy="4572000"/>
          </a:xfrm>
        </p:spPr>
        <p:txBody>
          <a:bodyPr>
            <a:normAutofit fontScale="92500" lnSpcReduction="10000"/>
          </a:bodyPr>
          <a:lstStyle/>
          <a:p>
            <a:r>
              <a:rPr lang="en-US" sz="2800" dirty="0" smtClean="0"/>
              <a:t>G-series </a:t>
            </a:r>
          </a:p>
          <a:p>
            <a:pPr lvl="1"/>
            <a:r>
              <a:rPr lang="en-US" sz="2400" dirty="0" smtClean="0"/>
              <a:t>Produced by Germans</a:t>
            </a:r>
          </a:p>
          <a:p>
            <a:pPr lvl="1"/>
            <a:r>
              <a:rPr lang="en-US" sz="2400" dirty="0" smtClean="0"/>
              <a:t>1936 – GA (</a:t>
            </a:r>
            <a:r>
              <a:rPr lang="en-US" sz="2400" dirty="0" err="1" smtClean="0"/>
              <a:t>tabun</a:t>
            </a:r>
            <a:r>
              <a:rPr lang="en-US" sz="2400" dirty="0" smtClean="0"/>
              <a:t>)</a:t>
            </a:r>
          </a:p>
          <a:p>
            <a:pPr lvl="1"/>
            <a:r>
              <a:rPr lang="en-US" sz="2400" dirty="0" smtClean="0"/>
              <a:t>1939 – GB (sarin)</a:t>
            </a:r>
          </a:p>
          <a:p>
            <a:pPr lvl="1"/>
            <a:r>
              <a:rPr lang="en-US" sz="2400" dirty="0" smtClean="0"/>
              <a:t>1944 – GD (</a:t>
            </a:r>
            <a:r>
              <a:rPr lang="en-US" sz="2400" dirty="0" err="1" smtClean="0"/>
              <a:t>soman</a:t>
            </a:r>
            <a:r>
              <a:rPr lang="en-US" sz="2400" dirty="0" smtClean="0"/>
              <a:t>)</a:t>
            </a:r>
          </a:p>
          <a:p>
            <a:pPr lvl="1"/>
            <a:r>
              <a:rPr lang="en-US" sz="2400" dirty="0" smtClean="0"/>
              <a:t>1949 – GF (</a:t>
            </a:r>
            <a:r>
              <a:rPr lang="en-US" sz="2400" dirty="0" err="1" smtClean="0"/>
              <a:t>cyclosarin</a:t>
            </a:r>
            <a:r>
              <a:rPr lang="en-US" sz="2400" dirty="0" smtClean="0"/>
              <a:t>)</a:t>
            </a:r>
          </a:p>
          <a:p>
            <a:pPr lvl="1"/>
            <a:r>
              <a:rPr lang="en-US" sz="2400" dirty="0" smtClean="0"/>
              <a:t>GA and GB </a:t>
            </a:r>
            <a:r>
              <a:rPr lang="en-US" sz="2400" dirty="0"/>
              <a:t>l</a:t>
            </a:r>
            <a:r>
              <a:rPr lang="en-US" sz="2400" dirty="0" smtClean="0"/>
              <a:t>ess </a:t>
            </a:r>
            <a:r>
              <a:rPr lang="en-US" sz="2400" dirty="0"/>
              <a:t>persistent after </a:t>
            </a:r>
            <a:r>
              <a:rPr lang="en-US" sz="2400" dirty="0" smtClean="0"/>
              <a:t>dispersal</a:t>
            </a:r>
            <a:endParaRPr lang="en-US" sz="2400" dirty="0"/>
          </a:p>
          <a:p>
            <a:r>
              <a:rPr lang="en-US" sz="2800" dirty="0" smtClean="0"/>
              <a:t>V-series</a:t>
            </a:r>
          </a:p>
          <a:p>
            <a:pPr lvl="1"/>
            <a:r>
              <a:rPr lang="en-US" sz="2400" dirty="0" smtClean="0"/>
              <a:t>More persistent after dispersal</a:t>
            </a:r>
          </a:p>
          <a:p>
            <a:pPr lvl="1"/>
            <a:r>
              <a:rPr lang="en-US" sz="2400" dirty="0" smtClean="0"/>
              <a:t>Five well-known members</a:t>
            </a:r>
          </a:p>
          <a:p>
            <a:pPr lvl="1"/>
            <a:r>
              <a:rPr lang="en-US" sz="2400" dirty="0" smtClean="0"/>
              <a:t>VX most important…first produced by the British in the 1950s</a:t>
            </a:r>
          </a:p>
          <a:p>
            <a:endParaRPr lang="en-US" sz="2400" dirty="0" smtClean="0"/>
          </a:p>
        </p:txBody>
      </p:sp>
    </p:spTree>
    <p:extLst>
      <p:ext uri="{BB962C8B-B14F-4D97-AF65-F5344CB8AC3E}">
        <p14:creationId xmlns:p14="http://schemas.microsoft.com/office/powerpoint/2010/main" val="96409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4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49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bldLvl="2"/>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04800"/>
            <a:ext cx="2524125" cy="1143000"/>
          </a:xfrm>
        </p:spPr>
        <p:txBody>
          <a:bodyPr>
            <a:noAutofit/>
          </a:bodyPr>
          <a:lstStyle/>
          <a:p>
            <a:pPr>
              <a:defRPr/>
            </a:pPr>
            <a:r>
              <a:rPr lang="en-US" dirty="0">
                <a:solidFill>
                  <a:srgbClr val="DAEDEF"/>
                </a:solidFill>
              </a:rPr>
              <a:t>Nerve Agents</a:t>
            </a:r>
          </a:p>
        </p:txBody>
      </p:sp>
      <p:sp>
        <p:nvSpPr>
          <p:cNvPr id="64515" name="Rectangle 4"/>
          <p:cNvSpPr>
            <a:spLocks noGrp="1" noChangeArrowheads="1"/>
          </p:cNvSpPr>
          <p:nvPr>
            <p:ph type="body" sz="half" idx="2"/>
          </p:nvPr>
        </p:nvSpPr>
        <p:spPr>
          <a:xfrm>
            <a:off x="1219200" y="2057400"/>
            <a:ext cx="4876800" cy="5105400"/>
          </a:xfrm>
        </p:spPr>
        <p:txBody>
          <a:bodyPr/>
          <a:lstStyle/>
          <a:p>
            <a:pPr>
              <a:lnSpc>
                <a:spcPct val="80000"/>
              </a:lnSpc>
            </a:pPr>
            <a:r>
              <a:rPr lang="en-US" sz="2400" dirty="0" smtClean="0"/>
              <a:t>Discovered accidentally by German chemists developing pesticides. </a:t>
            </a:r>
          </a:p>
          <a:p>
            <a:pPr lvl="1">
              <a:lnSpc>
                <a:spcPct val="80000"/>
              </a:lnSpc>
            </a:pPr>
            <a:r>
              <a:rPr lang="en-US" sz="2400" dirty="0" smtClean="0"/>
              <a:t>Germany had the world’s most advanced chemical industry.</a:t>
            </a:r>
          </a:p>
          <a:p>
            <a:pPr lvl="1">
              <a:lnSpc>
                <a:spcPct val="80000"/>
              </a:lnSpc>
            </a:pPr>
            <a:r>
              <a:rPr lang="en-US" sz="2400" dirty="0" smtClean="0"/>
              <a:t>Searching for new organophosphate pesticides </a:t>
            </a:r>
          </a:p>
          <a:p>
            <a:pPr>
              <a:lnSpc>
                <a:spcPct val="80000"/>
              </a:lnSpc>
            </a:pPr>
            <a:r>
              <a:rPr lang="en-US" sz="2400" dirty="0" smtClean="0"/>
              <a:t>Made many variations of the structure and tested them for potency. </a:t>
            </a:r>
          </a:p>
          <a:p>
            <a:pPr>
              <a:lnSpc>
                <a:spcPct val="80000"/>
              </a:lnSpc>
            </a:pPr>
            <a:r>
              <a:rPr lang="en-US" sz="2400" dirty="0" smtClean="0"/>
              <a:t>One compound found </a:t>
            </a:r>
            <a:r>
              <a:rPr lang="en-US" sz="2400" dirty="0"/>
              <a:t>to be very dangerous and therefore considered “taboo” (</a:t>
            </a:r>
            <a:r>
              <a:rPr lang="en-US" sz="2400" dirty="0" err="1"/>
              <a:t>tabu</a:t>
            </a:r>
            <a:r>
              <a:rPr lang="en-US" sz="2400" dirty="0"/>
              <a:t> in German)…called Tabun</a:t>
            </a:r>
            <a:r>
              <a:rPr lang="en-US" sz="2400" dirty="0" smtClean="0"/>
              <a:t>.</a:t>
            </a:r>
            <a:endParaRPr lang="en-US" sz="2400" dirty="0"/>
          </a:p>
        </p:txBody>
      </p:sp>
      <p:pic>
        <p:nvPicPr>
          <p:cNvPr id="645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667000"/>
            <a:ext cx="194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9817" y="4495800"/>
            <a:ext cx="280178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698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5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51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228600"/>
            <a:ext cx="3124200" cy="1295400"/>
          </a:xfrm>
        </p:spPr>
        <p:txBody>
          <a:bodyPr>
            <a:noAutofit/>
          </a:bodyPr>
          <a:lstStyle/>
          <a:p>
            <a:pPr>
              <a:defRPr/>
            </a:pPr>
            <a:r>
              <a:rPr lang="en-US" dirty="0">
                <a:solidFill>
                  <a:srgbClr val="DAEDEF"/>
                </a:solidFill>
              </a:rPr>
              <a:t>One Way to Do Science</a:t>
            </a:r>
          </a:p>
        </p:txBody>
      </p:sp>
      <p:sp>
        <p:nvSpPr>
          <p:cNvPr id="64515" name="Rectangle 4"/>
          <p:cNvSpPr>
            <a:spLocks noGrp="1" noChangeArrowheads="1"/>
          </p:cNvSpPr>
          <p:nvPr>
            <p:ph type="body" sz="half" idx="2"/>
          </p:nvPr>
        </p:nvSpPr>
        <p:spPr>
          <a:xfrm>
            <a:off x="1371600" y="2057400"/>
            <a:ext cx="7391400" cy="4419600"/>
          </a:xfrm>
        </p:spPr>
        <p:txBody>
          <a:bodyPr/>
          <a:lstStyle/>
          <a:p>
            <a:pPr>
              <a:lnSpc>
                <a:spcPct val="80000"/>
              </a:lnSpc>
            </a:pPr>
            <a:r>
              <a:rPr lang="en-US" sz="2200" dirty="0" smtClean="0"/>
              <a:t>Trial-and-error based on previous experience.</a:t>
            </a:r>
          </a:p>
          <a:p>
            <a:pPr>
              <a:lnSpc>
                <a:spcPct val="80000"/>
              </a:lnSpc>
            </a:pPr>
            <a:r>
              <a:rPr lang="en-US" sz="2200" dirty="0" smtClean="0"/>
              <a:t>Steps taken by the German Gerhard Schrader working for the IG </a:t>
            </a:r>
            <a:r>
              <a:rPr lang="en-US" sz="2200" dirty="0" err="1" smtClean="0"/>
              <a:t>Farben</a:t>
            </a:r>
            <a:r>
              <a:rPr lang="en-US" sz="2200" dirty="0"/>
              <a:t> </a:t>
            </a:r>
            <a:r>
              <a:rPr lang="en-US" sz="2200" dirty="0" smtClean="0"/>
              <a:t>chemical company and trying to make new pesticides.</a:t>
            </a:r>
          </a:p>
          <a:p>
            <a:pPr lvl="1">
              <a:lnSpc>
                <a:spcPct val="80000"/>
              </a:lnSpc>
            </a:pPr>
            <a:r>
              <a:rPr lang="en-US" sz="2200" dirty="0" smtClean="0"/>
              <a:t>Fluorine compounds are known to be toxic, so synthesized many different organic compounds with fluorine and tested them for toxicity to insects and safety for humans.</a:t>
            </a:r>
          </a:p>
          <a:p>
            <a:pPr lvl="1">
              <a:lnSpc>
                <a:spcPct val="80000"/>
              </a:lnSpc>
            </a:pPr>
            <a:r>
              <a:rPr lang="en-US" sz="2200" dirty="0" smtClean="0"/>
              <a:t>After no luck, tried adding first sulfur, then phosphorus, making a series of “organophosphate” compounds with promising characteristics.</a:t>
            </a:r>
          </a:p>
          <a:p>
            <a:pPr lvl="1">
              <a:lnSpc>
                <a:spcPct val="80000"/>
              </a:lnSpc>
            </a:pPr>
            <a:r>
              <a:rPr lang="en-US" sz="2200" dirty="0" smtClean="0"/>
              <a:t>To make the organophosphates more toxic, he added the cyanide group, which was known to be toxic, leading to </a:t>
            </a:r>
            <a:r>
              <a:rPr lang="en-US" sz="2200" dirty="0" err="1" smtClean="0"/>
              <a:t>tabun</a:t>
            </a:r>
            <a:r>
              <a:rPr lang="en-US" sz="2200" dirty="0" smtClean="0"/>
              <a:t>. </a:t>
            </a:r>
          </a:p>
          <a:p>
            <a:pPr lvl="1">
              <a:lnSpc>
                <a:spcPct val="80000"/>
              </a:lnSpc>
            </a:pPr>
            <a:r>
              <a:rPr lang="en-US" sz="2200" dirty="0" smtClean="0"/>
              <a:t>Noticed the adverse effects on himself after making it in the laboratory. </a:t>
            </a:r>
          </a:p>
        </p:txBody>
      </p:sp>
    </p:spTree>
    <p:extLst>
      <p:ext uri="{BB962C8B-B14F-4D97-AF65-F5344CB8AC3E}">
        <p14:creationId xmlns:p14="http://schemas.microsoft.com/office/powerpoint/2010/main" val="2803574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457200"/>
            <a:ext cx="1447800" cy="932311"/>
          </a:xfrm>
        </p:spPr>
        <p:txBody>
          <a:bodyPr>
            <a:noAutofit/>
          </a:bodyPr>
          <a:lstStyle/>
          <a:p>
            <a:pPr algn="l">
              <a:defRPr/>
            </a:pPr>
            <a:r>
              <a:rPr lang="en-US" dirty="0" smtClean="0">
                <a:solidFill>
                  <a:srgbClr val="DAEDEF"/>
                </a:solidFill>
              </a:rPr>
              <a:t>Sarin (GB)</a:t>
            </a:r>
          </a:p>
        </p:txBody>
      </p:sp>
      <p:sp>
        <p:nvSpPr>
          <p:cNvPr id="66563" name="Rectangle 4"/>
          <p:cNvSpPr>
            <a:spLocks noGrp="1" noChangeArrowheads="1"/>
          </p:cNvSpPr>
          <p:nvPr>
            <p:ph type="body" sz="half" idx="2"/>
          </p:nvPr>
        </p:nvSpPr>
        <p:spPr>
          <a:xfrm>
            <a:off x="1295400" y="2133600"/>
            <a:ext cx="5181600" cy="4572000"/>
          </a:xfrm>
        </p:spPr>
        <p:txBody>
          <a:bodyPr>
            <a:normAutofit fontScale="92500" lnSpcReduction="10000"/>
          </a:bodyPr>
          <a:lstStyle/>
          <a:p>
            <a:r>
              <a:rPr lang="en-US" sz="2400" dirty="0" smtClean="0"/>
              <a:t>Developed by the Germans in 1939</a:t>
            </a:r>
          </a:p>
          <a:p>
            <a:r>
              <a:rPr lang="en-US" sz="2400" dirty="0" smtClean="0"/>
              <a:t>Named for four scientists who were important in its discovery…</a:t>
            </a:r>
            <a:r>
              <a:rPr lang="en-US" sz="2400" b="1" dirty="0" smtClean="0"/>
              <a:t>S</a:t>
            </a:r>
            <a:r>
              <a:rPr lang="en-US" sz="2400" dirty="0" smtClean="0"/>
              <a:t>chrader and </a:t>
            </a:r>
            <a:r>
              <a:rPr lang="en-US" sz="2400" b="1" dirty="0" err="1" smtClean="0"/>
              <a:t>A</a:t>
            </a:r>
            <a:r>
              <a:rPr lang="en-US" sz="2400" dirty="0" err="1" smtClean="0"/>
              <a:t>mbros</a:t>
            </a:r>
            <a:r>
              <a:rPr lang="en-US" sz="2400" dirty="0" smtClean="0"/>
              <a:t> of IG </a:t>
            </a:r>
            <a:r>
              <a:rPr lang="en-US" sz="2400" dirty="0" err="1" smtClean="0"/>
              <a:t>Farben</a:t>
            </a:r>
            <a:r>
              <a:rPr lang="en-US" sz="2400" dirty="0" smtClean="0"/>
              <a:t> and </a:t>
            </a:r>
            <a:r>
              <a:rPr lang="en-US" sz="2400" b="1" dirty="0" err="1" smtClean="0"/>
              <a:t>R</a:t>
            </a:r>
            <a:r>
              <a:rPr lang="en-US" sz="2400" dirty="0" err="1" smtClean="0"/>
              <a:t>udiger</a:t>
            </a:r>
            <a:r>
              <a:rPr lang="en-US" sz="2400" dirty="0" smtClean="0"/>
              <a:t> and </a:t>
            </a:r>
            <a:r>
              <a:rPr lang="en-US" sz="2400" dirty="0" err="1" smtClean="0"/>
              <a:t>L</a:t>
            </a:r>
            <a:r>
              <a:rPr lang="en-US" sz="2400" b="1" dirty="0" err="1" smtClean="0"/>
              <a:t>in</a:t>
            </a:r>
            <a:r>
              <a:rPr lang="en-US" sz="2400" dirty="0" err="1" smtClean="0"/>
              <a:t>de</a:t>
            </a:r>
            <a:r>
              <a:rPr lang="en-US" sz="2400" dirty="0" smtClean="0"/>
              <a:t> or the German Army Ordinance Office</a:t>
            </a:r>
          </a:p>
          <a:p>
            <a:r>
              <a:rPr lang="en-US" sz="2400" dirty="0"/>
              <a:t>Highly toxic</a:t>
            </a:r>
          </a:p>
          <a:p>
            <a:r>
              <a:rPr lang="en-US" sz="2400" dirty="0" smtClean="0"/>
              <a:t>Odorless</a:t>
            </a:r>
          </a:p>
          <a:p>
            <a:r>
              <a:rPr lang="en-US" sz="2400" dirty="0" smtClean="0"/>
              <a:t>Volatility similar to water</a:t>
            </a:r>
          </a:p>
          <a:p>
            <a:r>
              <a:rPr lang="en-US" sz="2400" dirty="0"/>
              <a:t>Adopted as the standard nerve agent for the U.S. in 1948.</a:t>
            </a:r>
          </a:p>
          <a:p>
            <a:r>
              <a:rPr lang="en-US" sz="2400" dirty="0" smtClean="0"/>
              <a:t>Hard </a:t>
            </a:r>
            <a:r>
              <a:rPr lang="en-US" sz="2400" dirty="0"/>
              <a:t>to make </a:t>
            </a:r>
          </a:p>
          <a:p>
            <a:pPr marL="0" indent="0">
              <a:buNone/>
            </a:pPr>
            <a:r>
              <a:rPr lang="en-US" sz="1600" dirty="0" smtClean="0">
                <a:hlinkClick r:id="rId3"/>
              </a:rPr>
              <a:t>http</a:t>
            </a:r>
            <a:r>
              <a:rPr lang="en-US" sz="1600" dirty="0">
                <a:hlinkClick r:id="rId3"/>
              </a:rPr>
              <a:t>://</a:t>
            </a:r>
            <a:r>
              <a:rPr lang="en-US" sz="1600" dirty="0" smtClean="0">
                <a:hlinkClick r:id="rId3"/>
              </a:rPr>
              <a:t>chemapps.stolaf.edu/jmol/jmol.php?model=FP%28%3DO%29%28OC%28C%29C%29C</a:t>
            </a:r>
            <a:endParaRPr lang="en-US" sz="1600" dirty="0" smtClean="0"/>
          </a:p>
          <a:p>
            <a:pPr marL="0" indent="0">
              <a:buNone/>
            </a:pPr>
            <a:endParaRPr lang="en-US" sz="24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4038600"/>
            <a:ext cx="2438400" cy="208410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1981200"/>
            <a:ext cx="2286000" cy="2244777"/>
          </a:xfrm>
          <a:prstGeom prst="rect">
            <a:avLst/>
          </a:prstGeom>
        </p:spPr>
      </p:pic>
    </p:spTree>
    <p:extLst>
      <p:ext uri="{BB962C8B-B14F-4D97-AF65-F5344CB8AC3E}">
        <p14:creationId xmlns:p14="http://schemas.microsoft.com/office/powerpoint/2010/main" val="416263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5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439289"/>
            <a:ext cx="1524000" cy="932311"/>
          </a:xfrm>
        </p:spPr>
        <p:txBody>
          <a:bodyPr>
            <a:noAutofit/>
          </a:bodyPr>
          <a:lstStyle/>
          <a:p>
            <a:pPr>
              <a:defRPr/>
            </a:pPr>
            <a:r>
              <a:rPr lang="en-US" dirty="0">
                <a:solidFill>
                  <a:srgbClr val="DAEDEF"/>
                </a:solidFill>
              </a:rPr>
              <a:t>Sarin (GB)</a:t>
            </a:r>
          </a:p>
        </p:txBody>
      </p:sp>
      <p:sp>
        <p:nvSpPr>
          <p:cNvPr id="66563" name="Rectangle 4"/>
          <p:cNvSpPr>
            <a:spLocks noGrp="1" noChangeArrowheads="1"/>
          </p:cNvSpPr>
          <p:nvPr>
            <p:ph type="body" sz="half" idx="2"/>
          </p:nvPr>
        </p:nvSpPr>
        <p:spPr>
          <a:xfrm>
            <a:off x="1371600" y="2209800"/>
            <a:ext cx="7620000" cy="4343400"/>
          </a:xfrm>
        </p:spPr>
        <p:txBody>
          <a:bodyPr/>
          <a:lstStyle/>
          <a:p>
            <a:r>
              <a:rPr lang="en-US" sz="2800" dirty="0" smtClean="0"/>
              <a:t>If sarin does not have a high purity, it degrades fairly rapidly. </a:t>
            </a:r>
          </a:p>
          <a:p>
            <a:r>
              <a:rPr lang="en-US" sz="2800" dirty="0" smtClean="0"/>
              <a:t>Its shelf-life can be extended with stabilizers.</a:t>
            </a:r>
          </a:p>
          <a:p>
            <a:r>
              <a:rPr lang="en-US" sz="2800" dirty="0" smtClean="0"/>
              <a:t>A very large amount of sarin has been made, but very little of it has been used. </a:t>
            </a:r>
          </a:p>
          <a:p>
            <a:pPr lvl="1"/>
            <a:r>
              <a:rPr lang="en-US" sz="2400" dirty="0" smtClean="0"/>
              <a:t>Iraq used sarin against Iran and the Kurds in the 1980s.</a:t>
            </a:r>
          </a:p>
          <a:p>
            <a:pPr lvl="1"/>
            <a:r>
              <a:rPr lang="en-US" sz="2400" dirty="0" smtClean="0"/>
              <a:t>Used in the Tokyo Subway attack by </a:t>
            </a:r>
            <a:r>
              <a:rPr lang="en-US" sz="2400" dirty="0" err="1" smtClean="0"/>
              <a:t>Aum</a:t>
            </a:r>
            <a:r>
              <a:rPr lang="en-US" sz="2400" dirty="0" smtClean="0"/>
              <a:t> </a:t>
            </a:r>
            <a:r>
              <a:rPr lang="en-US" sz="2400" dirty="0" err="1" smtClean="0"/>
              <a:t>Shinrikyo</a:t>
            </a:r>
            <a:endParaRPr lang="en-US" sz="2400" dirty="0" smtClean="0"/>
          </a:p>
          <a:p>
            <a:pPr lvl="1"/>
            <a:r>
              <a:rPr lang="en-US" sz="2400" dirty="0" smtClean="0"/>
              <a:t>Used in Syria in 2013</a:t>
            </a:r>
          </a:p>
        </p:txBody>
      </p:sp>
    </p:spTree>
    <p:extLst>
      <p:ext uri="{BB962C8B-B14F-4D97-AF65-F5344CB8AC3E}">
        <p14:creationId xmlns:p14="http://schemas.microsoft.com/office/powerpoint/2010/main" val="156459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304800"/>
            <a:ext cx="4267200" cy="1200329"/>
          </a:xfrm>
          <a:prstGeom prst="rect">
            <a:avLst/>
          </a:prstGeom>
        </p:spPr>
        <p:txBody>
          <a:bodyPr wrap="square">
            <a:spAutoFit/>
          </a:bodyPr>
          <a:lstStyle/>
          <a:p>
            <a:pPr eaLnBrk="0" hangingPunct="0">
              <a:defRPr/>
            </a:pPr>
            <a:r>
              <a:rPr lang="en-US" sz="3600" dirty="0" smtClean="0">
                <a:solidFill>
                  <a:srgbClr val="DAEDEF"/>
                </a:solidFill>
                <a:latin typeface="+mj-lt"/>
                <a:ea typeface="+mj-ea"/>
                <a:cs typeface="Arial Black"/>
              </a:rPr>
              <a:t>Rough Steps in Production of Sarin</a:t>
            </a:r>
            <a:endParaRPr lang="en-US" sz="3600" dirty="0">
              <a:solidFill>
                <a:srgbClr val="DAEDEF"/>
              </a:solidFill>
              <a:latin typeface="+mj-lt"/>
              <a:ea typeface="+mj-ea"/>
              <a:cs typeface="Arial Black"/>
            </a:endParaRPr>
          </a:p>
        </p:txBody>
      </p:sp>
      <p:pic>
        <p:nvPicPr>
          <p:cNvPr id="2" name="Picture 1" descr="sarin_produc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2133599"/>
            <a:ext cx="7391400" cy="4629475"/>
          </a:xfrm>
          <a:prstGeom prst="rect">
            <a:avLst/>
          </a:prstGeom>
        </p:spPr>
      </p:pic>
    </p:spTree>
    <p:extLst>
      <p:ext uri="{BB962C8B-B14F-4D97-AF65-F5344CB8AC3E}">
        <p14:creationId xmlns:p14="http://schemas.microsoft.com/office/powerpoint/2010/main" val="4088016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9" name="AutoShape 7"/>
          <p:cNvSpPr>
            <a:spLocks noChangeArrowheads="1"/>
          </p:cNvSpPr>
          <p:nvPr/>
        </p:nvSpPr>
        <p:spPr bwMode="auto">
          <a:xfrm>
            <a:off x="3657600" y="3429000"/>
            <a:ext cx="1295400" cy="228600"/>
          </a:xfrm>
          <a:prstGeom prst="rightArrow">
            <a:avLst>
              <a:gd name="adj1" fmla="val 50000"/>
              <a:gd name="adj2" fmla="val 178203"/>
            </a:avLst>
          </a:prstGeom>
          <a:solidFill>
            <a:srgbClr val="FCFEB9"/>
          </a:solidFill>
          <a:ln w="12700">
            <a:solidFill>
              <a:srgbClr val="FCFEB9"/>
            </a:solidFill>
            <a:miter lim="800000"/>
            <a:headEnd/>
            <a:tailEnd/>
          </a:ln>
          <a:effectLst>
            <a:outerShdw dist="17961" dir="2700000" algn="ctr" rotWithShape="0">
              <a:schemeClr val="tx2"/>
            </a:outerShdw>
          </a:effectLst>
        </p:spPr>
        <p:txBody>
          <a:bodyPr wrap="none" anchor="ctr"/>
          <a:lstStyle/>
          <a:p>
            <a:endParaRPr lang="en-US"/>
          </a:p>
        </p:txBody>
      </p:sp>
      <p:sp>
        <p:nvSpPr>
          <p:cNvPr id="142339" name="Rectangle 8"/>
          <p:cNvSpPr>
            <a:spLocks noGrp="1" noChangeArrowheads="1"/>
          </p:cNvSpPr>
          <p:nvPr>
            <p:ph type="title"/>
          </p:nvPr>
        </p:nvSpPr>
        <p:spPr>
          <a:xfrm>
            <a:off x="511175" y="381000"/>
            <a:ext cx="4365625" cy="1147762"/>
          </a:xfrm>
        </p:spPr>
        <p:txBody>
          <a:bodyPr/>
          <a:lstStyle/>
          <a:p>
            <a:pPr>
              <a:defRPr/>
            </a:pPr>
            <a:r>
              <a:rPr lang="en-US" kern="1200" dirty="0">
                <a:solidFill>
                  <a:srgbClr val="DAEDEF"/>
                </a:solidFill>
                <a:latin typeface="+mj-lt"/>
                <a:ea typeface="+mn-ea"/>
                <a:cs typeface="+mn-cs"/>
              </a:rPr>
              <a:t>Production Process (Simplified)</a:t>
            </a:r>
          </a:p>
        </p:txBody>
      </p:sp>
      <p:pic>
        <p:nvPicPr>
          <p:cNvPr id="142340" name="Picture 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057400"/>
            <a:ext cx="2284413" cy="16764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grpSp>
        <p:nvGrpSpPr>
          <p:cNvPr id="658442" name="Group 10"/>
          <p:cNvGrpSpPr>
            <a:grpSpLocks/>
          </p:cNvGrpSpPr>
          <p:nvPr/>
        </p:nvGrpSpPr>
        <p:grpSpPr bwMode="auto">
          <a:xfrm>
            <a:off x="5181600" y="4267200"/>
            <a:ext cx="1219200" cy="838200"/>
            <a:chOff x="2606" y="3016"/>
            <a:chExt cx="784" cy="472"/>
          </a:xfrm>
        </p:grpSpPr>
        <p:sp>
          <p:nvSpPr>
            <p:cNvPr id="142444" name="Rectangle 11"/>
            <p:cNvSpPr>
              <a:spLocks noChangeArrowheads="1"/>
            </p:cNvSpPr>
            <p:nvPr/>
          </p:nvSpPr>
          <p:spPr bwMode="auto">
            <a:xfrm>
              <a:off x="3284" y="3016"/>
              <a:ext cx="106" cy="302"/>
            </a:xfrm>
            <a:prstGeom prst="rect">
              <a:avLst/>
            </a:prstGeom>
            <a:solidFill>
              <a:srgbClr val="FCFEB9"/>
            </a:solidFill>
            <a:ln w="12700">
              <a:solidFill>
                <a:srgbClr val="FCFEB9"/>
              </a:solidFill>
              <a:miter lim="800000"/>
              <a:headEnd/>
              <a:tailEnd/>
            </a:ln>
            <a:effectLst>
              <a:outerShdw dist="17961" dir="2700000" algn="ctr" rotWithShape="0">
                <a:schemeClr val="tx2"/>
              </a:outerShdw>
            </a:effectLst>
          </p:spPr>
          <p:txBody>
            <a:bodyPr wrap="none" anchor="ctr"/>
            <a:lstStyle/>
            <a:p>
              <a:endParaRPr lang="en-US"/>
            </a:p>
          </p:txBody>
        </p:sp>
        <p:sp>
          <p:nvSpPr>
            <p:cNvPr id="142445" name="AutoShape 12"/>
            <p:cNvSpPr>
              <a:spLocks noChangeArrowheads="1"/>
            </p:cNvSpPr>
            <p:nvPr/>
          </p:nvSpPr>
          <p:spPr bwMode="auto">
            <a:xfrm flipH="1">
              <a:off x="2606" y="3268"/>
              <a:ext cx="784" cy="220"/>
            </a:xfrm>
            <a:prstGeom prst="rightArrow">
              <a:avLst>
                <a:gd name="adj1" fmla="val 50000"/>
                <a:gd name="adj2" fmla="val 178198"/>
              </a:avLst>
            </a:prstGeom>
            <a:solidFill>
              <a:srgbClr val="FCFEB9"/>
            </a:solidFill>
            <a:ln w="12700">
              <a:solidFill>
                <a:srgbClr val="FCFEB9"/>
              </a:solidFill>
              <a:miter lim="800000"/>
              <a:headEnd/>
              <a:tailEnd/>
            </a:ln>
            <a:effectLst>
              <a:outerShdw dist="17961" dir="2700000" algn="ctr" rotWithShape="0">
                <a:schemeClr val="tx2"/>
              </a:outerShdw>
            </a:effectLst>
          </p:spPr>
          <p:txBody>
            <a:bodyPr wrap="none" anchor="ctr"/>
            <a:lstStyle/>
            <a:p>
              <a:endParaRPr lang="en-US"/>
            </a:p>
          </p:txBody>
        </p:sp>
      </p:grpSp>
      <p:pic>
        <p:nvPicPr>
          <p:cNvPr id="658445" name="Picture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057400"/>
            <a:ext cx="1450975" cy="18954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sp>
        <p:nvSpPr>
          <p:cNvPr id="658446" name="Rectangle 14"/>
          <p:cNvSpPr>
            <a:spLocks noChangeArrowheads="1"/>
          </p:cNvSpPr>
          <p:nvPr/>
        </p:nvSpPr>
        <p:spPr bwMode="auto">
          <a:xfrm>
            <a:off x="965200" y="3733800"/>
            <a:ext cx="2921000" cy="398462"/>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algn="ctr">
              <a:defRPr/>
            </a:pPr>
            <a:r>
              <a:rPr lang="en-US" sz="2000" dirty="0">
                <a:latin typeface="+mj-lt"/>
                <a:ea typeface="+mj-ea"/>
                <a:cs typeface="+mj-cs"/>
              </a:rPr>
              <a:t>Precursors stockpiled</a:t>
            </a:r>
          </a:p>
        </p:txBody>
      </p:sp>
      <p:sp>
        <p:nvSpPr>
          <p:cNvPr id="658447" name="Rectangle 15"/>
          <p:cNvSpPr>
            <a:spLocks noChangeArrowheads="1"/>
          </p:cNvSpPr>
          <p:nvPr/>
        </p:nvSpPr>
        <p:spPr bwMode="auto">
          <a:xfrm>
            <a:off x="3657600" y="2108200"/>
            <a:ext cx="1447800" cy="13208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a:defRPr/>
            </a:pPr>
            <a:r>
              <a:rPr lang="en-US" sz="2000" dirty="0">
                <a:latin typeface="+mj-lt"/>
                <a:ea typeface="+mj-ea"/>
                <a:cs typeface="+mj-cs"/>
              </a:rPr>
              <a:t>Piped  to </a:t>
            </a:r>
          </a:p>
          <a:p>
            <a:pPr>
              <a:defRPr/>
            </a:pPr>
            <a:r>
              <a:rPr lang="en-US" sz="2000" dirty="0">
                <a:latin typeface="+mj-lt"/>
                <a:ea typeface="+mj-ea"/>
                <a:cs typeface="+mj-cs"/>
              </a:rPr>
              <a:t>chemical</a:t>
            </a:r>
          </a:p>
          <a:p>
            <a:pPr>
              <a:defRPr/>
            </a:pPr>
            <a:r>
              <a:rPr lang="en-US" sz="2000" dirty="0">
                <a:latin typeface="+mj-lt"/>
                <a:ea typeface="+mj-ea"/>
                <a:cs typeface="+mj-cs"/>
              </a:rPr>
              <a:t>processing </a:t>
            </a:r>
          </a:p>
          <a:p>
            <a:pPr>
              <a:defRPr/>
            </a:pPr>
            <a:r>
              <a:rPr lang="en-US" sz="2000" dirty="0">
                <a:latin typeface="+mj-lt"/>
                <a:ea typeface="+mj-ea"/>
                <a:cs typeface="+mj-cs"/>
              </a:rPr>
              <a:t>area</a:t>
            </a:r>
          </a:p>
        </p:txBody>
      </p:sp>
      <p:sp>
        <p:nvSpPr>
          <p:cNvPr id="658448" name="Rectangle 16"/>
          <p:cNvSpPr>
            <a:spLocks noChangeArrowheads="1"/>
          </p:cNvSpPr>
          <p:nvPr/>
        </p:nvSpPr>
        <p:spPr bwMode="auto">
          <a:xfrm>
            <a:off x="6781800" y="2133600"/>
            <a:ext cx="2057400" cy="1628651"/>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square" lIns="90488" tIns="44450" rIns="90488" bIns="44450">
            <a:spAutoFit/>
          </a:bodyPr>
          <a:lstStyle/>
          <a:p>
            <a:pPr>
              <a:defRPr/>
            </a:pPr>
            <a:r>
              <a:rPr lang="en-US" sz="2000" dirty="0">
                <a:latin typeface="+mj-lt"/>
                <a:ea typeface="+mj-ea"/>
                <a:cs typeface="+mj-cs"/>
              </a:rPr>
              <a:t>Combined  in </a:t>
            </a:r>
          </a:p>
          <a:p>
            <a:pPr>
              <a:defRPr/>
            </a:pPr>
            <a:r>
              <a:rPr lang="en-US" sz="2000" dirty="0">
                <a:latin typeface="+mj-lt"/>
                <a:ea typeface="+mj-ea"/>
                <a:cs typeface="+mj-cs"/>
              </a:rPr>
              <a:t>reactor under </a:t>
            </a:r>
          </a:p>
          <a:p>
            <a:pPr>
              <a:defRPr/>
            </a:pPr>
            <a:r>
              <a:rPr lang="en-US" sz="2000" dirty="0">
                <a:latin typeface="+mj-lt"/>
                <a:ea typeface="+mj-ea"/>
                <a:cs typeface="+mj-cs"/>
              </a:rPr>
              <a:t>controlled </a:t>
            </a:r>
          </a:p>
          <a:p>
            <a:pPr>
              <a:defRPr/>
            </a:pPr>
            <a:r>
              <a:rPr lang="en-US" sz="2000" dirty="0">
                <a:latin typeface="+mj-lt"/>
                <a:ea typeface="+mj-ea"/>
                <a:cs typeface="+mj-cs"/>
              </a:rPr>
              <a:t>conditions, often</a:t>
            </a:r>
          </a:p>
          <a:p>
            <a:pPr>
              <a:defRPr/>
            </a:pPr>
            <a:r>
              <a:rPr lang="en-US" sz="2000" dirty="0">
                <a:latin typeface="+mj-lt"/>
                <a:ea typeface="+mj-ea"/>
                <a:cs typeface="+mj-cs"/>
              </a:rPr>
              <a:t>with catalysts</a:t>
            </a:r>
          </a:p>
        </p:txBody>
      </p:sp>
      <p:sp>
        <p:nvSpPr>
          <p:cNvPr id="658449" name="Rectangle 17"/>
          <p:cNvSpPr>
            <a:spLocks noChangeArrowheads="1"/>
          </p:cNvSpPr>
          <p:nvPr/>
        </p:nvSpPr>
        <p:spPr bwMode="auto">
          <a:xfrm>
            <a:off x="5181600" y="5410200"/>
            <a:ext cx="3048000" cy="1013098"/>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square" lIns="90488" tIns="44450" rIns="90488" bIns="44450">
            <a:spAutoFit/>
          </a:bodyPr>
          <a:lstStyle/>
          <a:p>
            <a:pPr>
              <a:defRPr/>
            </a:pPr>
            <a:r>
              <a:rPr lang="en-US" sz="2000" dirty="0">
                <a:latin typeface="+mj-lt"/>
                <a:ea typeface="+mj-ea"/>
                <a:cs typeface="+mj-cs"/>
              </a:rPr>
              <a:t>Distillation &amp; filtration </a:t>
            </a:r>
            <a:r>
              <a:rPr lang="en-US" sz="2000" dirty="0" smtClean="0">
                <a:latin typeface="+mj-lt"/>
                <a:ea typeface="+mj-ea"/>
                <a:cs typeface="+mj-cs"/>
              </a:rPr>
              <a:t>separates &amp; </a:t>
            </a:r>
            <a:r>
              <a:rPr lang="en-US" sz="2000" dirty="0">
                <a:latin typeface="+mj-lt"/>
                <a:ea typeface="+mj-ea"/>
                <a:cs typeface="+mj-cs"/>
              </a:rPr>
              <a:t>purifies agents and byproducts</a:t>
            </a:r>
          </a:p>
        </p:txBody>
      </p:sp>
      <p:sp>
        <p:nvSpPr>
          <p:cNvPr id="658450" name="Rectangle 18"/>
          <p:cNvSpPr>
            <a:spLocks noChangeArrowheads="1"/>
          </p:cNvSpPr>
          <p:nvPr/>
        </p:nvSpPr>
        <p:spPr bwMode="auto">
          <a:xfrm>
            <a:off x="6553200" y="4114800"/>
            <a:ext cx="2133600" cy="1013098"/>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square" lIns="90488" tIns="44450" rIns="90488" bIns="44450">
            <a:spAutoFit/>
          </a:bodyPr>
          <a:lstStyle/>
          <a:p>
            <a:pPr>
              <a:defRPr/>
            </a:pPr>
            <a:r>
              <a:rPr lang="en-US" sz="2000" dirty="0">
                <a:latin typeface="+mj-lt"/>
                <a:ea typeface="+mj-ea"/>
                <a:cs typeface="+mj-cs"/>
              </a:rPr>
              <a:t>Precursors react to </a:t>
            </a:r>
            <a:r>
              <a:rPr lang="en-US" sz="2000" dirty="0" smtClean="0">
                <a:latin typeface="+mj-lt"/>
                <a:ea typeface="+mj-ea"/>
                <a:cs typeface="+mj-cs"/>
              </a:rPr>
              <a:t>form </a:t>
            </a:r>
            <a:r>
              <a:rPr lang="en-US" sz="2000" dirty="0">
                <a:latin typeface="+mj-lt"/>
                <a:ea typeface="+mj-ea"/>
                <a:cs typeface="+mj-cs"/>
              </a:rPr>
              <a:t>new compounds</a:t>
            </a:r>
          </a:p>
        </p:txBody>
      </p:sp>
      <p:grpSp>
        <p:nvGrpSpPr>
          <p:cNvPr id="658451" name="Group 19"/>
          <p:cNvGrpSpPr>
            <a:grpSpLocks/>
          </p:cNvGrpSpPr>
          <p:nvPr/>
        </p:nvGrpSpPr>
        <p:grpSpPr bwMode="auto">
          <a:xfrm>
            <a:off x="1371600" y="4648200"/>
            <a:ext cx="1143000" cy="901700"/>
            <a:chOff x="390" y="3179"/>
            <a:chExt cx="446" cy="402"/>
          </a:xfrm>
        </p:grpSpPr>
        <p:grpSp>
          <p:nvGrpSpPr>
            <p:cNvPr id="142378" name="Group 20"/>
            <p:cNvGrpSpPr>
              <a:grpSpLocks/>
            </p:cNvGrpSpPr>
            <p:nvPr/>
          </p:nvGrpSpPr>
          <p:grpSpPr bwMode="auto">
            <a:xfrm>
              <a:off x="390" y="3194"/>
              <a:ext cx="215" cy="331"/>
              <a:chOff x="390" y="3194"/>
              <a:chExt cx="215" cy="331"/>
            </a:xfrm>
          </p:grpSpPr>
          <p:grpSp>
            <p:nvGrpSpPr>
              <p:cNvPr id="142423" name="Group 21"/>
              <p:cNvGrpSpPr>
                <a:grpSpLocks/>
              </p:cNvGrpSpPr>
              <p:nvPr/>
            </p:nvGrpSpPr>
            <p:grpSpPr bwMode="auto">
              <a:xfrm>
                <a:off x="394" y="3492"/>
                <a:ext cx="207" cy="33"/>
                <a:chOff x="394" y="3492"/>
                <a:chExt cx="207" cy="33"/>
              </a:xfrm>
            </p:grpSpPr>
            <p:grpSp>
              <p:nvGrpSpPr>
                <p:cNvPr id="142440" name="Group 22"/>
                <p:cNvGrpSpPr>
                  <a:grpSpLocks/>
                </p:cNvGrpSpPr>
                <p:nvPr/>
              </p:nvGrpSpPr>
              <p:grpSpPr bwMode="auto">
                <a:xfrm>
                  <a:off x="394" y="3492"/>
                  <a:ext cx="207" cy="33"/>
                  <a:chOff x="394" y="3492"/>
                  <a:chExt cx="207" cy="33"/>
                </a:xfrm>
              </p:grpSpPr>
              <p:sp>
                <p:nvSpPr>
                  <p:cNvPr id="142442" name="Oval 23"/>
                  <p:cNvSpPr>
                    <a:spLocks noChangeArrowheads="1"/>
                  </p:cNvSpPr>
                  <p:nvPr/>
                </p:nvSpPr>
                <p:spPr bwMode="auto">
                  <a:xfrm>
                    <a:off x="394" y="3492"/>
                    <a:ext cx="207" cy="33"/>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43" name="Oval 24"/>
                  <p:cNvSpPr>
                    <a:spLocks noChangeArrowheads="1"/>
                  </p:cNvSpPr>
                  <p:nvPr/>
                </p:nvSpPr>
                <p:spPr bwMode="auto">
                  <a:xfrm>
                    <a:off x="394" y="3492"/>
                    <a:ext cx="206" cy="27"/>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41" name="Freeform 25"/>
                <p:cNvSpPr>
                  <a:spLocks/>
                </p:cNvSpPr>
                <p:nvPr/>
              </p:nvSpPr>
              <p:spPr bwMode="auto">
                <a:xfrm>
                  <a:off x="411" y="3516"/>
                  <a:ext cx="24" cy="6"/>
                </a:xfrm>
                <a:custGeom>
                  <a:avLst/>
                  <a:gdLst>
                    <a:gd name="T0" fmla="*/ 0 w 24"/>
                    <a:gd name="T1" fmla="*/ 0 h 6"/>
                    <a:gd name="T2" fmla="*/ 7 w 24"/>
                    <a:gd name="T3" fmla="*/ 1 h 6"/>
                    <a:gd name="T4" fmla="*/ 14 w 24"/>
                    <a:gd name="T5" fmla="*/ 2 h 6"/>
                    <a:gd name="T6" fmla="*/ 23 w 24"/>
                    <a:gd name="T7" fmla="*/ 3 h 6"/>
                    <a:gd name="T8" fmla="*/ 23 w 24"/>
                    <a:gd name="T9" fmla="*/ 5 h 6"/>
                    <a:gd name="T10" fmla="*/ 17 w 24"/>
                    <a:gd name="T11" fmla="*/ 4 h 6"/>
                    <a:gd name="T12" fmla="*/ 9 w 24"/>
                    <a:gd name="T13" fmla="*/ 3 h 6"/>
                    <a:gd name="T14" fmla="*/ 1 w 24"/>
                    <a:gd name="T15" fmla="*/ 2 h 6"/>
                    <a:gd name="T16" fmla="*/ 0 w 2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6">
                      <a:moveTo>
                        <a:pt x="0" y="0"/>
                      </a:moveTo>
                      <a:lnTo>
                        <a:pt x="7" y="1"/>
                      </a:lnTo>
                      <a:lnTo>
                        <a:pt x="14" y="2"/>
                      </a:lnTo>
                      <a:lnTo>
                        <a:pt x="23" y="3"/>
                      </a:lnTo>
                      <a:lnTo>
                        <a:pt x="23" y="5"/>
                      </a:lnTo>
                      <a:lnTo>
                        <a:pt x="17" y="4"/>
                      </a:lnTo>
                      <a:lnTo>
                        <a:pt x="9" y="3"/>
                      </a:lnTo>
                      <a:lnTo>
                        <a:pt x="1" y="2"/>
                      </a:lnTo>
                      <a:lnTo>
                        <a:pt x="0" y="0"/>
                      </a:lnTo>
                    </a:path>
                  </a:pathLst>
                </a:custGeom>
                <a:solidFill>
                  <a:srgbClr val="BFBFDF"/>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sp>
            <p:nvSpPr>
              <p:cNvPr id="142424" name="Rectangle 26"/>
              <p:cNvSpPr>
                <a:spLocks noChangeArrowheads="1"/>
              </p:cNvSpPr>
              <p:nvPr/>
            </p:nvSpPr>
            <p:spPr bwMode="auto">
              <a:xfrm>
                <a:off x="394" y="3233"/>
                <a:ext cx="207" cy="263"/>
              </a:xfrm>
              <a:prstGeom prst="rect">
                <a:avLst/>
              </a:prstGeom>
              <a:solidFill>
                <a:srgbClr val="FF0000"/>
              </a:solidFill>
              <a:ln w="12700">
                <a:solidFill>
                  <a:schemeClr val="tx2"/>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425" name="Group 27"/>
              <p:cNvGrpSpPr>
                <a:grpSpLocks/>
              </p:cNvGrpSpPr>
              <p:nvPr/>
            </p:nvGrpSpPr>
            <p:grpSpPr bwMode="auto">
              <a:xfrm>
                <a:off x="390" y="3211"/>
                <a:ext cx="215" cy="37"/>
                <a:chOff x="390" y="3211"/>
                <a:chExt cx="215" cy="37"/>
              </a:xfrm>
            </p:grpSpPr>
            <p:sp>
              <p:nvSpPr>
                <p:cNvPr id="142438" name="Oval 28"/>
                <p:cNvSpPr>
                  <a:spLocks noChangeArrowheads="1"/>
                </p:cNvSpPr>
                <p:nvPr/>
              </p:nvSpPr>
              <p:spPr bwMode="auto">
                <a:xfrm>
                  <a:off x="390" y="3213"/>
                  <a:ext cx="215" cy="35"/>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39" name="Oval 29"/>
                <p:cNvSpPr>
                  <a:spLocks noChangeArrowheads="1"/>
                </p:cNvSpPr>
                <p:nvPr/>
              </p:nvSpPr>
              <p:spPr bwMode="auto">
                <a:xfrm>
                  <a:off x="390" y="3211"/>
                  <a:ext cx="215" cy="34"/>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26" name="Oval 30"/>
              <p:cNvSpPr>
                <a:spLocks noChangeArrowheads="1"/>
              </p:cNvSpPr>
              <p:nvPr/>
            </p:nvSpPr>
            <p:spPr bwMode="auto">
              <a:xfrm>
                <a:off x="390" y="3207"/>
                <a:ext cx="214" cy="39"/>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427" name="Group 31"/>
              <p:cNvGrpSpPr>
                <a:grpSpLocks/>
              </p:cNvGrpSpPr>
              <p:nvPr/>
            </p:nvGrpSpPr>
            <p:grpSpPr bwMode="auto">
              <a:xfrm>
                <a:off x="390" y="3197"/>
                <a:ext cx="214" cy="33"/>
                <a:chOff x="390" y="3197"/>
                <a:chExt cx="214" cy="33"/>
              </a:xfrm>
            </p:grpSpPr>
            <p:sp>
              <p:nvSpPr>
                <p:cNvPr id="142436" name="Oval 32"/>
                <p:cNvSpPr>
                  <a:spLocks noChangeArrowheads="1"/>
                </p:cNvSpPr>
                <p:nvPr/>
              </p:nvSpPr>
              <p:spPr bwMode="auto">
                <a:xfrm>
                  <a:off x="390" y="3197"/>
                  <a:ext cx="214" cy="33"/>
                </a:xfrm>
                <a:prstGeom prst="ellipse">
                  <a:avLst/>
                </a:prstGeom>
                <a:solidFill>
                  <a:srgbClr val="7F7F9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37" name="Rectangle 33"/>
                <p:cNvSpPr>
                  <a:spLocks noChangeArrowheads="1"/>
                </p:cNvSpPr>
                <p:nvPr/>
              </p:nvSpPr>
              <p:spPr bwMode="auto">
                <a:xfrm>
                  <a:off x="390" y="3206"/>
                  <a:ext cx="214" cy="7"/>
                </a:xfrm>
                <a:prstGeom prst="rect">
                  <a:avLst/>
                </a:prstGeom>
                <a:solidFill>
                  <a:srgbClr val="7F7F9F"/>
                </a:solidFill>
                <a:ln>
                  <a:noFill/>
                </a:ln>
                <a:effectLst/>
                <a:extLs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grpSp>
            <p:nvGrpSpPr>
              <p:cNvPr id="142428" name="Group 34"/>
              <p:cNvGrpSpPr>
                <a:grpSpLocks/>
              </p:cNvGrpSpPr>
              <p:nvPr/>
            </p:nvGrpSpPr>
            <p:grpSpPr bwMode="auto">
              <a:xfrm>
                <a:off x="393" y="3194"/>
                <a:ext cx="207" cy="25"/>
                <a:chOff x="393" y="3194"/>
                <a:chExt cx="207" cy="25"/>
              </a:xfrm>
            </p:grpSpPr>
            <p:grpSp>
              <p:nvGrpSpPr>
                <p:cNvPr id="142432" name="Group 35"/>
                <p:cNvGrpSpPr>
                  <a:grpSpLocks/>
                </p:cNvGrpSpPr>
                <p:nvPr/>
              </p:nvGrpSpPr>
              <p:grpSpPr bwMode="auto">
                <a:xfrm>
                  <a:off x="393" y="3194"/>
                  <a:ext cx="207" cy="25"/>
                  <a:chOff x="393" y="3194"/>
                  <a:chExt cx="207" cy="25"/>
                </a:xfrm>
              </p:grpSpPr>
              <p:sp>
                <p:nvSpPr>
                  <p:cNvPr id="142434" name="Oval 36"/>
                  <p:cNvSpPr>
                    <a:spLocks noChangeArrowheads="1"/>
                  </p:cNvSpPr>
                  <p:nvPr/>
                </p:nvSpPr>
                <p:spPr bwMode="auto">
                  <a:xfrm>
                    <a:off x="393" y="3194"/>
                    <a:ext cx="207" cy="25"/>
                  </a:xfrm>
                  <a:prstGeom prst="ellipse">
                    <a:avLst/>
                  </a:prstGeom>
                  <a:solidFill>
                    <a:srgbClr val="BFBFD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35" name="Oval 37"/>
                  <p:cNvSpPr>
                    <a:spLocks noChangeArrowheads="1"/>
                  </p:cNvSpPr>
                  <p:nvPr/>
                </p:nvSpPr>
                <p:spPr bwMode="auto">
                  <a:xfrm>
                    <a:off x="394" y="3199"/>
                    <a:ext cx="206" cy="18"/>
                  </a:xfrm>
                  <a:prstGeom prst="ellipse">
                    <a:avLst/>
                  </a:prstGeom>
                  <a:solidFill>
                    <a:srgbClr val="9F9FB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33" name="Oval 38"/>
                <p:cNvSpPr>
                  <a:spLocks noChangeArrowheads="1"/>
                </p:cNvSpPr>
                <p:nvPr/>
              </p:nvSpPr>
              <p:spPr bwMode="auto">
                <a:xfrm>
                  <a:off x="393" y="3194"/>
                  <a:ext cx="207" cy="25"/>
                </a:xfrm>
                <a:prstGeom prst="ellipse">
                  <a:avLst/>
                </a:prstGeom>
                <a:noFill/>
                <a:ln w="12700">
                  <a:solidFill>
                    <a:schemeClr val="tx2"/>
                  </a:solidFill>
                  <a:round/>
                  <a:headEnd/>
                  <a:tailEnd/>
                </a:ln>
                <a:effectLst/>
                <a:extLst>
                  <a:ext uri="{909E8E84-426E-40DD-AFC4-6F175D3DCCD1}">
                    <a14:hiddenFill xmlns:a14="http://schemas.microsoft.com/office/drawing/2010/main">
                      <a:solidFill>
                        <a:srgbClr val="FCFEB9"/>
                      </a:solidFill>
                    </a14:hiddenFill>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29" name="Freeform 39"/>
              <p:cNvSpPr>
                <a:spLocks/>
              </p:cNvSpPr>
              <p:nvPr/>
            </p:nvSpPr>
            <p:spPr bwMode="auto">
              <a:xfrm>
                <a:off x="411" y="3219"/>
                <a:ext cx="23" cy="6"/>
              </a:xfrm>
              <a:custGeom>
                <a:avLst/>
                <a:gdLst>
                  <a:gd name="T0" fmla="*/ 0 w 23"/>
                  <a:gd name="T1" fmla="*/ 0 h 6"/>
                  <a:gd name="T2" fmla="*/ 6 w 23"/>
                  <a:gd name="T3" fmla="*/ 1 h 6"/>
                  <a:gd name="T4" fmla="*/ 14 w 23"/>
                  <a:gd name="T5" fmla="*/ 2 h 6"/>
                  <a:gd name="T6" fmla="*/ 22 w 23"/>
                  <a:gd name="T7" fmla="*/ 3 h 6"/>
                  <a:gd name="T8" fmla="*/ 22 w 23"/>
                  <a:gd name="T9" fmla="*/ 5 h 6"/>
                  <a:gd name="T10" fmla="*/ 16 w 23"/>
                  <a:gd name="T11" fmla="*/ 5 h 6"/>
                  <a:gd name="T12" fmla="*/ 9 w 23"/>
                  <a:gd name="T13" fmla="*/ 3 h 6"/>
                  <a:gd name="T14" fmla="*/ 1 w 23"/>
                  <a:gd name="T15" fmla="*/ 2 h 6"/>
                  <a:gd name="T16" fmla="*/ 0 w 2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
                    <a:moveTo>
                      <a:pt x="0" y="0"/>
                    </a:moveTo>
                    <a:lnTo>
                      <a:pt x="6" y="1"/>
                    </a:lnTo>
                    <a:lnTo>
                      <a:pt x="14" y="2"/>
                    </a:lnTo>
                    <a:lnTo>
                      <a:pt x="22" y="3"/>
                    </a:lnTo>
                    <a:lnTo>
                      <a:pt x="22" y="5"/>
                    </a:lnTo>
                    <a:lnTo>
                      <a:pt x="16" y="5"/>
                    </a:lnTo>
                    <a:lnTo>
                      <a:pt x="9" y="3"/>
                    </a:lnTo>
                    <a:lnTo>
                      <a:pt x="1" y="2"/>
                    </a:lnTo>
                    <a:lnTo>
                      <a:pt x="0" y="0"/>
                    </a:lnTo>
                  </a:path>
                </a:pathLst>
              </a:custGeom>
              <a:solidFill>
                <a:srgbClr val="DFDFF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430" name="Oval 40"/>
              <p:cNvSpPr>
                <a:spLocks noChangeArrowheads="1"/>
              </p:cNvSpPr>
              <p:nvPr/>
            </p:nvSpPr>
            <p:spPr bwMode="auto">
              <a:xfrm>
                <a:off x="390" y="3485"/>
                <a:ext cx="214" cy="35"/>
              </a:xfrm>
              <a:prstGeom prst="ellipse">
                <a:avLst/>
              </a:prstGeom>
              <a:solidFill>
                <a:srgbClr val="FF0000"/>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31" name="Freeform 41"/>
              <p:cNvSpPr>
                <a:spLocks/>
              </p:cNvSpPr>
              <p:nvPr/>
            </p:nvSpPr>
            <p:spPr bwMode="auto">
              <a:xfrm>
                <a:off x="409" y="3238"/>
                <a:ext cx="28" cy="277"/>
              </a:xfrm>
              <a:custGeom>
                <a:avLst/>
                <a:gdLst>
                  <a:gd name="T0" fmla="*/ 0 w 28"/>
                  <a:gd name="T1" fmla="*/ 2 h 277"/>
                  <a:gd name="T2" fmla="*/ 17 w 28"/>
                  <a:gd name="T3" fmla="*/ 0 h 277"/>
                  <a:gd name="T4" fmla="*/ 27 w 28"/>
                  <a:gd name="T5" fmla="*/ 3 h 277"/>
                  <a:gd name="T6" fmla="*/ 27 w 28"/>
                  <a:gd name="T7" fmla="*/ 276 h 277"/>
                  <a:gd name="T8" fmla="*/ 18 w 28"/>
                  <a:gd name="T9" fmla="*/ 275 h 277"/>
                  <a:gd name="T10" fmla="*/ 7 w 28"/>
                  <a:gd name="T11" fmla="*/ 273 h 277"/>
                  <a:gd name="T12" fmla="*/ 0 w 28"/>
                  <a:gd name="T13" fmla="*/ 271 h 277"/>
                  <a:gd name="T14" fmla="*/ 0 w 28"/>
                  <a:gd name="T15" fmla="*/ 2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77">
                    <a:moveTo>
                      <a:pt x="0" y="2"/>
                    </a:moveTo>
                    <a:lnTo>
                      <a:pt x="17" y="0"/>
                    </a:lnTo>
                    <a:lnTo>
                      <a:pt x="27" y="3"/>
                    </a:lnTo>
                    <a:lnTo>
                      <a:pt x="27" y="276"/>
                    </a:lnTo>
                    <a:lnTo>
                      <a:pt x="18" y="275"/>
                    </a:lnTo>
                    <a:lnTo>
                      <a:pt x="7" y="273"/>
                    </a:lnTo>
                    <a:lnTo>
                      <a:pt x="0" y="271"/>
                    </a:lnTo>
                    <a:lnTo>
                      <a:pt x="0" y="2"/>
                    </a:lnTo>
                  </a:path>
                </a:pathLst>
              </a:custGeom>
              <a:solidFill>
                <a:srgbClr val="FF9FB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79" name="Group 42"/>
            <p:cNvGrpSpPr>
              <a:grpSpLocks/>
            </p:cNvGrpSpPr>
            <p:nvPr/>
          </p:nvGrpSpPr>
          <p:grpSpPr bwMode="auto">
            <a:xfrm>
              <a:off x="621" y="3179"/>
              <a:ext cx="215" cy="331"/>
              <a:chOff x="621" y="3179"/>
              <a:chExt cx="215" cy="331"/>
            </a:xfrm>
          </p:grpSpPr>
          <p:grpSp>
            <p:nvGrpSpPr>
              <p:cNvPr id="142402" name="Group 43"/>
              <p:cNvGrpSpPr>
                <a:grpSpLocks/>
              </p:cNvGrpSpPr>
              <p:nvPr/>
            </p:nvGrpSpPr>
            <p:grpSpPr bwMode="auto">
              <a:xfrm>
                <a:off x="625" y="3476"/>
                <a:ext cx="207" cy="34"/>
                <a:chOff x="625" y="3476"/>
                <a:chExt cx="207" cy="34"/>
              </a:xfrm>
            </p:grpSpPr>
            <p:grpSp>
              <p:nvGrpSpPr>
                <p:cNvPr id="142419" name="Group 44"/>
                <p:cNvGrpSpPr>
                  <a:grpSpLocks/>
                </p:cNvGrpSpPr>
                <p:nvPr/>
              </p:nvGrpSpPr>
              <p:grpSpPr bwMode="auto">
                <a:xfrm>
                  <a:off x="625" y="3476"/>
                  <a:ext cx="207" cy="34"/>
                  <a:chOff x="625" y="3476"/>
                  <a:chExt cx="207" cy="34"/>
                </a:xfrm>
              </p:grpSpPr>
              <p:sp>
                <p:nvSpPr>
                  <p:cNvPr id="142421" name="Oval 45"/>
                  <p:cNvSpPr>
                    <a:spLocks noChangeArrowheads="1"/>
                  </p:cNvSpPr>
                  <p:nvPr/>
                </p:nvSpPr>
                <p:spPr bwMode="auto">
                  <a:xfrm>
                    <a:off x="625" y="3476"/>
                    <a:ext cx="207" cy="34"/>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22" name="Oval 46"/>
                  <p:cNvSpPr>
                    <a:spLocks noChangeArrowheads="1"/>
                  </p:cNvSpPr>
                  <p:nvPr/>
                </p:nvSpPr>
                <p:spPr bwMode="auto">
                  <a:xfrm>
                    <a:off x="626" y="3477"/>
                    <a:ext cx="205" cy="27"/>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20" name="Freeform 47"/>
                <p:cNvSpPr>
                  <a:spLocks/>
                </p:cNvSpPr>
                <p:nvPr/>
              </p:nvSpPr>
              <p:spPr bwMode="auto">
                <a:xfrm>
                  <a:off x="643" y="3500"/>
                  <a:ext cx="23" cy="7"/>
                </a:xfrm>
                <a:custGeom>
                  <a:avLst/>
                  <a:gdLst>
                    <a:gd name="T0" fmla="*/ 0 w 23"/>
                    <a:gd name="T1" fmla="*/ 0 h 7"/>
                    <a:gd name="T2" fmla="*/ 6 w 23"/>
                    <a:gd name="T3" fmla="*/ 1 h 7"/>
                    <a:gd name="T4" fmla="*/ 14 w 23"/>
                    <a:gd name="T5" fmla="*/ 2 h 7"/>
                    <a:gd name="T6" fmla="*/ 22 w 23"/>
                    <a:gd name="T7" fmla="*/ 3 h 7"/>
                    <a:gd name="T8" fmla="*/ 22 w 23"/>
                    <a:gd name="T9" fmla="*/ 6 h 7"/>
                    <a:gd name="T10" fmla="*/ 16 w 23"/>
                    <a:gd name="T11" fmla="*/ 5 h 7"/>
                    <a:gd name="T12" fmla="*/ 9 w 23"/>
                    <a:gd name="T13" fmla="*/ 4 h 7"/>
                    <a:gd name="T14" fmla="*/ 1 w 23"/>
                    <a:gd name="T15" fmla="*/ 2 h 7"/>
                    <a:gd name="T16" fmla="*/ 0 w 2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7">
                      <a:moveTo>
                        <a:pt x="0" y="0"/>
                      </a:moveTo>
                      <a:lnTo>
                        <a:pt x="6" y="1"/>
                      </a:lnTo>
                      <a:lnTo>
                        <a:pt x="14" y="2"/>
                      </a:lnTo>
                      <a:lnTo>
                        <a:pt x="22" y="3"/>
                      </a:lnTo>
                      <a:lnTo>
                        <a:pt x="22" y="6"/>
                      </a:lnTo>
                      <a:lnTo>
                        <a:pt x="16" y="5"/>
                      </a:lnTo>
                      <a:lnTo>
                        <a:pt x="9" y="4"/>
                      </a:lnTo>
                      <a:lnTo>
                        <a:pt x="1" y="2"/>
                      </a:lnTo>
                      <a:lnTo>
                        <a:pt x="0" y="0"/>
                      </a:lnTo>
                    </a:path>
                  </a:pathLst>
                </a:custGeom>
                <a:solidFill>
                  <a:srgbClr val="BFBFDF"/>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sp>
            <p:nvSpPr>
              <p:cNvPr id="142403" name="Rectangle 48"/>
              <p:cNvSpPr>
                <a:spLocks noChangeArrowheads="1"/>
              </p:cNvSpPr>
              <p:nvPr/>
            </p:nvSpPr>
            <p:spPr bwMode="auto">
              <a:xfrm>
                <a:off x="626" y="3217"/>
                <a:ext cx="206" cy="265"/>
              </a:xfrm>
              <a:prstGeom prst="rect">
                <a:avLst/>
              </a:prstGeom>
              <a:solidFill>
                <a:srgbClr val="FF0000"/>
              </a:solidFill>
              <a:ln w="12700">
                <a:solidFill>
                  <a:schemeClr val="tx2"/>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404" name="Group 49"/>
              <p:cNvGrpSpPr>
                <a:grpSpLocks/>
              </p:cNvGrpSpPr>
              <p:nvPr/>
            </p:nvGrpSpPr>
            <p:grpSpPr bwMode="auto">
              <a:xfrm>
                <a:off x="622" y="3195"/>
                <a:ext cx="214" cy="38"/>
                <a:chOff x="622" y="3195"/>
                <a:chExt cx="214" cy="38"/>
              </a:xfrm>
            </p:grpSpPr>
            <p:sp>
              <p:nvSpPr>
                <p:cNvPr id="142417" name="Oval 50"/>
                <p:cNvSpPr>
                  <a:spLocks noChangeArrowheads="1"/>
                </p:cNvSpPr>
                <p:nvPr/>
              </p:nvSpPr>
              <p:spPr bwMode="auto">
                <a:xfrm>
                  <a:off x="622" y="3198"/>
                  <a:ext cx="214" cy="35"/>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18" name="Oval 51"/>
                <p:cNvSpPr>
                  <a:spLocks noChangeArrowheads="1"/>
                </p:cNvSpPr>
                <p:nvPr/>
              </p:nvSpPr>
              <p:spPr bwMode="auto">
                <a:xfrm>
                  <a:off x="622" y="3195"/>
                  <a:ext cx="214" cy="35"/>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05" name="Oval 52"/>
              <p:cNvSpPr>
                <a:spLocks noChangeArrowheads="1"/>
              </p:cNvSpPr>
              <p:nvPr/>
            </p:nvSpPr>
            <p:spPr bwMode="auto">
              <a:xfrm>
                <a:off x="622" y="3192"/>
                <a:ext cx="213" cy="38"/>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406" name="Group 53"/>
              <p:cNvGrpSpPr>
                <a:grpSpLocks/>
              </p:cNvGrpSpPr>
              <p:nvPr/>
            </p:nvGrpSpPr>
            <p:grpSpPr bwMode="auto">
              <a:xfrm>
                <a:off x="621" y="3183"/>
                <a:ext cx="214" cy="31"/>
                <a:chOff x="621" y="3183"/>
                <a:chExt cx="214" cy="31"/>
              </a:xfrm>
            </p:grpSpPr>
            <p:sp>
              <p:nvSpPr>
                <p:cNvPr id="142415" name="Oval 54"/>
                <p:cNvSpPr>
                  <a:spLocks noChangeArrowheads="1"/>
                </p:cNvSpPr>
                <p:nvPr/>
              </p:nvSpPr>
              <p:spPr bwMode="auto">
                <a:xfrm>
                  <a:off x="621" y="3183"/>
                  <a:ext cx="214" cy="31"/>
                </a:xfrm>
                <a:prstGeom prst="ellipse">
                  <a:avLst/>
                </a:prstGeom>
                <a:solidFill>
                  <a:srgbClr val="7F7F9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16" name="Rectangle 55"/>
                <p:cNvSpPr>
                  <a:spLocks noChangeArrowheads="1"/>
                </p:cNvSpPr>
                <p:nvPr/>
              </p:nvSpPr>
              <p:spPr bwMode="auto">
                <a:xfrm>
                  <a:off x="621" y="3191"/>
                  <a:ext cx="214" cy="6"/>
                </a:xfrm>
                <a:prstGeom prst="rect">
                  <a:avLst/>
                </a:prstGeom>
                <a:solidFill>
                  <a:srgbClr val="7F7F9F"/>
                </a:solidFill>
                <a:ln>
                  <a:noFill/>
                </a:ln>
                <a:effectLst/>
                <a:extLs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grpSp>
            <p:nvGrpSpPr>
              <p:cNvPr id="142407" name="Group 56"/>
              <p:cNvGrpSpPr>
                <a:grpSpLocks/>
              </p:cNvGrpSpPr>
              <p:nvPr/>
            </p:nvGrpSpPr>
            <p:grpSpPr bwMode="auto">
              <a:xfrm>
                <a:off x="624" y="3179"/>
                <a:ext cx="207" cy="25"/>
                <a:chOff x="624" y="3179"/>
                <a:chExt cx="207" cy="25"/>
              </a:xfrm>
            </p:grpSpPr>
            <p:grpSp>
              <p:nvGrpSpPr>
                <p:cNvPr id="142411" name="Group 57"/>
                <p:cNvGrpSpPr>
                  <a:grpSpLocks/>
                </p:cNvGrpSpPr>
                <p:nvPr/>
              </p:nvGrpSpPr>
              <p:grpSpPr bwMode="auto">
                <a:xfrm>
                  <a:off x="624" y="3179"/>
                  <a:ext cx="207" cy="25"/>
                  <a:chOff x="624" y="3179"/>
                  <a:chExt cx="207" cy="25"/>
                </a:xfrm>
              </p:grpSpPr>
              <p:sp>
                <p:nvSpPr>
                  <p:cNvPr id="142413" name="Oval 58"/>
                  <p:cNvSpPr>
                    <a:spLocks noChangeArrowheads="1"/>
                  </p:cNvSpPr>
                  <p:nvPr/>
                </p:nvSpPr>
                <p:spPr bwMode="auto">
                  <a:xfrm>
                    <a:off x="624" y="3179"/>
                    <a:ext cx="207" cy="25"/>
                  </a:xfrm>
                  <a:prstGeom prst="ellipse">
                    <a:avLst/>
                  </a:prstGeom>
                  <a:solidFill>
                    <a:srgbClr val="BFBFD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14" name="Oval 59"/>
                  <p:cNvSpPr>
                    <a:spLocks noChangeArrowheads="1"/>
                  </p:cNvSpPr>
                  <p:nvPr/>
                </p:nvSpPr>
                <p:spPr bwMode="auto">
                  <a:xfrm>
                    <a:off x="625" y="3183"/>
                    <a:ext cx="206" cy="19"/>
                  </a:xfrm>
                  <a:prstGeom prst="ellipse">
                    <a:avLst/>
                  </a:prstGeom>
                  <a:solidFill>
                    <a:srgbClr val="9F9FB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12" name="Oval 60"/>
                <p:cNvSpPr>
                  <a:spLocks noChangeArrowheads="1"/>
                </p:cNvSpPr>
                <p:nvPr/>
              </p:nvSpPr>
              <p:spPr bwMode="auto">
                <a:xfrm>
                  <a:off x="624" y="3179"/>
                  <a:ext cx="207" cy="25"/>
                </a:xfrm>
                <a:prstGeom prst="ellipse">
                  <a:avLst/>
                </a:prstGeom>
                <a:noFill/>
                <a:ln w="12700">
                  <a:solidFill>
                    <a:schemeClr val="tx2"/>
                  </a:solidFill>
                  <a:round/>
                  <a:headEnd/>
                  <a:tailEnd/>
                </a:ln>
                <a:effectLst/>
                <a:extLst>
                  <a:ext uri="{909E8E84-426E-40DD-AFC4-6F175D3DCCD1}">
                    <a14:hiddenFill xmlns:a14="http://schemas.microsoft.com/office/drawing/2010/main">
                      <a:solidFill>
                        <a:srgbClr val="FCFEB9"/>
                      </a:solidFill>
                    </a14:hiddenFill>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08" name="Freeform 61"/>
              <p:cNvSpPr>
                <a:spLocks/>
              </p:cNvSpPr>
              <p:nvPr/>
            </p:nvSpPr>
            <p:spPr bwMode="auto">
              <a:xfrm>
                <a:off x="643" y="3204"/>
                <a:ext cx="23" cy="6"/>
              </a:xfrm>
              <a:custGeom>
                <a:avLst/>
                <a:gdLst>
                  <a:gd name="T0" fmla="*/ 0 w 23"/>
                  <a:gd name="T1" fmla="*/ 0 h 6"/>
                  <a:gd name="T2" fmla="*/ 6 w 23"/>
                  <a:gd name="T3" fmla="*/ 1 h 6"/>
                  <a:gd name="T4" fmla="*/ 14 w 23"/>
                  <a:gd name="T5" fmla="*/ 2 h 6"/>
                  <a:gd name="T6" fmla="*/ 22 w 23"/>
                  <a:gd name="T7" fmla="*/ 3 h 6"/>
                  <a:gd name="T8" fmla="*/ 22 w 23"/>
                  <a:gd name="T9" fmla="*/ 5 h 6"/>
                  <a:gd name="T10" fmla="*/ 16 w 23"/>
                  <a:gd name="T11" fmla="*/ 5 h 6"/>
                  <a:gd name="T12" fmla="*/ 9 w 23"/>
                  <a:gd name="T13" fmla="*/ 3 h 6"/>
                  <a:gd name="T14" fmla="*/ 1 w 23"/>
                  <a:gd name="T15" fmla="*/ 2 h 6"/>
                  <a:gd name="T16" fmla="*/ 0 w 2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
                    <a:moveTo>
                      <a:pt x="0" y="0"/>
                    </a:moveTo>
                    <a:lnTo>
                      <a:pt x="6" y="1"/>
                    </a:lnTo>
                    <a:lnTo>
                      <a:pt x="14" y="2"/>
                    </a:lnTo>
                    <a:lnTo>
                      <a:pt x="22" y="3"/>
                    </a:lnTo>
                    <a:lnTo>
                      <a:pt x="22" y="5"/>
                    </a:lnTo>
                    <a:lnTo>
                      <a:pt x="16" y="5"/>
                    </a:lnTo>
                    <a:lnTo>
                      <a:pt x="9" y="3"/>
                    </a:lnTo>
                    <a:lnTo>
                      <a:pt x="1" y="2"/>
                    </a:lnTo>
                    <a:lnTo>
                      <a:pt x="0" y="0"/>
                    </a:lnTo>
                  </a:path>
                </a:pathLst>
              </a:custGeom>
              <a:solidFill>
                <a:srgbClr val="DFDFF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409" name="Oval 62"/>
              <p:cNvSpPr>
                <a:spLocks noChangeArrowheads="1"/>
              </p:cNvSpPr>
              <p:nvPr/>
            </p:nvSpPr>
            <p:spPr bwMode="auto">
              <a:xfrm>
                <a:off x="622" y="3470"/>
                <a:ext cx="213" cy="35"/>
              </a:xfrm>
              <a:prstGeom prst="ellipse">
                <a:avLst/>
              </a:prstGeom>
              <a:solidFill>
                <a:srgbClr val="FF0000"/>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10" name="Freeform 63"/>
              <p:cNvSpPr>
                <a:spLocks/>
              </p:cNvSpPr>
              <p:nvPr/>
            </p:nvSpPr>
            <p:spPr bwMode="auto">
              <a:xfrm>
                <a:off x="640" y="3223"/>
                <a:ext cx="28" cy="277"/>
              </a:xfrm>
              <a:custGeom>
                <a:avLst/>
                <a:gdLst>
                  <a:gd name="T0" fmla="*/ 0 w 28"/>
                  <a:gd name="T1" fmla="*/ 2 h 277"/>
                  <a:gd name="T2" fmla="*/ 17 w 28"/>
                  <a:gd name="T3" fmla="*/ 0 h 277"/>
                  <a:gd name="T4" fmla="*/ 27 w 28"/>
                  <a:gd name="T5" fmla="*/ 3 h 277"/>
                  <a:gd name="T6" fmla="*/ 27 w 28"/>
                  <a:gd name="T7" fmla="*/ 276 h 277"/>
                  <a:gd name="T8" fmla="*/ 18 w 28"/>
                  <a:gd name="T9" fmla="*/ 275 h 277"/>
                  <a:gd name="T10" fmla="*/ 7 w 28"/>
                  <a:gd name="T11" fmla="*/ 273 h 277"/>
                  <a:gd name="T12" fmla="*/ 0 w 28"/>
                  <a:gd name="T13" fmla="*/ 271 h 277"/>
                  <a:gd name="T14" fmla="*/ 0 w 28"/>
                  <a:gd name="T15" fmla="*/ 2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77">
                    <a:moveTo>
                      <a:pt x="0" y="2"/>
                    </a:moveTo>
                    <a:lnTo>
                      <a:pt x="17" y="0"/>
                    </a:lnTo>
                    <a:lnTo>
                      <a:pt x="27" y="3"/>
                    </a:lnTo>
                    <a:lnTo>
                      <a:pt x="27" y="276"/>
                    </a:lnTo>
                    <a:lnTo>
                      <a:pt x="18" y="275"/>
                    </a:lnTo>
                    <a:lnTo>
                      <a:pt x="7" y="273"/>
                    </a:lnTo>
                    <a:lnTo>
                      <a:pt x="0" y="271"/>
                    </a:lnTo>
                    <a:lnTo>
                      <a:pt x="0" y="2"/>
                    </a:lnTo>
                  </a:path>
                </a:pathLst>
              </a:custGeom>
              <a:solidFill>
                <a:srgbClr val="FF9FB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80" name="Group 64"/>
            <p:cNvGrpSpPr>
              <a:grpSpLocks/>
            </p:cNvGrpSpPr>
            <p:nvPr/>
          </p:nvGrpSpPr>
          <p:grpSpPr bwMode="auto">
            <a:xfrm>
              <a:off x="531" y="3250"/>
              <a:ext cx="215" cy="331"/>
              <a:chOff x="531" y="3250"/>
              <a:chExt cx="215" cy="331"/>
            </a:xfrm>
          </p:grpSpPr>
          <p:grpSp>
            <p:nvGrpSpPr>
              <p:cNvPr id="142381" name="Group 65"/>
              <p:cNvGrpSpPr>
                <a:grpSpLocks/>
              </p:cNvGrpSpPr>
              <p:nvPr/>
            </p:nvGrpSpPr>
            <p:grpSpPr bwMode="auto">
              <a:xfrm>
                <a:off x="535" y="3548"/>
                <a:ext cx="207" cy="33"/>
                <a:chOff x="535" y="3548"/>
                <a:chExt cx="207" cy="33"/>
              </a:xfrm>
            </p:grpSpPr>
            <p:grpSp>
              <p:nvGrpSpPr>
                <p:cNvPr id="142398" name="Group 66"/>
                <p:cNvGrpSpPr>
                  <a:grpSpLocks/>
                </p:cNvGrpSpPr>
                <p:nvPr/>
              </p:nvGrpSpPr>
              <p:grpSpPr bwMode="auto">
                <a:xfrm>
                  <a:off x="535" y="3548"/>
                  <a:ext cx="207" cy="33"/>
                  <a:chOff x="535" y="3548"/>
                  <a:chExt cx="207" cy="33"/>
                </a:xfrm>
              </p:grpSpPr>
              <p:sp>
                <p:nvSpPr>
                  <p:cNvPr id="142400" name="Oval 67"/>
                  <p:cNvSpPr>
                    <a:spLocks noChangeArrowheads="1"/>
                  </p:cNvSpPr>
                  <p:nvPr/>
                </p:nvSpPr>
                <p:spPr bwMode="auto">
                  <a:xfrm>
                    <a:off x="535" y="3548"/>
                    <a:ext cx="207" cy="33"/>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01" name="Oval 68"/>
                  <p:cNvSpPr>
                    <a:spLocks noChangeArrowheads="1"/>
                  </p:cNvSpPr>
                  <p:nvPr/>
                </p:nvSpPr>
                <p:spPr bwMode="auto">
                  <a:xfrm>
                    <a:off x="536" y="3548"/>
                    <a:ext cx="205" cy="27"/>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399" name="Freeform 69"/>
                <p:cNvSpPr>
                  <a:spLocks/>
                </p:cNvSpPr>
                <p:nvPr/>
              </p:nvSpPr>
              <p:spPr bwMode="auto">
                <a:xfrm>
                  <a:off x="553" y="3572"/>
                  <a:ext cx="23" cy="6"/>
                </a:xfrm>
                <a:custGeom>
                  <a:avLst/>
                  <a:gdLst>
                    <a:gd name="T0" fmla="*/ 0 w 23"/>
                    <a:gd name="T1" fmla="*/ 0 h 6"/>
                    <a:gd name="T2" fmla="*/ 6 w 23"/>
                    <a:gd name="T3" fmla="*/ 1 h 6"/>
                    <a:gd name="T4" fmla="*/ 14 w 23"/>
                    <a:gd name="T5" fmla="*/ 2 h 6"/>
                    <a:gd name="T6" fmla="*/ 22 w 23"/>
                    <a:gd name="T7" fmla="*/ 3 h 6"/>
                    <a:gd name="T8" fmla="*/ 22 w 23"/>
                    <a:gd name="T9" fmla="*/ 5 h 6"/>
                    <a:gd name="T10" fmla="*/ 16 w 23"/>
                    <a:gd name="T11" fmla="*/ 4 h 6"/>
                    <a:gd name="T12" fmla="*/ 9 w 23"/>
                    <a:gd name="T13" fmla="*/ 3 h 6"/>
                    <a:gd name="T14" fmla="*/ 1 w 23"/>
                    <a:gd name="T15" fmla="*/ 2 h 6"/>
                    <a:gd name="T16" fmla="*/ 0 w 2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
                      <a:moveTo>
                        <a:pt x="0" y="0"/>
                      </a:moveTo>
                      <a:lnTo>
                        <a:pt x="6" y="1"/>
                      </a:lnTo>
                      <a:lnTo>
                        <a:pt x="14" y="2"/>
                      </a:lnTo>
                      <a:lnTo>
                        <a:pt x="22" y="3"/>
                      </a:lnTo>
                      <a:lnTo>
                        <a:pt x="22" y="5"/>
                      </a:lnTo>
                      <a:lnTo>
                        <a:pt x="16" y="4"/>
                      </a:lnTo>
                      <a:lnTo>
                        <a:pt x="9" y="3"/>
                      </a:lnTo>
                      <a:lnTo>
                        <a:pt x="1" y="2"/>
                      </a:lnTo>
                      <a:lnTo>
                        <a:pt x="0" y="0"/>
                      </a:lnTo>
                    </a:path>
                  </a:pathLst>
                </a:custGeom>
                <a:solidFill>
                  <a:srgbClr val="BFBFDF"/>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sp>
            <p:nvSpPr>
              <p:cNvPr id="142382" name="Rectangle 70"/>
              <p:cNvSpPr>
                <a:spLocks noChangeArrowheads="1"/>
              </p:cNvSpPr>
              <p:nvPr/>
            </p:nvSpPr>
            <p:spPr bwMode="auto">
              <a:xfrm>
                <a:off x="536" y="3289"/>
                <a:ext cx="206" cy="264"/>
              </a:xfrm>
              <a:prstGeom prst="rect">
                <a:avLst/>
              </a:prstGeom>
              <a:solidFill>
                <a:srgbClr val="FF0000"/>
              </a:solidFill>
              <a:ln w="12700">
                <a:solidFill>
                  <a:schemeClr val="tx2"/>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383" name="Group 71"/>
              <p:cNvGrpSpPr>
                <a:grpSpLocks/>
              </p:cNvGrpSpPr>
              <p:nvPr/>
            </p:nvGrpSpPr>
            <p:grpSpPr bwMode="auto">
              <a:xfrm>
                <a:off x="532" y="3267"/>
                <a:ext cx="214" cy="37"/>
                <a:chOff x="532" y="3267"/>
                <a:chExt cx="214" cy="37"/>
              </a:xfrm>
            </p:grpSpPr>
            <p:sp>
              <p:nvSpPr>
                <p:cNvPr id="142396" name="Oval 72"/>
                <p:cNvSpPr>
                  <a:spLocks noChangeArrowheads="1"/>
                </p:cNvSpPr>
                <p:nvPr/>
              </p:nvSpPr>
              <p:spPr bwMode="auto">
                <a:xfrm>
                  <a:off x="532" y="3269"/>
                  <a:ext cx="214" cy="35"/>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397" name="Oval 73"/>
                <p:cNvSpPr>
                  <a:spLocks noChangeArrowheads="1"/>
                </p:cNvSpPr>
                <p:nvPr/>
              </p:nvSpPr>
              <p:spPr bwMode="auto">
                <a:xfrm>
                  <a:off x="532" y="3267"/>
                  <a:ext cx="214" cy="34"/>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384" name="Oval 74"/>
              <p:cNvSpPr>
                <a:spLocks noChangeArrowheads="1"/>
              </p:cNvSpPr>
              <p:nvPr/>
            </p:nvSpPr>
            <p:spPr bwMode="auto">
              <a:xfrm>
                <a:off x="532" y="3263"/>
                <a:ext cx="213" cy="39"/>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385" name="Group 75"/>
              <p:cNvGrpSpPr>
                <a:grpSpLocks/>
              </p:cNvGrpSpPr>
              <p:nvPr/>
            </p:nvGrpSpPr>
            <p:grpSpPr bwMode="auto">
              <a:xfrm>
                <a:off x="531" y="3254"/>
                <a:ext cx="214" cy="32"/>
                <a:chOff x="531" y="3254"/>
                <a:chExt cx="214" cy="32"/>
              </a:xfrm>
            </p:grpSpPr>
            <p:sp>
              <p:nvSpPr>
                <p:cNvPr id="142394" name="Oval 76"/>
                <p:cNvSpPr>
                  <a:spLocks noChangeArrowheads="1"/>
                </p:cNvSpPr>
                <p:nvPr/>
              </p:nvSpPr>
              <p:spPr bwMode="auto">
                <a:xfrm>
                  <a:off x="531" y="3254"/>
                  <a:ext cx="214" cy="32"/>
                </a:xfrm>
                <a:prstGeom prst="ellipse">
                  <a:avLst/>
                </a:prstGeom>
                <a:solidFill>
                  <a:srgbClr val="7F7F9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395" name="Rectangle 77"/>
                <p:cNvSpPr>
                  <a:spLocks noChangeArrowheads="1"/>
                </p:cNvSpPr>
                <p:nvPr/>
              </p:nvSpPr>
              <p:spPr bwMode="auto">
                <a:xfrm>
                  <a:off x="531" y="3262"/>
                  <a:ext cx="214" cy="7"/>
                </a:xfrm>
                <a:prstGeom prst="rect">
                  <a:avLst/>
                </a:prstGeom>
                <a:solidFill>
                  <a:srgbClr val="7F7F9F"/>
                </a:solidFill>
                <a:ln>
                  <a:noFill/>
                </a:ln>
                <a:effectLst/>
                <a:extLs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grpSp>
            <p:nvGrpSpPr>
              <p:cNvPr id="142386" name="Group 78"/>
              <p:cNvGrpSpPr>
                <a:grpSpLocks/>
              </p:cNvGrpSpPr>
              <p:nvPr/>
            </p:nvGrpSpPr>
            <p:grpSpPr bwMode="auto">
              <a:xfrm>
                <a:off x="534" y="3250"/>
                <a:ext cx="207" cy="25"/>
                <a:chOff x="534" y="3250"/>
                <a:chExt cx="207" cy="25"/>
              </a:xfrm>
            </p:grpSpPr>
            <p:grpSp>
              <p:nvGrpSpPr>
                <p:cNvPr id="142390" name="Group 79"/>
                <p:cNvGrpSpPr>
                  <a:grpSpLocks/>
                </p:cNvGrpSpPr>
                <p:nvPr/>
              </p:nvGrpSpPr>
              <p:grpSpPr bwMode="auto">
                <a:xfrm>
                  <a:off x="534" y="3250"/>
                  <a:ext cx="207" cy="25"/>
                  <a:chOff x="534" y="3250"/>
                  <a:chExt cx="207" cy="25"/>
                </a:xfrm>
              </p:grpSpPr>
              <p:sp>
                <p:nvSpPr>
                  <p:cNvPr id="142392" name="Oval 80"/>
                  <p:cNvSpPr>
                    <a:spLocks noChangeArrowheads="1"/>
                  </p:cNvSpPr>
                  <p:nvPr/>
                </p:nvSpPr>
                <p:spPr bwMode="auto">
                  <a:xfrm>
                    <a:off x="534" y="3250"/>
                    <a:ext cx="207" cy="25"/>
                  </a:xfrm>
                  <a:prstGeom prst="ellipse">
                    <a:avLst/>
                  </a:prstGeom>
                  <a:solidFill>
                    <a:srgbClr val="BFBFD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393" name="Oval 81"/>
                  <p:cNvSpPr>
                    <a:spLocks noChangeArrowheads="1"/>
                  </p:cNvSpPr>
                  <p:nvPr/>
                </p:nvSpPr>
                <p:spPr bwMode="auto">
                  <a:xfrm>
                    <a:off x="535" y="3255"/>
                    <a:ext cx="206" cy="18"/>
                  </a:xfrm>
                  <a:prstGeom prst="ellipse">
                    <a:avLst/>
                  </a:prstGeom>
                  <a:solidFill>
                    <a:srgbClr val="9F9FB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391" name="Oval 82"/>
                <p:cNvSpPr>
                  <a:spLocks noChangeArrowheads="1"/>
                </p:cNvSpPr>
                <p:nvPr/>
              </p:nvSpPr>
              <p:spPr bwMode="auto">
                <a:xfrm>
                  <a:off x="534" y="3250"/>
                  <a:ext cx="207" cy="25"/>
                </a:xfrm>
                <a:prstGeom prst="ellipse">
                  <a:avLst/>
                </a:prstGeom>
                <a:noFill/>
                <a:ln w="12700">
                  <a:solidFill>
                    <a:schemeClr val="tx2"/>
                  </a:solidFill>
                  <a:round/>
                  <a:headEnd/>
                  <a:tailEnd/>
                </a:ln>
                <a:effectLst/>
                <a:extLst>
                  <a:ext uri="{909E8E84-426E-40DD-AFC4-6F175D3DCCD1}">
                    <a14:hiddenFill xmlns:a14="http://schemas.microsoft.com/office/drawing/2010/main">
                      <a:solidFill>
                        <a:srgbClr val="FCFEB9"/>
                      </a:solidFill>
                    </a14:hiddenFill>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387" name="Freeform 83"/>
              <p:cNvSpPr>
                <a:spLocks/>
              </p:cNvSpPr>
              <p:nvPr/>
            </p:nvSpPr>
            <p:spPr bwMode="auto">
              <a:xfrm>
                <a:off x="553" y="3275"/>
                <a:ext cx="22" cy="6"/>
              </a:xfrm>
              <a:custGeom>
                <a:avLst/>
                <a:gdLst>
                  <a:gd name="T0" fmla="*/ 0 w 22"/>
                  <a:gd name="T1" fmla="*/ 0 h 6"/>
                  <a:gd name="T2" fmla="*/ 6 w 22"/>
                  <a:gd name="T3" fmla="*/ 1 h 6"/>
                  <a:gd name="T4" fmla="*/ 13 w 22"/>
                  <a:gd name="T5" fmla="*/ 2 h 6"/>
                  <a:gd name="T6" fmla="*/ 21 w 22"/>
                  <a:gd name="T7" fmla="*/ 3 h 6"/>
                  <a:gd name="T8" fmla="*/ 21 w 22"/>
                  <a:gd name="T9" fmla="*/ 5 h 6"/>
                  <a:gd name="T10" fmla="*/ 16 w 22"/>
                  <a:gd name="T11" fmla="*/ 5 h 6"/>
                  <a:gd name="T12" fmla="*/ 8 w 22"/>
                  <a:gd name="T13" fmla="*/ 3 h 6"/>
                  <a:gd name="T14" fmla="*/ 1 w 22"/>
                  <a:gd name="T15" fmla="*/ 2 h 6"/>
                  <a:gd name="T16" fmla="*/ 0 w 22"/>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6">
                    <a:moveTo>
                      <a:pt x="0" y="0"/>
                    </a:moveTo>
                    <a:lnTo>
                      <a:pt x="6" y="1"/>
                    </a:lnTo>
                    <a:lnTo>
                      <a:pt x="13" y="2"/>
                    </a:lnTo>
                    <a:lnTo>
                      <a:pt x="21" y="3"/>
                    </a:lnTo>
                    <a:lnTo>
                      <a:pt x="21" y="5"/>
                    </a:lnTo>
                    <a:lnTo>
                      <a:pt x="16" y="5"/>
                    </a:lnTo>
                    <a:lnTo>
                      <a:pt x="8" y="3"/>
                    </a:lnTo>
                    <a:lnTo>
                      <a:pt x="1" y="2"/>
                    </a:lnTo>
                    <a:lnTo>
                      <a:pt x="0" y="0"/>
                    </a:lnTo>
                  </a:path>
                </a:pathLst>
              </a:custGeom>
              <a:solidFill>
                <a:srgbClr val="DFDFF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88" name="Oval 84"/>
              <p:cNvSpPr>
                <a:spLocks noChangeArrowheads="1"/>
              </p:cNvSpPr>
              <p:nvPr/>
            </p:nvSpPr>
            <p:spPr bwMode="auto">
              <a:xfrm>
                <a:off x="532" y="3541"/>
                <a:ext cx="213" cy="35"/>
              </a:xfrm>
              <a:prstGeom prst="ellipse">
                <a:avLst/>
              </a:prstGeom>
              <a:solidFill>
                <a:srgbClr val="FF0000"/>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389" name="Freeform 85"/>
              <p:cNvSpPr>
                <a:spLocks/>
              </p:cNvSpPr>
              <p:nvPr/>
            </p:nvSpPr>
            <p:spPr bwMode="auto">
              <a:xfrm>
                <a:off x="550" y="3294"/>
                <a:ext cx="28" cy="277"/>
              </a:xfrm>
              <a:custGeom>
                <a:avLst/>
                <a:gdLst>
                  <a:gd name="T0" fmla="*/ 0 w 28"/>
                  <a:gd name="T1" fmla="*/ 2 h 277"/>
                  <a:gd name="T2" fmla="*/ 17 w 28"/>
                  <a:gd name="T3" fmla="*/ 0 h 277"/>
                  <a:gd name="T4" fmla="*/ 27 w 28"/>
                  <a:gd name="T5" fmla="*/ 3 h 277"/>
                  <a:gd name="T6" fmla="*/ 27 w 28"/>
                  <a:gd name="T7" fmla="*/ 276 h 277"/>
                  <a:gd name="T8" fmla="*/ 18 w 28"/>
                  <a:gd name="T9" fmla="*/ 275 h 277"/>
                  <a:gd name="T10" fmla="*/ 7 w 28"/>
                  <a:gd name="T11" fmla="*/ 273 h 277"/>
                  <a:gd name="T12" fmla="*/ 0 w 28"/>
                  <a:gd name="T13" fmla="*/ 271 h 277"/>
                  <a:gd name="T14" fmla="*/ 0 w 28"/>
                  <a:gd name="T15" fmla="*/ 2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77">
                    <a:moveTo>
                      <a:pt x="0" y="2"/>
                    </a:moveTo>
                    <a:lnTo>
                      <a:pt x="17" y="0"/>
                    </a:lnTo>
                    <a:lnTo>
                      <a:pt x="27" y="3"/>
                    </a:lnTo>
                    <a:lnTo>
                      <a:pt x="27" y="276"/>
                    </a:lnTo>
                    <a:lnTo>
                      <a:pt x="18" y="275"/>
                    </a:lnTo>
                    <a:lnTo>
                      <a:pt x="7" y="273"/>
                    </a:lnTo>
                    <a:lnTo>
                      <a:pt x="0" y="271"/>
                    </a:lnTo>
                    <a:lnTo>
                      <a:pt x="0" y="2"/>
                    </a:lnTo>
                  </a:path>
                </a:pathLst>
              </a:custGeom>
              <a:solidFill>
                <a:srgbClr val="FF9FB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sp>
        <p:nvSpPr>
          <p:cNvPr id="658518" name="AutoShape 86"/>
          <p:cNvSpPr>
            <a:spLocks noChangeArrowheads="1"/>
          </p:cNvSpPr>
          <p:nvPr/>
        </p:nvSpPr>
        <p:spPr bwMode="auto">
          <a:xfrm flipH="1">
            <a:off x="2590800" y="5105400"/>
            <a:ext cx="939800" cy="349250"/>
          </a:xfrm>
          <a:prstGeom prst="rightArrow">
            <a:avLst>
              <a:gd name="adj1" fmla="val 50000"/>
              <a:gd name="adj2" fmla="val 178198"/>
            </a:avLst>
          </a:prstGeom>
          <a:solidFill>
            <a:srgbClr val="FCFEB9"/>
          </a:solidFill>
          <a:ln w="12700">
            <a:solidFill>
              <a:srgbClr val="FCFEB9"/>
            </a:solidFill>
            <a:miter lim="800000"/>
            <a:headEnd/>
            <a:tailEnd/>
          </a:ln>
          <a:effectLst>
            <a:outerShdw dist="17961" dir="2700000" algn="ctr" rotWithShape="0">
              <a:schemeClr val="tx2"/>
            </a:outerShdw>
          </a:effectLst>
        </p:spPr>
        <p:txBody>
          <a:bodyPr wrap="none" anchor="ctr"/>
          <a:lstStyle/>
          <a:p>
            <a:endParaRPr lang="en-US"/>
          </a:p>
        </p:txBody>
      </p:sp>
      <p:pic>
        <p:nvPicPr>
          <p:cNvPr id="658519" name="Picture 8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4038600"/>
            <a:ext cx="1346200" cy="21336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sp>
        <p:nvSpPr>
          <p:cNvPr id="658522" name="Rectangle 90"/>
          <p:cNvSpPr>
            <a:spLocks noChangeArrowheads="1"/>
          </p:cNvSpPr>
          <p:nvPr/>
        </p:nvSpPr>
        <p:spPr bwMode="auto">
          <a:xfrm>
            <a:off x="1371600" y="5528051"/>
            <a:ext cx="1546225" cy="1320874"/>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square" lIns="90488" tIns="44450" rIns="90488" bIns="44450">
            <a:spAutoFit/>
          </a:bodyPr>
          <a:lstStyle/>
          <a:p>
            <a:pPr>
              <a:defRPr/>
            </a:pPr>
            <a:r>
              <a:rPr lang="en-US" sz="2000" dirty="0">
                <a:latin typeface="+mj-lt"/>
                <a:ea typeface="+mj-ea"/>
                <a:cs typeface="+mj-cs"/>
              </a:rPr>
              <a:t>Agents are stored until filled into munitions</a:t>
            </a:r>
          </a:p>
        </p:txBody>
      </p:sp>
      <p:grpSp>
        <p:nvGrpSpPr>
          <p:cNvPr id="658523" name="Group 91"/>
          <p:cNvGrpSpPr>
            <a:grpSpLocks/>
          </p:cNvGrpSpPr>
          <p:nvPr/>
        </p:nvGrpSpPr>
        <p:grpSpPr bwMode="auto">
          <a:xfrm>
            <a:off x="1752600" y="4876800"/>
            <a:ext cx="533400" cy="612775"/>
            <a:chOff x="559" y="3347"/>
            <a:chExt cx="171" cy="134"/>
          </a:xfrm>
        </p:grpSpPr>
        <p:grpSp>
          <p:nvGrpSpPr>
            <p:cNvPr id="142353" name="Group 92"/>
            <p:cNvGrpSpPr>
              <a:grpSpLocks/>
            </p:cNvGrpSpPr>
            <p:nvPr/>
          </p:nvGrpSpPr>
          <p:grpSpPr bwMode="auto">
            <a:xfrm>
              <a:off x="559" y="3347"/>
              <a:ext cx="171" cy="134"/>
              <a:chOff x="559" y="3347"/>
              <a:chExt cx="171" cy="134"/>
            </a:xfrm>
          </p:grpSpPr>
          <p:sp>
            <p:nvSpPr>
              <p:cNvPr id="142376" name="Freeform 93"/>
              <p:cNvSpPr>
                <a:spLocks/>
              </p:cNvSpPr>
              <p:nvPr/>
            </p:nvSpPr>
            <p:spPr bwMode="auto">
              <a:xfrm>
                <a:off x="562" y="3347"/>
                <a:ext cx="168" cy="132"/>
              </a:xfrm>
              <a:custGeom>
                <a:avLst/>
                <a:gdLst>
                  <a:gd name="T0" fmla="*/ 155 w 168"/>
                  <a:gd name="T1" fmla="*/ 104 h 132"/>
                  <a:gd name="T2" fmla="*/ 150 w 168"/>
                  <a:gd name="T3" fmla="*/ 102 h 132"/>
                  <a:gd name="T4" fmla="*/ 27 w 168"/>
                  <a:gd name="T5" fmla="*/ 22 h 132"/>
                  <a:gd name="T6" fmla="*/ 24 w 168"/>
                  <a:gd name="T7" fmla="*/ 18 h 132"/>
                  <a:gd name="T8" fmla="*/ 21 w 168"/>
                  <a:gd name="T9" fmla="*/ 13 h 132"/>
                  <a:gd name="T10" fmla="*/ 19 w 168"/>
                  <a:gd name="T11" fmla="*/ 11 h 132"/>
                  <a:gd name="T12" fmla="*/ 18 w 168"/>
                  <a:gd name="T13" fmla="*/ 8 h 132"/>
                  <a:gd name="T14" fmla="*/ 17 w 168"/>
                  <a:gd name="T15" fmla="*/ 5 h 132"/>
                  <a:gd name="T16" fmla="*/ 15 w 168"/>
                  <a:gd name="T17" fmla="*/ 3 h 132"/>
                  <a:gd name="T18" fmla="*/ 14 w 168"/>
                  <a:gd name="T19" fmla="*/ 2 h 132"/>
                  <a:gd name="T20" fmla="*/ 11 w 168"/>
                  <a:gd name="T21" fmla="*/ 0 h 132"/>
                  <a:gd name="T22" fmla="*/ 9 w 168"/>
                  <a:gd name="T23" fmla="*/ 0 h 132"/>
                  <a:gd name="T24" fmla="*/ 7 w 168"/>
                  <a:gd name="T25" fmla="*/ 1 h 132"/>
                  <a:gd name="T26" fmla="*/ 4 w 168"/>
                  <a:gd name="T27" fmla="*/ 2 h 132"/>
                  <a:gd name="T28" fmla="*/ 2 w 168"/>
                  <a:gd name="T29" fmla="*/ 6 h 132"/>
                  <a:gd name="T30" fmla="*/ 2 w 168"/>
                  <a:gd name="T31" fmla="*/ 10 h 132"/>
                  <a:gd name="T32" fmla="*/ 2 w 168"/>
                  <a:gd name="T33" fmla="*/ 13 h 132"/>
                  <a:gd name="T34" fmla="*/ 3 w 168"/>
                  <a:gd name="T35" fmla="*/ 16 h 132"/>
                  <a:gd name="T36" fmla="*/ 1 w 168"/>
                  <a:gd name="T37" fmla="*/ 18 h 132"/>
                  <a:gd name="T38" fmla="*/ 0 w 168"/>
                  <a:gd name="T39" fmla="*/ 20 h 132"/>
                  <a:gd name="T40" fmla="*/ 0 w 168"/>
                  <a:gd name="T41" fmla="*/ 23 h 132"/>
                  <a:gd name="T42" fmla="*/ 1 w 168"/>
                  <a:gd name="T43" fmla="*/ 27 h 132"/>
                  <a:gd name="T44" fmla="*/ 3 w 168"/>
                  <a:gd name="T45" fmla="*/ 29 h 132"/>
                  <a:gd name="T46" fmla="*/ 5 w 168"/>
                  <a:gd name="T47" fmla="*/ 31 h 132"/>
                  <a:gd name="T48" fmla="*/ 9 w 168"/>
                  <a:gd name="T49" fmla="*/ 31 h 132"/>
                  <a:gd name="T50" fmla="*/ 12 w 168"/>
                  <a:gd name="T51" fmla="*/ 31 h 132"/>
                  <a:gd name="T52" fmla="*/ 17 w 168"/>
                  <a:gd name="T53" fmla="*/ 33 h 132"/>
                  <a:gd name="T54" fmla="*/ 25 w 168"/>
                  <a:gd name="T55" fmla="*/ 37 h 132"/>
                  <a:gd name="T56" fmla="*/ 142 w 168"/>
                  <a:gd name="T57" fmla="*/ 112 h 132"/>
                  <a:gd name="T58" fmla="*/ 146 w 168"/>
                  <a:gd name="T59" fmla="*/ 117 h 132"/>
                  <a:gd name="T60" fmla="*/ 150 w 168"/>
                  <a:gd name="T61" fmla="*/ 123 h 132"/>
                  <a:gd name="T62" fmla="*/ 152 w 168"/>
                  <a:gd name="T63" fmla="*/ 126 h 132"/>
                  <a:gd name="T64" fmla="*/ 154 w 168"/>
                  <a:gd name="T65" fmla="*/ 129 h 132"/>
                  <a:gd name="T66" fmla="*/ 156 w 168"/>
                  <a:gd name="T67" fmla="*/ 131 h 132"/>
                  <a:gd name="T68" fmla="*/ 159 w 168"/>
                  <a:gd name="T69" fmla="*/ 131 h 132"/>
                  <a:gd name="T70" fmla="*/ 161 w 168"/>
                  <a:gd name="T71" fmla="*/ 130 h 132"/>
                  <a:gd name="T72" fmla="*/ 163 w 168"/>
                  <a:gd name="T73" fmla="*/ 129 h 132"/>
                  <a:gd name="T74" fmla="*/ 165 w 168"/>
                  <a:gd name="T75" fmla="*/ 127 h 132"/>
                  <a:gd name="T76" fmla="*/ 165 w 168"/>
                  <a:gd name="T77" fmla="*/ 123 h 132"/>
                  <a:gd name="T78" fmla="*/ 165 w 168"/>
                  <a:gd name="T79" fmla="*/ 121 h 132"/>
                  <a:gd name="T80" fmla="*/ 165 w 168"/>
                  <a:gd name="T81" fmla="*/ 119 h 132"/>
                  <a:gd name="T82" fmla="*/ 166 w 168"/>
                  <a:gd name="T83" fmla="*/ 118 h 132"/>
                  <a:gd name="T84" fmla="*/ 167 w 168"/>
                  <a:gd name="T85" fmla="*/ 115 h 132"/>
                  <a:gd name="T86" fmla="*/ 167 w 168"/>
                  <a:gd name="T87" fmla="*/ 113 h 132"/>
                  <a:gd name="T88" fmla="*/ 166 w 168"/>
                  <a:gd name="T89" fmla="*/ 109 h 132"/>
                  <a:gd name="T90" fmla="*/ 165 w 168"/>
                  <a:gd name="T91" fmla="*/ 107 h 132"/>
                  <a:gd name="T92" fmla="*/ 163 w 168"/>
                  <a:gd name="T93" fmla="*/ 105 h 132"/>
                  <a:gd name="T94" fmla="*/ 160 w 168"/>
                  <a:gd name="T95" fmla="*/ 105 h 132"/>
                  <a:gd name="T96" fmla="*/ 155 w 168"/>
                  <a:gd name="T97" fmla="*/ 104 h 1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8" h="132">
                    <a:moveTo>
                      <a:pt x="155" y="104"/>
                    </a:moveTo>
                    <a:lnTo>
                      <a:pt x="150" y="102"/>
                    </a:lnTo>
                    <a:lnTo>
                      <a:pt x="27" y="22"/>
                    </a:lnTo>
                    <a:lnTo>
                      <a:pt x="24" y="18"/>
                    </a:lnTo>
                    <a:lnTo>
                      <a:pt x="21" y="13"/>
                    </a:lnTo>
                    <a:lnTo>
                      <a:pt x="19" y="11"/>
                    </a:lnTo>
                    <a:lnTo>
                      <a:pt x="18" y="8"/>
                    </a:lnTo>
                    <a:lnTo>
                      <a:pt x="17" y="5"/>
                    </a:lnTo>
                    <a:lnTo>
                      <a:pt x="15" y="3"/>
                    </a:lnTo>
                    <a:lnTo>
                      <a:pt x="14" y="2"/>
                    </a:lnTo>
                    <a:lnTo>
                      <a:pt x="11" y="0"/>
                    </a:lnTo>
                    <a:lnTo>
                      <a:pt x="9" y="0"/>
                    </a:lnTo>
                    <a:lnTo>
                      <a:pt x="7" y="1"/>
                    </a:lnTo>
                    <a:lnTo>
                      <a:pt x="4" y="2"/>
                    </a:lnTo>
                    <a:lnTo>
                      <a:pt x="2" y="6"/>
                    </a:lnTo>
                    <a:lnTo>
                      <a:pt x="2" y="10"/>
                    </a:lnTo>
                    <a:lnTo>
                      <a:pt x="2" y="13"/>
                    </a:lnTo>
                    <a:lnTo>
                      <a:pt x="3" y="16"/>
                    </a:lnTo>
                    <a:lnTo>
                      <a:pt x="1" y="18"/>
                    </a:lnTo>
                    <a:lnTo>
                      <a:pt x="0" y="20"/>
                    </a:lnTo>
                    <a:lnTo>
                      <a:pt x="0" y="23"/>
                    </a:lnTo>
                    <a:lnTo>
                      <a:pt x="1" y="27"/>
                    </a:lnTo>
                    <a:lnTo>
                      <a:pt x="3" y="29"/>
                    </a:lnTo>
                    <a:lnTo>
                      <a:pt x="5" y="31"/>
                    </a:lnTo>
                    <a:lnTo>
                      <a:pt x="9" y="31"/>
                    </a:lnTo>
                    <a:lnTo>
                      <a:pt x="12" y="31"/>
                    </a:lnTo>
                    <a:lnTo>
                      <a:pt x="17" y="33"/>
                    </a:lnTo>
                    <a:lnTo>
                      <a:pt x="25" y="37"/>
                    </a:lnTo>
                    <a:lnTo>
                      <a:pt x="142" y="112"/>
                    </a:lnTo>
                    <a:lnTo>
                      <a:pt x="146" y="117"/>
                    </a:lnTo>
                    <a:lnTo>
                      <a:pt x="150" y="123"/>
                    </a:lnTo>
                    <a:lnTo>
                      <a:pt x="152" y="126"/>
                    </a:lnTo>
                    <a:lnTo>
                      <a:pt x="154" y="129"/>
                    </a:lnTo>
                    <a:lnTo>
                      <a:pt x="156" y="131"/>
                    </a:lnTo>
                    <a:lnTo>
                      <a:pt x="159" y="131"/>
                    </a:lnTo>
                    <a:lnTo>
                      <a:pt x="161" y="130"/>
                    </a:lnTo>
                    <a:lnTo>
                      <a:pt x="163" y="129"/>
                    </a:lnTo>
                    <a:lnTo>
                      <a:pt x="165" y="127"/>
                    </a:lnTo>
                    <a:lnTo>
                      <a:pt x="165" y="123"/>
                    </a:lnTo>
                    <a:lnTo>
                      <a:pt x="165" y="121"/>
                    </a:lnTo>
                    <a:lnTo>
                      <a:pt x="165" y="119"/>
                    </a:lnTo>
                    <a:lnTo>
                      <a:pt x="166" y="118"/>
                    </a:lnTo>
                    <a:lnTo>
                      <a:pt x="167" y="115"/>
                    </a:lnTo>
                    <a:lnTo>
                      <a:pt x="167" y="113"/>
                    </a:lnTo>
                    <a:lnTo>
                      <a:pt x="166" y="109"/>
                    </a:lnTo>
                    <a:lnTo>
                      <a:pt x="165" y="107"/>
                    </a:lnTo>
                    <a:lnTo>
                      <a:pt x="163" y="105"/>
                    </a:lnTo>
                    <a:lnTo>
                      <a:pt x="160" y="105"/>
                    </a:lnTo>
                    <a:lnTo>
                      <a:pt x="155" y="104"/>
                    </a:lnTo>
                  </a:path>
                </a:pathLst>
              </a:custGeom>
              <a:solidFill>
                <a:srgbClr val="C0C0C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7" name="Freeform 94"/>
              <p:cNvSpPr>
                <a:spLocks/>
              </p:cNvSpPr>
              <p:nvPr/>
            </p:nvSpPr>
            <p:spPr bwMode="auto">
              <a:xfrm>
                <a:off x="559" y="3348"/>
                <a:ext cx="169" cy="133"/>
              </a:xfrm>
              <a:custGeom>
                <a:avLst/>
                <a:gdLst>
                  <a:gd name="T0" fmla="*/ 17 w 169"/>
                  <a:gd name="T1" fmla="*/ 103 h 133"/>
                  <a:gd name="T2" fmla="*/ 140 w 169"/>
                  <a:gd name="T3" fmla="*/ 23 h 133"/>
                  <a:gd name="T4" fmla="*/ 143 w 169"/>
                  <a:gd name="T5" fmla="*/ 19 h 133"/>
                  <a:gd name="T6" fmla="*/ 147 w 169"/>
                  <a:gd name="T7" fmla="*/ 15 h 133"/>
                  <a:gd name="T8" fmla="*/ 150 w 169"/>
                  <a:gd name="T9" fmla="*/ 9 h 133"/>
                  <a:gd name="T10" fmla="*/ 151 w 169"/>
                  <a:gd name="T11" fmla="*/ 6 h 133"/>
                  <a:gd name="T12" fmla="*/ 153 w 169"/>
                  <a:gd name="T13" fmla="*/ 2 h 133"/>
                  <a:gd name="T14" fmla="*/ 155 w 169"/>
                  <a:gd name="T15" fmla="*/ 1 h 133"/>
                  <a:gd name="T16" fmla="*/ 158 w 169"/>
                  <a:gd name="T17" fmla="*/ 0 h 133"/>
                  <a:gd name="T18" fmla="*/ 161 w 169"/>
                  <a:gd name="T19" fmla="*/ 1 h 133"/>
                  <a:gd name="T20" fmla="*/ 163 w 169"/>
                  <a:gd name="T21" fmla="*/ 3 h 133"/>
                  <a:gd name="T22" fmla="*/ 165 w 169"/>
                  <a:gd name="T23" fmla="*/ 5 h 133"/>
                  <a:gd name="T24" fmla="*/ 166 w 169"/>
                  <a:gd name="T25" fmla="*/ 8 h 133"/>
                  <a:gd name="T26" fmla="*/ 166 w 169"/>
                  <a:gd name="T27" fmla="*/ 11 h 133"/>
                  <a:gd name="T28" fmla="*/ 166 w 169"/>
                  <a:gd name="T29" fmla="*/ 13 h 133"/>
                  <a:gd name="T30" fmla="*/ 165 w 169"/>
                  <a:gd name="T31" fmla="*/ 16 h 133"/>
                  <a:gd name="T32" fmla="*/ 166 w 169"/>
                  <a:gd name="T33" fmla="*/ 17 h 133"/>
                  <a:gd name="T34" fmla="*/ 167 w 169"/>
                  <a:gd name="T35" fmla="*/ 20 h 133"/>
                  <a:gd name="T36" fmla="*/ 168 w 169"/>
                  <a:gd name="T37" fmla="*/ 24 h 133"/>
                  <a:gd name="T38" fmla="*/ 167 w 169"/>
                  <a:gd name="T39" fmla="*/ 27 h 133"/>
                  <a:gd name="T40" fmla="*/ 166 w 169"/>
                  <a:gd name="T41" fmla="*/ 29 h 133"/>
                  <a:gd name="T42" fmla="*/ 164 w 169"/>
                  <a:gd name="T43" fmla="*/ 30 h 133"/>
                  <a:gd name="T44" fmla="*/ 162 w 169"/>
                  <a:gd name="T45" fmla="*/ 32 h 133"/>
                  <a:gd name="T46" fmla="*/ 159 w 169"/>
                  <a:gd name="T47" fmla="*/ 32 h 133"/>
                  <a:gd name="T48" fmla="*/ 156 w 169"/>
                  <a:gd name="T49" fmla="*/ 32 h 133"/>
                  <a:gd name="T50" fmla="*/ 153 w 169"/>
                  <a:gd name="T51" fmla="*/ 32 h 133"/>
                  <a:gd name="T52" fmla="*/ 144 w 169"/>
                  <a:gd name="T53" fmla="*/ 37 h 133"/>
                  <a:gd name="T54" fmla="*/ 27 w 169"/>
                  <a:gd name="T55" fmla="*/ 112 h 133"/>
                  <a:gd name="T56" fmla="*/ 22 w 169"/>
                  <a:gd name="T57" fmla="*/ 117 h 133"/>
                  <a:gd name="T58" fmla="*/ 19 w 169"/>
                  <a:gd name="T59" fmla="*/ 122 h 133"/>
                  <a:gd name="T60" fmla="*/ 15 w 169"/>
                  <a:gd name="T61" fmla="*/ 127 h 133"/>
                  <a:gd name="T62" fmla="*/ 14 w 169"/>
                  <a:gd name="T63" fmla="*/ 129 h 133"/>
                  <a:gd name="T64" fmla="*/ 12 w 169"/>
                  <a:gd name="T65" fmla="*/ 131 h 133"/>
                  <a:gd name="T66" fmla="*/ 11 w 169"/>
                  <a:gd name="T67" fmla="*/ 132 h 133"/>
                  <a:gd name="T68" fmla="*/ 9 w 169"/>
                  <a:gd name="T69" fmla="*/ 132 h 133"/>
                  <a:gd name="T70" fmla="*/ 7 w 169"/>
                  <a:gd name="T71" fmla="*/ 132 h 133"/>
                  <a:gd name="T72" fmla="*/ 4 w 169"/>
                  <a:gd name="T73" fmla="*/ 130 h 133"/>
                  <a:gd name="T74" fmla="*/ 3 w 169"/>
                  <a:gd name="T75" fmla="*/ 127 h 133"/>
                  <a:gd name="T76" fmla="*/ 2 w 169"/>
                  <a:gd name="T77" fmla="*/ 124 h 133"/>
                  <a:gd name="T78" fmla="*/ 2 w 169"/>
                  <a:gd name="T79" fmla="*/ 122 h 133"/>
                  <a:gd name="T80" fmla="*/ 3 w 169"/>
                  <a:gd name="T81" fmla="*/ 120 h 133"/>
                  <a:gd name="T82" fmla="*/ 1 w 169"/>
                  <a:gd name="T83" fmla="*/ 118 h 133"/>
                  <a:gd name="T84" fmla="*/ 0 w 169"/>
                  <a:gd name="T85" fmla="*/ 115 h 133"/>
                  <a:gd name="T86" fmla="*/ 0 w 169"/>
                  <a:gd name="T87" fmla="*/ 112 h 133"/>
                  <a:gd name="T88" fmla="*/ 1 w 169"/>
                  <a:gd name="T89" fmla="*/ 109 h 133"/>
                  <a:gd name="T90" fmla="*/ 3 w 169"/>
                  <a:gd name="T91" fmla="*/ 107 h 133"/>
                  <a:gd name="T92" fmla="*/ 5 w 169"/>
                  <a:gd name="T93" fmla="*/ 106 h 133"/>
                  <a:gd name="T94" fmla="*/ 7 w 169"/>
                  <a:gd name="T95" fmla="*/ 106 h 133"/>
                  <a:gd name="T96" fmla="*/ 12 w 169"/>
                  <a:gd name="T97" fmla="*/ 104 h 133"/>
                  <a:gd name="T98" fmla="*/ 17 w 169"/>
                  <a:gd name="T99" fmla="*/ 103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9" h="133">
                    <a:moveTo>
                      <a:pt x="17" y="103"/>
                    </a:moveTo>
                    <a:lnTo>
                      <a:pt x="140" y="23"/>
                    </a:lnTo>
                    <a:lnTo>
                      <a:pt x="143" y="19"/>
                    </a:lnTo>
                    <a:lnTo>
                      <a:pt x="147" y="15"/>
                    </a:lnTo>
                    <a:lnTo>
                      <a:pt x="150" y="9"/>
                    </a:lnTo>
                    <a:lnTo>
                      <a:pt x="151" y="6"/>
                    </a:lnTo>
                    <a:lnTo>
                      <a:pt x="153" y="2"/>
                    </a:lnTo>
                    <a:lnTo>
                      <a:pt x="155" y="1"/>
                    </a:lnTo>
                    <a:lnTo>
                      <a:pt x="158" y="0"/>
                    </a:lnTo>
                    <a:lnTo>
                      <a:pt x="161" y="1"/>
                    </a:lnTo>
                    <a:lnTo>
                      <a:pt x="163" y="3"/>
                    </a:lnTo>
                    <a:lnTo>
                      <a:pt x="165" y="5"/>
                    </a:lnTo>
                    <a:lnTo>
                      <a:pt x="166" y="8"/>
                    </a:lnTo>
                    <a:lnTo>
                      <a:pt x="166" y="11"/>
                    </a:lnTo>
                    <a:lnTo>
                      <a:pt x="166" y="13"/>
                    </a:lnTo>
                    <a:lnTo>
                      <a:pt x="165" y="16"/>
                    </a:lnTo>
                    <a:lnTo>
                      <a:pt x="166" y="17"/>
                    </a:lnTo>
                    <a:lnTo>
                      <a:pt x="167" y="20"/>
                    </a:lnTo>
                    <a:lnTo>
                      <a:pt x="168" y="24"/>
                    </a:lnTo>
                    <a:lnTo>
                      <a:pt x="167" y="27"/>
                    </a:lnTo>
                    <a:lnTo>
                      <a:pt x="166" y="29"/>
                    </a:lnTo>
                    <a:lnTo>
                      <a:pt x="164" y="30"/>
                    </a:lnTo>
                    <a:lnTo>
                      <a:pt x="162" y="32"/>
                    </a:lnTo>
                    <a:lnTo>
                      <a:pt x="159" y="32"/>
                    </a:lnTo>
                    <a:lnTo>
                      <a:pt x="156" y="32"/>
                    </a:lnTo>
                    <a:lnTo>
                      <a:pt x="153" y="32"/>
                    </a:lnTo>
                    <a:lnTo>
                      <a:pt x="144" y="37"/>
                    </a:lnTo>
                    <a:lnTo>
                      <a:pt x="27" y="112"/>
                    </a:lnTo>
                    <a:lnTo>
                      <a:pt x="22" y="117"/>
                    </a:lnTo>
                    <a:lnTo>
                      <a:pt x="19" y="122"/>
                    </a:lnTo>
                    <a:lnTo>
                      <a:pt x="15" y="127"/>
                    </a:lnTo>
                    <a:lnTo>
                      <a:pt x="14" y="129"/>
                    </a:lnTo>
                    <a:lnTo>
                      <a:pt x="12" y="131"/>
                    </a:lnTo>
                    <a:lnTo>
                      <a:pt x="11" y="132"/>
                    </a:lnTo>
                    <a:lnTo>
                      <a:pt x="9" y="132"/>
                    </a:lnTo>
                    <a:lnTo>
                      <a:pt x="7" y="132"/>
                    </a:lnTo>
                    <a:lnTo>
                      <a:pt x="4" y="130"/>
                    </a:lnTo>
                    <a:lnTo>
                      <a:pt x="3" y="127"/>
                    </a:lnTo>
                    <a:lnTo>
                      <a:pt x="2" y="124"/>
                    </a:lnTo>
                    <a:lnTo>
                      <a:pt x="2" y="122"/>
                    </a:lnTo>
                    <a:lnTo>
                      <a:pt x="3" y="120"/>
                    </a:lnTo>
                    <a:lnTo>
                      <a:pt x="1" y="118"/>
                    </a:lnTo>
                    <a:lnTo>
                      <a:pt x="0" y="115"/>
                    </a:lnTo>
                    <a:lnTo>
                      <a:pt x="0" y="112"/>
                    </a:lnTo>
                    <a:lnTo>
                      <a:pt x="1" y="109"/>
                    </a:lnTo>
                    <a:lnTo>
                      <a:pt x="3" y="107"/>
                    </a:lnTo>
                    <a:lnTo>
                      <a:pt x="5" y="106"/>
                    </a:lnTo>
                    <a:lnTo>
                      <a:pt x="7" y="106"/>
                    </a:lnTo>
                    <a:lnTo>
                      <a:pt x="12" y="104"/>
                    </a:lnTo>
                    <a:lnTo>
                      <a:pt x="17" y="103"/>
                    </a:lnTo>
                  </a:path>
                </a:pathLst>
              </a:custGeom>
              <a:solidFill>
                <a:srgbClr val="C0C0C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54" name="Group 95"/>
            <p:cNvGrpSpPr>
              <a:grpSpLocks/>
            </p:cNvGrpSpPr>
            <p:nvPr/>
          </p:nvGrpSpPr>
          <p:grpSpPr bwMode="auto">
            <a:xfrm>
              <a:off x="616" y="3388"/>
              <a:ext cx="59" cy="71"/>
              <a:chOff x="616" y="3388"/>
              <a:chExt cx="59" cy="71"/>
            </a:xfrm>
          </p:grpSpPr>
          <p:grpSp>
            <p:nvGrpSpPr>
              <p:cNvPr id="142368" name="Group 96"/>
              <p:cNvGrpSpPr>
                <a:grpSpLocks/>
              </p:cNvGrpSpPr>
              <p:nvPr/>
            </p:nvGrpSpPr>
            <p:grpSpPr bwMode="auto">
              <a:xfrm>
                <a:off x="616" y="3388"/>
                <a:ext cx="59" cy="50"/>
                <a:chOff x="616" y="3388"/>
                <a:chExt cx="59" cy="50"/>
              </a:xfrm>
            </p:grpSpPr>
            <p:sp>
              <p:nvSpPr>
                <p:cNvPr id="142372" name="Freeform 97"/>
                <p:cNvSpPr>
                  <a:spLocks/>
                </p:cNvSpPr>
                <p:nvPr/>
              </p:nvSpPr>
              <p:spPr bwMode="auto">
                <a:xfrm>
                  <a:off x="616" y="3425"/>
                  <a:ext cx="8" cy="13"/>
                </a:xfrm>
                <a:custGeom>
                  <a:avLst/>
                  <a:gdLst>
                    <a:gd name="T0" fmla="*/ 0 w 8"/>
                    <a:gd name="T1" fmla="*/ 2 h 13"/>
                    <a:gd name="T2" fmla="*/ 1 w 8"/>
                    <a:gd name="T3" fmla="*/ 4 h 13"/>
                    <a:gd name="T4" fmla="*/ 1 w 8"/>
                    <a:gd name="T5" fmla="*/ 6 h 13"/>
                    <a:gd name="T6" fmla="*/ 2 w 8"/>
                    <a:gd name="T7" fmla="*/ 8 h 13"/>
                    <a:gd name="T8" fmla="*/ 3 w 8"/>
                    <a:gd name="T9" fmla="*/ 9 h 13"/>
                    <a:gd name="T10" fmla="*/ 3 w 8"/>
                    <a:gd name="T11" fmla="*/ 11 h 13"/>
                    <a:gd name="T12" fmla="*/ 4 w 8"/>
                    <a:gd name="T13" fmla="*/ 12 h 13"/>
                    <a:gd name="T14" fmla="*/ 7 w 8"/>
                    <a:gd name="T15" fmla="*/ 10 h 13"/>
                    <a:gd name="T16" fmla="*/ 2 w 8"/>
                    <a:gd name="T17" fmla="*/ 0 h 13"/>
                    <a:gd name="T18" fmla="*/ 0 w 8"/>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13">
                      <a:moveTo>
                        <a:pt x="0" y="2"/>
                      </a:moveTo>
                      <a:lnTo>
                        <a:pt x="1" y="4"/>
                      </a:lnTo>
                      <a:lnTo>
                        <a:pt x="1" y="6"/>
                      </a:lnTo>
                      <a:lnTo>
                        <a:pt x="2" y="8"/>
                      </a:lnTo>
                      <a:lnTo>
                        <a:pt x="3" y="9"/>
                      </a:lnTo>
                      <a:lnTo>
                        <a:pt x="3" y="11"/>
                      </a:lnTo>
                      <a:lnTo>
                        <a:pt x="4" y="12"/>
                      </a:lnTo>
                      <a:lnTo>
                        <a:pt x="7" y="10"/>
                      </a:lnTo>
                      <a:lnTo>
                        <a:pt x="2" y="0"/>
                      </a:lnTo>
                      <a:lnTo>
                        <a:pt x="0" y="2"/>
                      </a:lnTo>
                    </a:path>
                  </a:pathLst>
                </a:custGeom>
                <a:solidFill>
                  <a:srgbClr val="A0A0A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3" name="Freeform 98"/>
                <p:cNvSpPr>
                  <a:spLocks/>
                </p:cNvSpPr>
                <p:nvPr/>
              </p:nvSpPr>
              <p:spPr bwMode="auto">
                <a:xfrm>
                  <a:off x="666" y="3423"/>
                  <a:ext cx="9" cy="14"/>
                </a:xfrm>
                <a:custGeom>
                  <a:avLst/>
                  <a:gdLst>
                    <a:gd name="T0" fmla="*/ 8 w 9"/>
                    <a:gd name="T1" fmla="*/ 2 h 14"/>
                    <a:gd name="T2" fmla="*/ 7 w 9"/>
                    <a:gd name="T3" fmla="*/ 5 h 14"/>
                    <a:gd name="T4" fmla="*/ 7 w 9"/>
                    <a:gd name="T5" fmla="*/ 7 h 14"/>
                    <a:gd name="T6" fmla="*/ 6 w 9"/>
                    <a:gd name="T7" fmla="*/ 9 h 14"/>
                    <a:gd name="T8" fmla="*/ 5 w 9"/>
                    <a:gd name="T9" fmla="*/ 10 h 14"/>
                    <a:gd name="T10" fmla="*/ 4 w 9"/>
                    <a:gd name="T11" fmla="*/ 12 h 14"/>
                    <a:gd name="T12" fmla="*/ 3 w 9"/>
                    <a:gd name="T13" fmla="*/ 13 h 14"/>
                    <a:gd name="T14" fmla="*/ 0 w 9"/>
                    <a:gd name="T15" fmla="*/ 11 h 14"/>
                    <a:gd name="T16" fmla="*/ 5 w 9"/>
                    <a:gd name="T17" fmla="*/ 0 h 14"/>
                    <a:gd name="T18" fmla="*/ 8 w 9"/>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4">
                      <a:moveTo>
                        <a:pt x="8" y="2"/>
                      </a:moveTo>
                      <a:lnTo>
                        <a:pt x="7" y="5"/>
                      </a:lnTo>
                      <a:lnTo>
                        <a:pt x="7" y="7"/>
                      </a:lnTo>
                      <a:lnTo>
                        <a:pt x="6" y="9"/>
                      </a:lnTo>
                      <a:lnTo>
                        <a:pt x="5" y="10"/>
                      </a:lnTo>
                      <a:lnTo>
                        <a:pt x="4" y="12"/>
                      </a:lnTo>
                      <a:lnTo>
                        <a:pt x="3" y="13"/>
                      </a:lnTo>
                      <a:lnTo>
                        <a:pt x="0" y="11"/>
                      </a:lnTo>
                      <a:lnTo>
                        <a:pt x="5" y="0"/>
                      </a:lnTo>
                      <a:lnTo>
                        <a:pt x="8" y="2"/>
                      </a:lnTo>
                    </a:path>
                  </a:pathLst>
                </a:custGeom>
                <a:solidFill>
                  <a:srgbClr val="A0A0A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4" name="Freeform 99"/>
                <p:cNvSpPr>
                  <a:spLocks/>
                </p:cNvSpPr>
                <p:nvPr/>
              </p:nvSpPr>
              <p:spPr bwMode="auto">
                <a:xfrm>
                  <a:off x="617" y="3388"/>
                  <a:ext cx="3" cy="17"/>
                </a:xfrm>
                <a:custGeom>
                  <a:avLst/>
                  <a:gdLst>
                    <a:gd name="T0" fmla="*/ 1 w 3"/>
                    <a:gd name="T1" fmla="*/ 0 h 17"/>
                    <a:gd name="T2" fmla="*/ 0 w 3"/>
                    <a:gd name="T3" fmla="*/ 2 h 17"/>
                    <a:gd name="T4" fmla="*/ 0 w 3"/>
                    <a:gd name="T5" fmla="*/ 3 h 17"/>
                    <a:gd name="T6" fmla="*/ 0 w 3"/>
                    <a:gd name="T7" fmla="*/ 4 h 17"/>
                    <a:gd name="T8" fmla="*/ 0 w 3"/>
                    <a:gd name="T9" fmla="*/ 5 h 17"/>
                    <a:gd name="T10" fmla="*/ 1 w 3"/>
                    <a:gd name="T11" fmla="*/ 6 h 17"/>
                    <a:gd name="T12" fmla="*/ 1 w 3"/>
                    <a:gd name="T13" fmla="*/ 8 h 17"/>
                    <a:gd name="T14" fmla="*/ 1 w 3"/>
                    <a:gd name="T15" fmla="*/ 9 h 17"/>
                    <a:gd name="T16" fmla="*/ 1 w 3"/>
                    <a:gd name="T17" fmla="*/ 10 h 17"/>
                    <a:gd name="T18" fmla="*/ 0 w 3"/>
                    <a:gd name="T19" fmla="*/ 11 h 17"/>
                    <a:gd name="T20" fmla="*/ 0 w 3"/>
                    <a:gd name="T21" fmla="*/ 13 h 17"/>
                    <a:gd name="T22" fmla="*/ 0 w 3"/>
                    <a:gd name="T23" fmla="*/ 14 h 17"/>
                    <a:gd name="T24" fmla="*/ 2 w 3"/>
                    <a:gd name="T25" fmla="*/ 16 h 17"/>
                    <a:gd name="T26" fmla="*/ 2 w 3"/>
                    <a:gd name="T27" fmla="*/ 6 h 17"/>
                    <a:gd name="T28" fmla="*/ 2 w 3"/>
                    <a:gd name="T29" fmla="*/ 2 h 17"/>
                    <a:gd name="T30" fmla="*/ 1 w 3"/>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 h="17">
                      <a:moveTo>
                        <a:pt x="1" y="0"/>
                      </a:moveTo>
                      <a:lnTo>
                        <a:pt x="0" y="2"/>
                      </a:lnTo>
                      <a:lnTo>
                        <a:pt x="0" y="3"/>
                      </a:lnTo>
                      <a:lnTo>
                        <a:pt x="0" y="4"/>
                      </a:lnTo>
                      <a:lnTo>
                        <a:pt x="0" y="5"/>
                      </a:lnTo>
                      <a:lnTo>
                        <a:pt x="1" y="6"/>
                      </a:lnTo>
                      <a:lnTo>
                        <a:pt x="1" y="8"/>
                      </a:lnTo>
                      <a:lnTo>
                        <a:pt x="1" y="9"/>
                      </a:lnTo>
                      <a:lnTo>
                        <a:pt x="1" y="10"/>
                      </a:lnTo>
                      <a:lnTo>
                        <a:pt x="0" y="11"/>
                      </a:lnTo>
                      <a:lnTo>
                        <a:pt x="0" y="13"/>
                      </a:lnTo>
                      <a:lnTo>
                        <a:pt x="0" y="14"/>
                      </a:lnTo>
                      <a:lnTo>
                        <a:pt x="2" y="16"/>
                      </a:lnTo>
                      <a:lnTo>
                        <a:pt x="2" y="6"/>
                      </a:lnTo>
                      <a:lnTo>
                        <a:pt x="2" y="2"/>
                      </a:lnTo>
                      <a:lnTo>
                        <a:pt x="1" y="0"/>
                      </a:lnTo>
                    </a:path>
                  </a:pathLst>
                </a:custGeom>
                <a:solidFill>
                  <a:srgbClr val="A0A0A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5" name="Freeform 100"/>
                <p:cNvSpPr>
                  <a:spLocks/>
                </p:cNvSpPr>
                <p:nvPr/>
              </p:nvSpPr>
              <p:spPr bwMode="auto">
                <a:xfrm>
                  <a:off x="669" y="3389"/>
                  <a:ext cx="4" cy="17"/>
                </a:xfrm>
                <a:custGeom>
                  <a:avLst/>
                  <a:gdLst>
                    <a:gd name="T0" fmla="*/ 2 w 4"/>
                    <a:gd name="T1" fmla="*/ 0 h 17"/>
                    <a:gd name="T2" fmla="*/ 3 w 4"/>
                    <a:gd name="T3" fmla="*/ 2 h 17"/>
                    <a:gd name="T4" fmla="*/ 3 w 4"/>
                    <a:gd name="T5" fmla="*/ 3 h 17"/>
                    <a:gd name="T6" fmla="*/ 3 w 4"/>
                    <a:gd name="T7" fmla="*/ 4 h 17"/>
                    <a:gd name="T8" fmla="*/ 2 w 4"/>
                    <a:gd name="T9" fmla="*/ 5 h 17"/>
                    <a:gd name="T10" fmla="*/ 2 w 4"/>
                    <a:gd name="T11" fmla="*/ 6 h 17"/>
                    <a:gd name="T12" fmla="*/ 2 w 4"/>
                    <a:gd name="T13" fmla="*/ 8 h 17"/>
                    <a:gd name="T14" fmla="*/ 2 w 4"/>
                    <a:gd name="T15" fmla="*/ 9 h 17"/>
                    <a:gd name="T16" fmla="*/ 2 w 4"/>
                    <a:gd name="T17" fmla="*/ 10 h 17"/>
                    <a:gd name="T18" fmla="*/ 2 w 4"/>
                    <a:gd name="T19" fmla="*/ 11 h 17"/>
                    <a:gd name="T20" fmla="*/ 3 w 4"/>
                    <a:gd name="T21" fmla="*/ 13 h 17"/>
                    <a:gd name="T22" fmla="*/ 3 w 4"/>
                    <a:gd name="T23" fmla="*/ 14 h 17"/>
                    <a:gd name="T24" fmla="*/ 1 w 4"/>
                    <a:gd name="T25" fmla="*/ 16 h 17"/>
                    <a:gd name="T26" fmla="*/ 0 w 4"/>
                    <a:gd name="T27" fmla="*/ 6 h 17"/>
                    <a:gd name="T28" fmla="*/ 0 w 4"/>
                    <a:gd name="T29" fmla="*/ 2 h 17"/>
                    <a:gd name="T30" fmla="*/ 2 w 4"/>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17">
                      <a:moveTo>
                        <a:pt x="2" y="0"/>
                      </a:moveTo>
                      <a:lnTo>
                        <a:pt x="3" y="2"/>
                      </a:lnTo>
                      <a:lnTo>
                        <a:pt x="3" y="3"/>
                      </a:lnTo>
                      <a:lnTo>
                        <a:pt x="3" y="4"/>
                      </a:lnTo>
                      <a:lnTo>
                        <a:pt x="2" y="5"/>
                      </a:lnTo>
                      <a:lnTo>
                        <a:pt x="2" y="6"/>
                      </a:lnTo>
                      <a:lnTo>
                        <a:pt x="2" y="8"/>
                      </a:lnTo>
                      <a:lnTo>
                        <a:pt x="2" y="9"/>
                      </a:lnTo>
                      <a:lnTo>
                        <a:pt x="2" y="10"/>
                      </a:lnTo>
                      <a:lnTo>
                        <a:pt x="2" y="11"/>
                      </a:lnTo>
                      <a:lnTo>
                        <a:pt x="3" y="13"/>
                      </a:lnTo>
                      <a:lnTo>
                        <a:pt x="3" y="14"/>
                      </a:lnTo>
                      <a:lnTo>
                        <a:pt x="1" y="16"/>
                      </a:lnTo>
                      <a:lnTo>
                        <a:pt x="0" y="6"/>
                      </a:lnTo>
                      <a:lnTo>
                        <a:pt x="0" y="2"/>
                      </a:lnTo>
                      <a:lnTo>
                        <a:pt x="2" y="0"/>
                      </a:lnTo>
                    </a:path>
                  </a:pathLst>
                </a:custGeom>
                <a:solidFill>
                  <a:srgbClr val="A0A0A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69" name="Group 101"/>
              <p:cNvGrpSpPr>
                <a:grpSpLocks/>
              </p:cNvGrpSpPr>
              <p:nvPr/>
            </p:nvGrpSpPr>
            <p:grpSpPr bwMode="auto">
              <a:xfrm>
                <a:off x="623" y="3436"/>
                <a:ext cx="43" cy="23"/>
                <a:chOff x="623" y="3436"/>
                <a:chExt cx="43" cy="23"/>
              </a:xfrm>
            </p:grpSpPr>
            <p:sp>
              <p:nvSpPr>
                <p:cNvPr id="142370" name="Freeform 102"/>
                <p:cNvSpPr>
                  <a:spLocks/>
                </p:cNvSpPr>
                <p:nvPr/>
              </p:nvSpPr>
              <p:spPr bwMode="auto">
                <a:xfrm>
                  <a:off x="623" y="3437"/>
                  <a:ext cx="6" cy="22"/>
                </a:xfrm>
                <a:custGeom>
                  <a:avLst/>
                  <a:gdLst>
                    <a:gd name="T0" fmla="*/ 0 w 6"/>
                    <a:gd name="T1" fmla="*/ 0 h 22"/>
                    <a:gd name="T2" fmla="*/ 1 w 6"/>
                    <a:gd name="T3" fmla="*/ 2 h 22"/>
                    <a:gd name="T4" fmla="*/ 1 w 6"/>
                    <a:gd name="T5" fmla="*/ 5 h 22"/>
                    <a:gd name="T6" fmla="*/ 1 w 6"/>
                    <a:gd name="T7" fmla="*/ 10 h 22"/>
                    <a:gd name="T8" fmla="*/ 1 w 6"/>
                    <a:gd name="T9" fmla="*/ 13 h 22"/>
                    <a:gd name="T10" fmla="*/ 1 w 6"/>
                    <a:gd name="T11" fmla="*/ 16 h 22"/>
                    <a:gd name="T12" fmla="*/ 2 w 6"/>
                    <a:gd name="T13" fmla="*/ 19 h 22"/>
                    <a:gd name="T14" fmla="*/ 3 w 6"/>
                    <a:gd name="T15" fmla="*/ 21 h 22"/>
                    <a:gd name="T16" fmla="*/ 3 w 6"/>
                    <a:gd name="T17" fmla="*/ 19 h 22"/>
                    <a:gd name="T18" fmla="*/ 3 w 6"/>
                    <a:gd name="T19" fmla="*/ 17 h 22"/>
                    <a:gd name="T20" fmla="*/ 3 w 6"/>
                    <a:gd name="T21" fmla="*/ 15 h 22"/>
                    <a:gd name="T22" fmla="*/ 4 w 6"/>
                    <a:gd name="T23" fmla="*/ 13 h 22"/>
                    <a:gd name="T24" fmla="*/ 4 w 6"/>
                    <a:gd name="T25" fmla="*/ 11 h 22"/>
                    <a:gd name="T26" fmla="*/ 5 w 6"/>
                    <a:gd name="T27" fmla="*/ 9 h 22"/>
                    <a:gd name="T28" fmla="*/ 5 w 6"/>
                    <a:gd name="T29" fmla="*/ 7 h 22"/>
                    <a:gd name="T30" fmla="*/ 5 w 6"/>
                    <a:gd name="T31" fmla="*/ 5 h 22"/>
                    <a:gd name="T32" fmla="*/ 5 w 6"/>
                    <a:gd name="T33" fmla="*/ 3 h 22"/>
                    <a:gd name="T34" fmla="*/ 4 w 6"/>
                    <a:gd name="T35" fmla="*/ 1 h 22"/>
                    <a:gd name="T36" fmla="*/ 3 w 6"/>
                    <a:gd name="T37" fmla="*/ 0 h 22"/>
                    <a:gd name="T38" fmla="*/ 2 w 6"/>
                    <a:gd name="T39" fmla="*/ 0 h 22"/>
                    <a:gd name="T40" fmla="*/ 0 w 6"/>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 h="22">
                      <a:moveTo>
                        <a:pt x="0" y="0"/>
                      </a:moveTo>
                      <a:lnTo>
                        <a:pt x="1" y="2"/>
                      </a:lnTo>
                      <a:lnTo>
                        <a:pt x="1" y="5"/>
                      </a:lnTo>
                      <a:lnTo>
                        <a:pt x="1" y="10"/>
                      </a:lnTo>
                      <a:lnTo>
                        <a:pt x="1" y="13"/>
                      </a:lnTo>
                      <a:lnTo>
                        <a:pt x="1" y="16"/>
                      </a:lnTo>
                      <a:lnTo>
                        <a:pt x="2" y="19"/>
                      </a:lnTo>
                      <a:lnTo>
                        <a:pt x="3" y="21"/>
                      </a:lnTo>
                      <a:lnTo>
                        <a:pt x="3" y="19"/>
                      </a:lnTo>
                      <a:lnTo>
                        <a:pt x="3" y="17"/>
                      </a:lnTo>
                      <a:lnTo>
                        <a:pt x="3" y="15"/>
                      </a:lnTo>
                      <a:lnTo>
                        <a:pt x="4" y="13"/>
                      </a:lnTo>
                      <a:lnTo>
                        <a:pt x="4" y="11"/>
                      </a:lnTo>
                      <a:lnTo>
                        <a:pt x="5" y="9"/>
                      </a:lnTo>
                      <a:lnTo>
                        <a:pt x="5" y="7"/>
                      </a:lnTo>
                      <a:lnTo>
                        <a:pt x="5" y="5"/>
                      </a:lnTo>
                      <a:lnTo>
                        <a:pt x="5" y="3"/>
                      </a:lnTo>
                      <a:lnTo>
                        <a:pt x="4" y="1"/>
                      </a:lnTo>
                      <a:lnTo>
                        <a:pt x="3" y="0"/>
                      </a:lnTo>
                      <a:lnTo>
                        <a:pt x="2" y="0"/>
                      </a:lnTo>
                      <a:lnTo>
                        <a:pt x="0" y="0"/>
                      </a:lnTo>
                    </a:path>
                  </a:pathLst>
                </a:custGeom>
                <a:solidFill>
                  <a:srgbClr val="80808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1" name="Freeform 103"/>
                <p:cNvSpPr>
                  <a:spLocks/>
                </p:cNvSpPr>
                <p:nvPr/>
              </p:nvSpPr>
              <p:spPr bwMode="auto">
                <a:xfrm>
                  <a:off x="661" y="3436"/>
                  <a:ext cx="5" cy="23"/>
                </a:xfrm>
                <a:custGeom>
                  <a:avLst/>
                  <a:gdLst>
                    <a:gd name="T0" fmla="*/ 4 w 5"/>
                    <a:gd name="T1" fmla="*/ 0 h 23"/>
                    <a:gd name="T2" fmla="*/ 3 w 5"/>
                    <a:gd name="T3" fmla="*/ 3 h 23"/>
                    <a:gd name="T4" fmla="*/ 3 w 5"/>
                    <a:gd name="T5" fmla="*/ 6 h 23"/>
                    <a:gd name="T6" fmla="*/ 3 w 5"/>
                    <a:gd name="T7" fmla="*/ 11 h 23"/>
                    <a:gd name="T8" fmla="*/ 3 w 5"/>
                    <a:gd name="T9" fmla="*/ 14 h 23"/>
                    <a:gd name="T10" fmla="*/ 3 w 5"/>
                    <a:gd name="T11" fmla="*/ 17 h 23"/>
                    <a:gd name="T12" fmla="*/ 2 w 5"/>
                    <a:gd name="T13" fmla="*/ 20 h 23"/>
                    <a:gd name="T14" fmla="*/ 2 w 5"/>
                    <a:gd name="T15" fmla="*/ 22 h 23"/>
                    <a:gd name="T16" fmla="*/ 2 w 5"/>
                    <a:gd name="T17" fmla="*/ 20 h 23"/>
                    <a:gd name="T18" fmla="*/ 2 w 5"/>
                    <a:gd name="T19" fmla="*/ 18 h 23"/>
                    <a:gd name="T20" fmla="*/ 1 w 5"/>
                    <a:gd name="T21" fmla="*/ 16 h 23"/>
                    <a:gd name="T22" fmla="*/ 1 w 5"/>
                    <a:gd name="T23" fmla="*/ 13 h 23"/>
                    <a:gd name="T24" fmla="*/ 1 w 5"/>
                    <a:gd name="T25" fmla="*/ 11 h 23"/>
                    <a:gd name="T26" fmla="*/ 1 w 5"/>
                    <a:gd name="T27" fmla="*/ 10 h 23"/>
                    <a:gd name="T28" fmla="*/ 0 w 5"/>
                    <a:gd name="T29" fmla="*/ 8 h 23"/>
                    <a:gd name="T30" fmla="*/ 0 w 5"/>
                    <a:gd name="T31" fmla="*/ 5 h 23"/>
                    <a:gd name="T32" fmla="*/ 0 w 5"/>
                    <a:gd name="T33" fmla="*/ 4 h 23"/>
                    <a:gd name="T34" fmla="*/ 1 w 5"/>
                    <a:gd name="T35" fmla="*/ 2 h 23"/>
                    <a:gd name="T36" fmla="*/ 1 w 5"/>
                    <a:gd name="T37" fmla="*/ 1 h 23"/>
                    <a:gd name="T38" fmla="*/ 2 w 5"/>
                    <a:gd name="T39" fmla="*/ 1 h 23"/>
                    <a:gd name="T40" fmla="*/ 4 w 5"/>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 h="23">
                      <a:moveTo>
                        <a:pt x="4" y="0"/>
                      </a:moveTo>
                      <a:lnTo>
                        <a:pt x="3" y="3"/>
                      </a:lnTo>
                      <a:lnTo>
                        <a:pt x="3" y="6"/>
                      </a:lnTo>
                      <a:lnTo>
                        <a:pt x="3" y="11"/>
                      </a:lnTo>
                      <a:lnTo>
                        <a:pt x="3" y="14"/>
                      </a:lnTo>
                      <a:lnTo>
                        <a:pt x="3" y="17"/>
                      </a:lnTo>
                      <a:lnTo>
                        <a:pt x="2" y="20"/>
                      </a:lnTo>
                      <a:lnTo>
                        <a:pt x="2" y="22"/>
                      </a:lnTo>
                      <a:lnTo>
                        <a:pt x="2" y="20"/>
                      </a:lnTo>
                      <a:lnTo>
                        <a:pt x="2" y="18"/>
                      </a:lnTo>
                      <a:lnTo>
                        <a:pt x="1" y="16"/>
                      </a:lnTo>
                      <a:lnTo>
                        <a:pt x="1" y="13"/>
                      </a:lnTo>
                      <a:lnTo>
                        <a:pt x="1" y="11"/>
                      </a:lnTo>
                      <a:lnTo>
                        <a:pt x="1" y="10"/>
                      </a:lnTo>
                      <a:lnTo>
                        <a:pt x="0" y="8"/>
                      </a:lnTo>
                      <a:lnTo>
                        <a:pt x="0" y="5"/>
                      </a:lnTo>
                      <a:lnTo>
                        <a:pt x="0" y="4"/>
                      </a:lnTo>
                      <a:lnTo>
                        <a:pt x="1" y="2"/>
                      </a:lnTo>
                      <a:lnTo>
                        <a:pt x="1" y="1"/>
                      </a:lnTo>
                      <a:lnTo>
                        <a:pt x="2" y="1"/>
                      </a:lnTo>
                      <a:lnTo>
                        <a:pt x="4" y="0"/>
                      </a:lnTo>
                    </a:path>
                  </a:pathLst>
                </a:custGeom>
                <a:solidFill>
                  <a:srgbClr val="80808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sp>
          <p:nvSpPr>
            <p:cNvPr id="142355" name="Freeform 104"/>
            <p:cNvSpPr>
              <a:spLocks/>
            </p:cNvSpPr>
            <p:nvPr/>
          </p:nvSpPr>
          <p:spPr bwMode="auto">
            <a:xfrm>
              <a:off x="617" y="3360"/>
              <a:ext cx="55" cy="115"/>
            </a:xfrm>
            <a:custGeom>
              <a:avLst/>
              <a:gdLst>
                <a:gd name="T0" fmla="*/ 52 w 55"/>
                <a:gd name="T1" fmla="*/ 36 h 115"/>
                <a:gd name="T2" fmla="*/ 51 w 55"/>
                <a:gd name="T3" fmla="*/ 26 h 115"/>
                <a:gd name="T4" fmla="*/ 48 w 55"/>
                <a:gd name="T5" fmla="*/ 15 h 115"/>
                <a:gd name="T6" fmla="*/ 42 w 55"/>
                <a:gd name="T7" fmla="*/ 6 h 115"/>
                <a:gd name="T8" fmla="*/ 35 w 55"/>
                <a:gd name="T9" fmla="*/ 2 h 115"/>
                <a:gd name="T10" fmla="*/ 27 w 55"/>
                <a:gd name="T11" fmla="*/ 0 h 115"/>
                <a:gd name="T12" fmla="*/ 19 w 55"/>
                <a:gd name="T13" fmla="*/ 2 h 115"/>
                <a:gd name="T14" fmla="*/ 11 w 55"/>
                <a:gd name="T15" fmla="*/ 7 h 115"/>
                <a:gd name="T16" fmla="*/ 6 w 55"/>
                <a:gd name="T17" fmla="*/ 15 h 115"/>
                <a:gd name="T18" fmla="*/ 3 w 55"/>
                <a:gd name="T19" fmla="*/ 26 h 115"/>
                <a:gd name="T20" fmla="*/ 2 w 55"/>
                <a:gd name="T21" fmla="*/ 36 h 115"/>
                <a:gd name="T22" fmla="*/ 2 w 55"/>
                <a:gd name="T23" fmla="*/ 42 h 115"/>
                <a:gd name="T24" fmla="*/ 0 w 55"/>
                <a:gd name="T25" fmla="*/ 50 h 115"/>
                <a:gd name="T26" fmla="*/ 0 w 55"/>
                <a:gd name="T27" fmla="*/ 60 h 115"/>
                <a:gd name="T28" fmla="*/ 3 w 55"/>
                <a:gd name="T29" fmla="*/ 69 h 115"/>
                <a:gd name="T30" fmla="*/ 6 w 55"/>
                <a:gd name="T31" fmla="*/ 75 h 115"/>
                <a:gd name="T32" fmla="*/ 10 w 55"/>
                <a:gd name="T33" fmla="*/ 76 h 115"/>
                <a:gd name="T34" fmla="*/ 12 w 55"/>
                <a:gd name="T35" fmla="*/ 80 h 115"/>
                <a:gd name="T36" fmla="*/ 11 w 55"/>
                <a:gd name="T37" fmla="*/ 87 h 115"/>
                <a:gd name="T38" fmla="*/ 10 w 55"/>
                <a:gd name="T39" fmla="*/ 93 h 115"/>
                <a:gd name="T40" fmla="*/ 9 w 55"/>
                <a:gd name="T41" fmla="*/ 99 h 115"/>
                <a:gd name="T42" fmla="*/ 11 w 55"/>
                <a:gd name="T43" fmla="*/ 105 h 115"/>
                <a:gd name="T44" fmla="*/ 15 w 55"/>
                <a:gd name="T45" fmla="*/ 110 h 115"/>
                <a:gd name="T46" fmla="*/ 23 w 55"/>
                <a:gd name="T47" fmla="*/ 114 h 115"/>
                <a:gd name="T48" fmla="*/ 31 w 55"/>
                <a:gd name="T49" fmla="*/ 114 h 115"/>
                <a:gd name="T50" fmla="*/ 39 w 55"/>
                <a:gd name="T51" fmla="*/ 111 h 115"/>
                <a:gd name="T52" fmla="*/ 43 w 55"/>
                <a:gd name="T53" fmla="*/ 106 h 115"/>
                <a:gd name="T54" fmla="*/ 45 w 55"/>
                <a:gd name="T55" fmla="*/ 99 h 115"/>
                <a:gd name="T56" fmla="*/ 45 w 55"/>
                <a:gd name="T57" fmla="*/ 93 h 115"/>
                <a:gd name="T58" fmla="*/ 44 w 55"/>
                <a:gd name="T59" fmla="*/ 87 h 115"/>
                <a:gd name="T60" fmla="*/ 43 w 55"/>
                <a:gd name="T61" fmla="*/ 82 h 115"/>
                <a:gd name="T62" fmla="*/ 43 w 55"/>
                <a:gd name="T63" fmla="*/ 77 h 115"/>
                <a:gd name="T64" fmla="*/ 47 w 55"/>
                <a:gd name="T65" fmla="*/ 76 h 115"/>
                <a:gd name="T66" fmla="*/ 50 w 55"/>
                <a:gd name="T67" fmla="*/ 73 h 115"/>
                <a:gd name="T68" fmla="*/ 52 w 55"/>
                <a:gd name="T69" fmla="*/ 68 h 115"/>
                <a:gd name="T70" fmla="*/ 54 w 55"/>
                <a:gd name="T71" fmla="*/ 60 h 115"/>
                <a:gd name="T72" fmla="*/ 54 w 55"/>
                <a:gd name="T73" fmla="*/ 52 h 115"/>
                <a:gd name="T74" fmla="*/ 53 w 55"/>
                <a:gd name="T75" fmla="*/ 46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5" h="115">
                  <a:moveTo>
                    <a:pt x="51" y="40"/>
                  </a:moveTo>
                  <a:lnTo>
                    <a:pt x="52" y="36"/>
                  </a:lnTo>
                  <a:lnTo>
                    <a:pt x="52" y="31"/>
                  </a:lnTo>
                  <a:lnTo>
                    <a:pt x="51" y="26"/>
                  </a:lnTo>
                  <a:lnTo>
                    <a:pt x="50" y="21"/>
                  </a:lnTo>
                  <a:lnTo>
                    <a:pt x="48" y="15"/>
                  </a:lnTo>
                  <a:lnTo>
                    <a:pt x="46" y="10"/>
                  </a:lnTo>
                  <a:lnTo>
                    <a:pt x="42" y="6"/>
                  </a:lnTo>
                  <a:lnTo>
                    <a:pt x="39" y="4"/>
                  </a:lnTo>
                  <a:lnTo>
                    <a:pt x="35" y="2"/>
                  </a:lnTo>
                  <a:lnTo>
                    <a:pt x="31" y="0"/>
                  </a:lnTo>
                  <a:lnTo>
                    <a:pt x="27" y="0"/>
                  </a:lnTo>
                  <a:lnTo>
                    <a:pt x="23" y="0"/>
                  </a:lnTo>
                  <a:lnTo>
                    <a:pt x="19" y="2"/>
                  </a:lnTo>
                  <a:lnTo>
                    <a:pt x="14" y="4"/>
                  </a:lnTo>
                  <a:lnTo>
                    <a:pt x="11" y="7"/>
                  </a:lnTo>
                  <a:lnTo>
                    <a:pt x="8" y="11"/>
                  </a:lnTo>
                  <a:lnTo>
                    <a:pt x="6" y="15"/>
                  </a:lnTo>
                  <a:lnTo>
                    <a:pt x="4" y="21"/>
                  </a:lnTo>
                  <a:lnTo>
                    <a:pt x="3" y="26"/>
                  </a:lnTo>
                  <a:lnTo>
                    <a:pt x="2" y="33"/>
                  </a:lnTo>
                  <a:lnTo>
                    <a:pt x="2" y="36"/>
                  </a:lnTo>
                  <a:lnTo>
                    <a:pt x="3" y="40"/>
                  </a:lnTo>
                  <a:lnTo>
                    <a:pt x="2" y="42"/>
                  </a:lnTo>
                  <a:lnTo>
                    <a:pt x="1" y="46"/>
                  </a:lnTo>
                  <a:lnTo>
                    <a:pt x="0" y="50"/>
                  </a:lnTo>
                  <a:lnTo>
                    <a:pt x="0" y="55"/>
                  </a:lnTo>
                  <a:lnTo>
                    <a:pt x="0" y="60"/>
                  </a:lnTo>
                  <a:lnTo>
                    <a:pt x="1" y="64"/>
                  </a:lnTo>
                  <a:lnTo>
                    <a:pt x="3" y="69"/>
                  </a:lnTo>
                  <a:lnTo>
                    <a:pt x="4" y="73"/>
                  </a:lnTo>
                  <a:lnTo>
                    <a:pt x="6" y="75"/>
                  </a:lnTo>
                  <a:lnTo>
                    <a:pt x="8" y="76"/>
                  </a:lnTo>
                  <a:lnTo>
                    <a:pt x="10" y="76"/>
                  </a:lnTo>
                  <a:lnTo>
                    <a:pt x="11" y="78"/>
                  </a:lnTo>
                  <a:lnTo>
                    <a:pt x="12" y="80"/>
                  </a:lnTo>
                  <a:lnTo>
                    <a:pt x="12" y="83"/>
                  </a:lnTo>
                  <a:lnTo>
                    <a:pt x="11" y="87"/>
                  </a:lnTo>
                  <a:lnTo>
                    <a:pt x="10" y="90"/>
                  </a:lnTo>
                  <a:lnTo>
                    <a:pt x="10" y="93"/>
                  </a:lnTo>
                  <a:lnTo>
                    <a:pt x="9" y="96"/>
                  </a:lnTo>
                  <a:lnTo>
                    <a:pt x="9" y="99"/>
                  </a:lnTo>
                  <a:lnTo>
                    <a:pt x="10" y="102"/>
                  </a:lnTo>
                  <a:lnTo>
                    <a:pt x="11" y="105"/>
                  </a:lnTo>
                  <a:lnTo>
                    <a:pt x="12" y="108"/>
                  </a:lnTo>
                  <a:lnTo>
                    <a:pt x="15" y="110"/>
                  </a:lnTo>
                  <a:lnTo>
                    <a:pt x="18" y="112"/>
                  </a:lnTo>
                  <a:lnTo>
                    <a:pt x="23" y="114"/>
                  </a:lnTo>
                  <a:lnTo>
                    <a:pt x="27" y="114"/>
                  </a:lnTo>
                  <a:lnTo>
                    <a:pt x="31" y="114"/>
                  </a:lnTo>
                  <a:lnTo>
                    <a:pt x="36" y="113"/>
                  </a:lnTo>
                  <a:lnTo>
                    <a:pt x="39" y="111"/>
                  </a:lnTo>
                  <a:lnTo>
                    <a:pt x="41" y="108"/>
                  </a:lnTo>
                  <a:lnTo>
                    <a:pt x="43" y="106"/>
                  </a:lnTo>
                  <a:lnTo>
                    <a:pt x="44" y="102"/>
                  </a:lnTo>
                  <a:lnTo>
                    <a:pt x="45" y="99"/>
                  </a:lnTo>
                  <a:lnTo>
                    <a:pt x="45" y="96"/>
                  </a:lnTo>
                  <a:lnTo>
                    <a:pt x="45" y="93"/>
                  </a:lnTo>
                  <a:lnTo>
                    <a:pt x="44" y="90"/>
                  </a:lnTo>
                  <a:lnTo>
                    <a:pt x="44" y="87"/>
                  </a:lnTo>
                  <a:lnTo>
                    <a:pt x="43" y="85"/>
                  </a:lnTo>
                  <a:lnTo>
                    <a:pt x="43" y="82"/>
                  </a:lnTo>
                  <a:lnTo>
                    <a:pt x="42" y="79"/>
                  </a:lnTo>
                  <a:lnTo>
                    <a:pt x="43" y="77"/>
                  </a:lnTo>
                  <a:lnTo>
                    <a:pt x="45" y="76"/>
                  </a:lnTo>
                  <a:lnTo>
                    <a:pt x="47" y="76"/>
                  </a:lnTo>
                  <a:lnTo>
                    <a:pt x="48" y="75"/>
                  </a:lnTo>
                  <a:lnTo>
                    <a:pt x="50" y="73"/>
                  </a:lnTo>
                  <a:lnTo>
                    <a:pt x="51" y="71"/>
                  </a:lnTo>
                  <a:lnTo>
                    <a:pt x="52" y="68"/>
                  </a:lnTo>
                  <a:lnTo>
                    <a:pt x="53" y="64"/>
                  </a:lnTo>
                  <a:lnTo>
                    <a:pt x="54" y="60"/>
                  </a:lnTo>
                  <a:lnTo>
                    <a:pt x="54" y="56"/>
                  </a:lnTo>
                  <a:lnTo>
                    <a:pt x="54" y="52"/>
                  </a:lnTo>
                  <a:lnTo>
                    <a:pt x="53" y="48"/>
                  </a:lnTo>
                  <a:lnTo>
                    <a:pt x="53" y="46"/>
                  </a:lnTo>
                  <a:lnTo>
                    <a:pt x="51" y="40"/>
                  </a:lnTo>
                </a:path>
              </a:pathLst>
            </a:custGeom>
            <a:solidFill>
              <a:srgbClr val="E0E0E0"/>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nvGrpSpPr>
            <p:cNvPr id="142356" name="Group 105"/>
            <p:cNvGrpSpPr>
              <a:grpSpLocks/>
            </p:cNvGrpSpPr>
            <p:nvPr/>
          </p:nvGrpSpPr>
          <p:grpSpPr bwMode="auto">
            <a:xfrm>
              <a:off x="638" y="3412"/>
              <a:ext cx="13" cy="20"/>
              <a:chOff x="638" y="3412"/>
              <a:chExt cx="13" cy="20"/>
            </a:xfrm>
          </p:grpSpPr>
          <p:sp>
            <p:nvSpPr>
              <p:cNvPr id="142364" name="Freeform 106"/>
              <p:cNvSpPr>
                <a:spLocks/>
              </p:cNvSpPr>
              <p:nvPr/>
            </p:nvSpPr>
            <p:spPr bwMode="auto">
              <a:xfrm>
                <a:off x="638" y="3412"/>
                <a:ext cx="13" cy="20"/>
              </a:xfrm>
              <a:custGeom>
                <a:avLst/>
                <a:gdLst>
                  <a:gd name="T0" fmla="*/ 6 w 13"/>
                  <a:gd name="T1" fmla="*/ 0 h 20"/>
                  <a:gd name="T2" fmla="*/ 5 w 13"/>
                  <a:gd name="T3" fmla="*/ 0 h 20"/>
                  <a:gd name="T4" fmla="*/ 4 w 13"/>
                  <a:gd name="T5" fmla="*/ 1 h 20"/>
                  <a:gd name="T6" fmla="*/ 4 w 13"/>
                  <a:gd name="T7" fmla="*/ 3 h 20"/>
                  <a:gd name="T8" fmla="*/ 1 w 13"/>
                  <a:gd name="T9" fmla="*/ 14 h 20"/>
                  <a:gd name="T10" fmla="*/ 0 w 13"/>
                  <a:gd name="T11" fmla="*/ 15 h 20"/>
                  <a:gd name="T12" fmla="*/ 0 w 13"/>
                  <a:gd name="T13" fmla="*/ 16 h 20"/>
                  <a:gd name="T14" fmla="*/ 0 w 13"/>
                  <a:gd name="T15" fmla="*/ 18 h 20"/>
                  <a:gd name="T16" fmla="*/ 1 w 13"/>
                  <a:gd name="T17" fmla="*/ 19 h 20"/>
                  <a:gd name="T18" fmla="*/ 2 w 13"/>
                  <a:gd name="T19" fmla="*/ 19 h 20"/>
                  <a:gd name="T20" fmla="*/ 10 w 13"/>
                  <a:gd name="T21" fmla="*/ 19 h 20"/>
                  <a:gd name="T22" fmla="*/ 11 w 13"/>
                  <a:gd name="T23" fmla="*/ 19 h 20"/>
                  <a:gd name="T24" fmla="*/ 12 w 13"/>
                  <a:gd name="T25" fmla="*/ 18 h 20"/>
                  <a:gd name="T26" fmla="*/ 12 w 13"/>
                  <a:gd name="T27" fmla="*/ 16 h 20"/>
                  <a:gd name="T28" fmla="*/ 12 w 13"/>
                  <a:gd name="T29" fmla="*/ 15 h 20"/>
                  <a:gd name="T30" fmla="*/ 8 w 13"/>
                  <a:gd name="T31" fmla="*/ 2 h 20"/>
                  <a:gd name="T32" fmla="*/ 7 w 13"/>
                  <a:gd name="T33" fmla="*/ 1 h 20"/>
                  <a:gd name="T34" fmla="*/ 6 w 1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20">
                    <a:moveTo>
                      <a:pt x="6" y="0"/>
                    </a:moveTo>
                    <a:lnTo>
                      <a:pt x="5" y="0"/>
                    </a:lnTo>
                    <a:lnTo>
                      <a:pt x="4" y="1"/>
                    </a:lnTo>
                    <a:lnTo>
                      <a:pt x="4" y="3"/>
                    </a:lnTo>
                    <a:lnTo>
                      <a:pt x="1" y="14"/>
                    </a:lnTo>
                    <a:lnTo>
                      <a:pt x="0" y="15"/>
                    </a:lnTo>
                    <a:lnTo>
                      <a:pt x="0" y="16"/>
                    </a:lnTo>
                    <a:lnTo>
                      <a:pt x="0" y="18"/>
                    </a:lnTo>
                    <a:lnTo>
                      <a:pt x="1" y="19"/>
                    </a:lnTo>
                    <a:lnTo>
                      <a:pt x="2" y="19"/>
                    </a:lnTo>
                    <a:lnTo>
                      <a:pt x="10" y="19"/>
                    </a:lnTo>
                    <a:lnTo>
                      <a:pt x="11" y="19"/>
                    </a:lnTo>
                    <a:lnTo>
                      <a:pt x="12" y="18"/>
                    </a:lnTo>
                    <a:lnTo>
                      <a:pt x="12" y="16"/>
                    </a:lnTo>
                    <a:lnTo>
                      <a:pt x="12" y="15"/>
                    </a:lnTo>
                    <a:lnTo>
                      <a:pt x="8" y="2"/>
                    </a:lnTo>
                    <a:lnTo>
                      <a:pt x="7" y="1"/>
                    </a:lnTo>
                    <a:lnTo>
                      <a:pt x="6" y="0"/>
                    </a:lnTo>
                  </a:path>
                </a:pathLst>
              </a:custGeom>
              <a:solidFill>
                <a:srgbClr val="C0C0C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nvGrpSpPr>
              <p:cNvPr id="142365" name="Group 107"/>
              <p:cNvGrpSpPr>
                <a:grpSpLocks/>
              </p:cNvGrpSpPr>
              <p:nvPr/>
            </p:nvGrpSpPr>
            <p:grpSpPr bwMode="auto">
              <a:xfrm>
                <a:off x="640" y="3424"/>
                <a:ext cx="9" cy="7"/>
                <a:chOff x="640" y="3424"/>
                <a:chExt cx="9" cy="7"/>
              </a:xfrm>
            </p:grpSpPr>
            <p:sp>
              <p:nvSpPr>
                <p:cNvPr id="142366" name="Freeform 108"/>
                <p:cNvSpPr>
                  <a:spLocks/>
                </p:cNvSpPr>
                <p:nvPr/>
              </p:nvSpPr>
              <p:spPr bwMode="auto">
                <a:xfrm>
                  <a:off x="640" y="3424"/>
                  <a:ext cx="3" cy="7"/>
                </a:xfrm>
                <a:custGeom>
                  <a:avLst/>
                  <a:gdLst>
                    <a:gd name="T0" fmla="*/ 2 w 3"/>
                    <a:gd name="T1" fmla="*/ 1 h 7"/>
                    <a:gd name="T2" fmla="*/ 1 w 3"/>
                    <a:gd name="T3" fmla="*/ 0 h 7"/>
                    <a:gd name="T4" fmla="*/ 0 w 3"/>
                    <a:gd name="T5" fmla="*/ 3 h 7"/>
                    <a:gd name="T6" fmla="*/ 0 w 3"/>
                    <a:gd name="T7" fmla="*/ 5 h 7"/>
                    <a:gd name="T8" fmla="*/ 0 w 3"/>
                    <a:gd name="T9" fmla="*/ 5 h 7"/>
                    <a:gd name="T10" fmla="*/ 1 w 3"/>
                    <a:gd name="T11" fmla="*/ 6 h 7"/>
                    <a:gd name="T12" fmla="*/ 1 w 3"/>
                    <a:gd name="T13" fmla="*/ 6 h 7"/>
                    <a:gd name="T14" fmla="*/ 2 w 3"/>
                    <a:gd name="T15" fmla="*/ 5 h 7"/>
                    <a:gd name="T16" fmla="*/ 2 w 3"/>
                    <a:gd name="T17" fmla="*/ 4 h 7"/>
                    <a:gd name="T18" fmla="*/ 2 w 3"/>
                    <a:gd name="T19" fmla="*/ 1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7">
                      <a:moveTo>
                        <a:pt x="2" y="1"/>
                      </a:moveTo>
                      <a:lnTo>
                        <a:pt x="1" y="0"/>
                      </a:lnTo>
                      <a:lnTo>
                        <a:pt x="0" y="3"/>
                      </a:lnTo>
                      <a:lnTo>
                        <a:pt x="0" y="5"/>
                      </a:lnTo>
                      <a:lnTo>
                        <a:pt x="1" y="6"/>
                      </a:lnTo>
                      <a:lnTo>
                        <a:pt x="2" y="5"/>
                      </a:lnTo>
                      <a:lnTo>
                        <a:pt x="2" y="4"/>
                      </a:lnTo>
                      <a:lnTo>
                        <a:pt x="2" y="1"/>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67" name="Freeform 109"/>
                <p:cNvSpPr>
                  <a:spLocks/>
                </p:cNvSpPr>
                <p:nvPr/>
              </p:nvSpPr>
              <p:spPr bwMode="auto">
                <a:xfrm>
                  <a:off x="646" y="3425"/>
                  <a:ext cx="3" cy="6"/>
                </a:xfrm>
                <a:custGeom>
                  <a:avLst/>
                  <a:gdLst>
                    <a:gd name="T0" fmla="*/ 0 w 3"/>
                    <a:gd name="T1" fmla="*/ 1 h 6"/>
                    <a:gd name="T2" fmla="*/ 1 w 3"/>
                    <a:gd name="T3" fmla="*/ 0 h 6"/>
                    <a:gd name="T4" fmla="*/ 2 w 3"/>
                    <a:gd name="T5" fmla="*/ 3 h 6"/>
                    <a:gd name="T6" fmla="*/ 2 w 3"/>
                    <a:gd name="T7" fmla="*/ 4 h 6"/>
                    <a:gd name="T8" fmla="*/ 2 w 3"/>
                    <a:gd name="T9" fmla="*/ 5 h 6"/>
                    <a:gd name="T10" fmla="*/ 1 w 3"/>
                    <a:gd name="T11" fmla="*/ 5 h 6"/>
                    <a:gd name="T12" fmla="*/ 1 w 3"/>
                    <a:gd name="T13" fmla="*/ 5 h 6"/>
                    <a:gd name="T14" fmla="*/ 0 w 3"/>
                    <a:gd name="T15" fmla="*/ 5 h 6"/>
                    <a:gd name="T16" fmla="*/ 0 w 3"/>
                    <a:gd name="T17" fmla="*/ 4 h 6"/>
                    <a:gd name="T18" fmla="*/ 0 w 3"/>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6">
                      <a:moveTo>
                        <a:pt x="0" y="1"/>
                      </a:moveTo>
                      <a:lnTo>
                        <a:pt x="1" y="0"/>
                      </a:lnTo>
                      <a:lnTo>
                        <a:pt x="2" y="3"/>
                      </a:lnTo>
                      <a:lnTo>
                        <a:pt x="2" y="4"/>
                      </a:lnTo>
                      <a:lnTo>
                        <a:pt x="2" y="5"/>
                      </a:lnTo>
                      <a:lnTo>
                        <a:pt x="1" y="5"/>
                      </a:lnTo>
                      <a:lnTo>
                        <a:pt x="0" y="5"/>
                      </a:lnTo>
                      <a:lnTo>
                        <a:pt x="0" y="4"/>
                      </a:lnTo>
                      <a:lnTo>
                        <a:pt x="0" y="1"/>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grpSp>
          <p:nvGrpSpPr>
            <p:cNvPr id="142357" name="Group 110"/>
            <p:cNvGrpSpPr>
              <a:grpSpLocks/>
            </p:cNvGrpSpPr>
            <p:nvPr/>
          </p:nvGrpSpPr>
          <p:grpSpPr bwMode="auto">
            <a:xfrm>
              <a:off x="624" y="3397"/>
              <a:ext cx="42" cy="19"/>
              <a:chOff x="624" y="3397"/>
              <a:chExt cx="42" cy="19"/>
            </a:xfrm>
          </p:grpSpPr>
          <p:sp>
            <p:nvSpPr>
              <p:cNvPr id="142362" name="Freeform 111"/>
              <p:cNvSpPr>
                <a:spLocks/>
              </p:cNvSpPr>
              <p:nvPr/>
            </p:nvSpPr>
            <p:spPr bwMode="auto">
              <a:xfrm>
                <a:off x="651" y="3397"/>
                <a:ext cx="15" cy="19"/>
              </a:xfrm>
              <a:custGeom>
                <a:avLst/>
                <a:gdLst>
                  <a:gd name="T0" fmla="*/ 4 w 15"/>
                  <a:gd name="T1" fmla="*/ 1 h 19"/>
                  <a:gd name="T2" fmla="*/ 2 w 15"/>
                  <a:gd name="T3" fmla="*/ 3 h 19"/>
                  <a:gd name="T4" fmla="*/ 1 w 15"/>
                  <a:gd name="T5" fmla="*/ 6 h 19"/>
                  <a:gd name="T6" fmla="*/ 1 w 15"/>
                  <a:gd name="T7" fmla="*/ 9 h 19"/>
                  <a:gd name="T8" fmla="*/ 0 w 15"/>
                  <a:gd name="T9" fmla="*/ 11 h 19"/>
                  <a:gd name="T10" fmla="*/ 0 w 15"/>
                  <a:gd name="T11" fmla="*/ 14 h 19"/>
                  <a:gd name="T12" fmla="*/ 2 w 15"/>
                  <a:gd name="T13" fmla="*/ 16 h 19"/>
                  <a:gd name="T14" fmla="*/ 4 w 15"/>
                  <a:gd name="T15" fmla="*/ 17 h 19"/>
                  <a:gd name="T16" fmla="*/ 6 w 15"/>
                  <a:gd name="T17" fmla="*/ 18 h 19"/>
                  <a:gd name="T18" fmla="*/ 9 w 15"/>
                  <a:gd name="T19" fmla="*/ 18 h 19"/>
                  <a:gd name="T20" fmla="*/ 11 w 15"/>
                  <a:gd name="T21" fmla="*/ 18 h 19"/>
                  <a:gd name="T22" fmla="*/ 12 w 15"/>
                  <a:gd name="T23" fmla="*/ 16 h 19"/>
                  <a:gd name="T24" fmla="*/ 13 w 15"/>
                  <a:gd name="T25" fmla="*/ 14 h 19"/>
                  <a:gd name="T26" fmla="*/ 14 w 15"/>
                  <a:gd name="T27" fmla="*/ 11 h 19"/>
                  <a:gd name="T28" fmla="*/ 14 w 15"/>
                  <a:gd name="T29" fmla="*/ 7 h 19"/>
                  <a:gd name="T30" fmla="*/ 13 w 15"/>
                  <a:gd name="T31" fmla="*/ 5 h 19"/>
                  <a:gd name="T32" fmla="*/ 11 w 15"/>
                  <a:gd name="T33" fmla="*/ 2 h 19"/>
                  <a:gd name="T34" fmla="*/ 9 w 15"/>
                  <a:gd name="T35" fmla="*/ 1 h 19"/>
                  <a:gd name="T36" fmla="*/ 7 w 15"/>
                  <a:gd name="T37" fmla="*/ 0 h 19"/>
                  <a:gd name="T38" fmla="*/ 4 w 15"/>
                  <a:gd name="T39" fmla="*/ 1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 h="19">
                    <a:moveTo>
                      <a:pt x="4" y="1"/>
                    </a:moveTo>
                    <a:lnTo>
                      <a:pt x="2" y="3"/>
                    </a:lnTo>
                    <a:lnTo>
                      <a:pt x="1" y="6"/>
                    </a:lnTo>
                    <a:lnTo>
                      <a:pt x="1" y="9"/>
                    </a:lnTo>
                    <a:lnTo>
                      <a:pt x="0" y="11"/>
                    </a:lnTo>
                    <a:lnTo>
                      <a:pt x="0" y="14"/>
                    </a:lnTo>
                    <a:lnTo>
                      <a:pt x="2" y="16"/>
                    </a:lnTo>
                    <a:lnTo>
                      <a:pt x="4" y="17"/>
                    </a:lnTo>
                    <a:lnTo>
                      <a:pt x="6" y="18"/>
                    </a:lnTo>
                    <a:lnTo>
                      <a:pt x="9" y="18"/>
                    </a:lnTo>
                    <a:lnTo>
                      <a:pt x="11" y="18"/>
                    </a:lnTo>
                    <a:lnTo>
                      <a:pt x="12" y="16"/>
                    </a:lnTo>
                    <a:lnTo>
                      <a:pt x="13" y="14"/>
                    </a:lnTo>
                    <a:lnTo>
                      <a:pt x="14" y="11"/>
                    </a:lnTo>
                    <a:lnTo>
                      <a:pt x="14" y="7"/>
                    </a:lnTo>
                    <a:lnTo>
                      <a:pt x="13" y="5"/>
                    </a:lnTo>
                    <a:lnTo>
                      <a:pt x="11" y="2"/>
                    </a:lnTo>
                    <a:lnTo>
                      <a:pt x="9" y="1"/>
                    </a:lnTo>
                    <a:lnTo>
                      <a:pt x="7" y="0"/>
                    </a:lnTo>
                    <a:lnTo>
                      <a:pt x="4" y="1"/>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63" name="Freeform 112"/>
              <p:cNvSpPr>
                <a:spLocks/>
              </p:cNvSpPr>
              <p:nvPr/>
            </p:nvSpPr>
            <p:spPr bwMode="auto">
              <a:xfrm>
                <a:off x="624" y="3397"/>
                <a:ext cx="15" cy="18"/>
              </a:xfrm>
              <a:custGeom>
                <a:avLst/>
                <a:gdLst>
                  <a:gd name="T0" fmla="*/ 10 w 15"/>
                  <a:gd name="T1" fmla="*/ 0 h 18"/>
                  <a:gd name="T2" fmla="*/ 12 w 15"/>
                  <a:gd name="T3" fmla="*/ 3 h 18"/>
                  <a:gd name="T4" fmla="*/ 13 w 15"/>
                  <a:gd name="T5" fmla="*/ 6 h 18"/>
                  <a:gd name="T6" fmla="*/ 13 w 15"/>
                  <a:gd name="T7" fmla="*/ 9 h 18"/>
                  <a:gd name="T8" fmla="*/ 14 w 15"/>
                  <a:gd name="T9" fmla="*/ 10 h 18"/>
                  <a:gd name="T10" fmla="*/ 14 w 15"/>
                  <a:gd name="T11" fmla="*/ 13 h 18"/>
                  <a:gd name="T12" fmla="*/ 12 w 15"/>
                  <a:gd name="T13" fmla="*/ 15 h 18"/>
                  <a:gd name="T14" fmla="*/ 10 w 15"/>
                  <a:gd name="T15" fmla="*/ 16 h 18"/>
                  <a:gd name="T16" fmla="*/ 8 w 15"/>
                  <a:gd name="T17" fmla="*/ 17 h 18"/>
                  <a:gd name="T18" fmla="*/ 6 w 15"/>
                  <a:gd name="T19" fmla="*/ 17 h 18"/>
                  <a:gd name="T20" fmla="*/ 4 w 15"/>
                  <a:gd name="T21" fmla="*/ 17 h 18"/>
                  <a:gd name="T22" fmla="*/ 2 w 15"/>
                  <a:gd name="T23" fmla="*/ 16 h 18"/>
                  <a:gd name="T24" fmla="*/ 1 w 15"/>
                  <a:gd name="T25" fmla="*/ 13 h 18"/>
                  <a:gd name="T26" fmla="*/ 0 w 15"/>
                  <a:gd name="T27" fmla="*/ 10 h 18"/>
                  <a:gd name="T28" fmla="*/ 0 w 15"/>
                  <a:gd name="T29" fmla="*/ 6 h 18"/>
                  <a:gd name="T30" fmla="*/ 1 w 15"/>
                  <a:gd name="T31" fmla="*/ 4 h 18"/>
                  <a:gd name="T32" fmla="*/ 3 w 15"/>
                  <a:gd name="T33" fmla="*/ 2 h 18"/>
                  <a:gd name="T34" fmla="*/ 4 w 15"/>
                  <a:gd name="T35" fmla="*/ 1 h 18"/>
                  <a:gd name="T36" fmla="*/ 7 w 15"/>
                  <a:gd name="T37" fmla="*/ 0 h 18"/>
                  <a:gd name="T38" fmla="*/ 10 w 15"/>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 h="18">
                    <a:moveTo>
                      <a:pt x="10" y="0"/>
                    </a:moveTo>
                    <a:lnTo>
                      <a:pt x="12" y="3"/>
                    </a:lnTo>
                    <a:lnTo>
                      <a:pt x="13" y="6"/>
                    </a:lnTo>
                    <a:lnTo>
                      <a:pt x="13" y="9"/>
                    </a:lnTo>
                    <a:lnTo>
                      <a:pt x="14" y="10"/>
                    </a:lnTo>
                    <a:lnTo>
                      <a:pt x="14" y="13"/>
                    </a:lnTo>
                    <a:lnTo>
                      <a:pt x="12" y="15"/>
                    </a:lnTo>
                    <a:lnTo>
                      <a:pt x="10" y="16"/>
                    </a:lnTo>
                    <a:lnTo>
                      <a:pt x="8" y="17"/>
                    </a:lnTo>
                    <a:lnTo>
                      <a:pt x="6" y="17"/>
                    </a:lnTo>
                    <a:lnTo>
                      <a:pt x="4" y="17"/>
                    </a:lnTo>
                    <a:lnTo>
                      <a:pt x="2" y="16"/>
                    </a:lnTo>
                    <a:lnTo>
                      <a:pt x="1" y="13"/>
                    </a:lnTo>
                    <a:lnTo>
                      <a:pt x="0" y="10"/>
                    </a:lnTo>
                    <a:lnTo>
                      <a:pt x="0" y="6"/>
                    </a:lnTo>
                    <a:lnTo>
                      <a:pt x="1" y="4"/>
                    </a:lnTo>
                    <a:lnTo>
                      <a:pt x="3" y="2"/>
                    </a:lnTo>
                    <a:lnTo>
                      <a:pt x="4" y="1"/>
                    </a:lnTo>
                    <a:lnTo>
                      <a:pt x="7" y="0"/>
                    </a:lnTo>
                    <a:lnTo>
                      <a:pt x="10" y="0"/>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58" name="Group 113"/>
            <p:cNvGrpSpPr>
              <a:grpSpLocks/>
            </p:cNvGrpSpPr>
            <p:nvPr/>
          </p:nvGrpSpPr>
          <p:grpSpPr bwMode="auto">
            <a:xfrm>
              <a:off x="631" y="3437"/>
              <a:ext cx="29" cy="14"/>
              <a:chOff x="631" y="3437"/>
              <a:chExt cx="29" cy="14"/>
            </a:xfrm>
          </p:grpSpPr>
          <p:sp>
            <p:nvSpPr>
              <p:cNvPr id="142359" name="Freeform 114"/>
              <p:cNvSpPr>
                <a:spLocks/>
              </p:cNvSpPr>
              <p:nvPr/>
            </p:nvSpPr>
            <p:spPr bwMode="auto">
              <a:xfrm>
                <a:off x="631" y="3438"/>
                <a:ext cx="28" cy="12"/>
              </a:xfrm>
              <a:custGeom>
                <a:avLst/>
                <a:gdLst>
                  <a:gd name="T0" fmla="*/ 1 w 28"/>
                  <a:gd name="T1" fmla="*/ 2 h 12"/>
                  <a:gd name="T2" fmla="*/ 2 w 28"/>
                  <a:gd name="T3" fmla="*/ 1 h 12"/>
                  <a:gd name="T4" fmla="*/ 5 w 28"/>
                  <a:gd name="T5" fmla="*/ 1 h 12"/>
                  <a:gd name="T6" fmla="*/ 7 w 28"/>
                  <a:gd name="T7" fmla="*/ 0 h 12"/>
                  <a:gd name="T8" fmla="*/ 9 w 28"/>
                  <a:gd name="T9" fmla="*/ 0 h 12"/>
                  <a:gd name="T10" fmla="*/ 12 w 28"/>
                  <a:gd name="T11" fmla="*/ 0 h 12"/>
                  <a:gd name="T12" fmla="*/ 16 w 28"/>
                  <a:gd name="T13" fmla="*/ 0 h 12"/>
                  <a:gd name="T14" fmla="*/ 18 w 28"/>
                  <a:gd name="T15" fmla="*/ 0 h 12"/>
                  <a:gd name="T16" fmla="*/ 21 w 28"/>
                  <a:gd name="T17" fmla="*/ 1 h 12"/>
                  <a:gd name="T18" fmla="*/ 23 w 28"/>
                  <a:gd name="T19" fmla="*/ 1 h 12"/>
                  <a:gd name="T20" fmla="*/ 26 w 28"/>
                  <a:gd name="T21" fmla="*/ 2 h 12"/>
                  <a:gd name="T22" fmla="*/ 27 w 28"/>
                  <a:gd name="T23" fmla="*/ 3 h 12"/>
                  <a:gd name="T24" fmla="*/ 27 w 28"/>
                  <a:gd name="T25" fmla="*/ 7 h 12"/>
                  <a:gd name="T26" fmla="*/ 27 w 28"/>
                  <a:gd name="T27" fmla="*/ 8 h 12"/>
                  <a:gd name="T28" fmla="*/ 26 w 28"/>
                  <a:gd name="T29" fmla="*/ 11 h 12"/>
                  <a:gd name="T30" fmla="*/ 25 w 28"/>
                  <a:gd name="T31" fmla="*/ 11 h 12"/>
                  <a:gd name="T32" fmla="*/ 20 w 28"/>
                  <a:gd name="T33" fmla="*/ 11 h 12"/>
                  <a:gd name="T34" fmla="*/ 16 w 28"/>
                  <a:gd name="T35" fmla="*/ 11 h 12"/>
                  <a:gd name="T36" fmla="*/ 12 w 28"/>
                  <a:gd name="T37" fmla="*/ 11 h 12"/>
                  <a:gd name="T38" fmla="*/ 1 w 28"/>
                  <a:gd name="T39" fmla="*/ 10 h 12"/>
                  <a:gd name="T40" fmla="*/ 1 w 28"/>
                  <a:gd name="T41" fmla="*/ 9 h 12"/>
                  <a:gd name="T42" fmla="*/ 0 w 28"/>
                  <a:gd name="T43" fmla="*/ 8 h 12"/>
                  <a:gd name="T44" fmla="*/ 0 w 28"/>
                  <a:gd name="T45" fmla="*/ 7 h 12"/>
                  <a:gd name="T46" fmla="*/ 0 w 28"/>
                  <a:gd name="T47" fmla="*/ 5 h 12"/>
                  <a:gd name="T48" fmla="*/ 1 w 28"/>
                  <a:gd name="T49" fmla="*/ 2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 h="12">
                    <a:moveTo>
                      <a:pt x="1" y="2"/>
                    </a:moveTo>
                    <a:lnTo>
                      <a:pt x="2" y="1"/>
                    </a:lnTo>
                    <a:lnTo>
                      <a:pt x="5" y="1"/>
                    </a:lnTo>
                    <a:lnTo>
                      <a:pt x="7" y="0"/>
                    </a:lnTo>
                    <a:lnTo>
                      <a:pt x="9" y="0"/>
                    </a:lnTo>
                    <a:lnTo>
                      <a:pt x="12" y="0"/>
                    </a:lnTo>
                    <a:lnTo>
                      <a:pt x="16" y="0"/>
                    </a:lnTo>
                    <a:lnTo>
                      <a:pt x="18" y="0"/>
                    </a:lnTo>
                    <a:lnTo>
                      <a:pt x="21" y="1"/>
                    </a:lnTo>
                    <a:lnTo>
                      <a:pt x="23" y="1"/>
                    </a:lnTo>
                    <a:lnTo>
                      <a:pt x="26" y="2"/>
                    </a:lnTo>
                    <a:lnTo>
                      <a:pt x="27" y="3"/>
                    </a:lnTo>
                    <a:lnTo>
                      <a:pt x="27" y="7"/>
                    </a:lnTo>
                    <a:lnTo>
                      <a:pt x="27" y="8"/>
                    </a:lnTo>
                    <a:lnTo>
                      <a:pt x="26" y="11"/>
                    </a:lnTo>
                    <a:lnTo>
                      <a:pt x="25" y="11"/>
                    </a:lnTo>
                    <a:lnTo>
                      <a:pt x="20" y="11"/>
                    </a:lnTo>
                    <a:lnTo>
                      <a:pt x="16" y="11"/>
                    </a:lnTo>
                    <a:lnTo>
                      <a:pt x="12" y="11"/>
                    </a:lnTo>
                    <a:lnTo>
                      <a:pt x="1" y="10"/>
                    </a:lnTo>
                    <a:lnTo>
                      <a:pt x="1" y="9"/>
                    </a:lnTo>
                    <a:lnTo>
                      <a:pt x="0" y="8"/>
                    </a:lnTo>
                    <a:lnTo>
                      <a:pt x="0" y="7"/>
                    </a:lnTo>
                    <a:lnTo>
                      <a:pt x="0" y="5"/>
                    </a:lnTo>
                    <a:lnTo>
                      <a:pt x="1" y="2"/>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60" name="Freeform 115"/>
              <p:cNvSpPr>
                <a:spLocks/>
              </p:cNvSpPr>
              <p:nvPr/>
            </p:nvSpPr>
            <p:spPr bwMode="auto">
              <a:xfrm>
                <a:off x="631" y="3437"/>
                <a:ext cx="29" cy="8"/>
              </a:xfrm>
              <a:custGeom>
                <a:avLst/>
                <a:gdLst>
                  <a:gd name="T0" fmla="*/ 1 w 29"/>
                  <a:gd name="T1" fmla="*/ 2 h 8"/>
                  <a:gd name="T2" fmla="*/ 2 w 29"/>
                  <a:gd name="T3" fmla="*/ 1 h 8"/>
                  <a:gd name="T4" fmla="*/ 5 w 29"/>
                  <a:gd name="T5" fmla="*/ 1 h 8"/>
                  <a:gd name="T6" fmla="*/ 6 w 29"/>
                  <a:gd name="T7" fmla="*/ 0 h 8"/>
                  <a:gd name="T8" fmla="*/ 8 w 29"/>
                  <a:gd name="T9" fmla="*/ 0 h 8"/>
                  <a:gd name="T10" fmla="*/ 12 w 29"/>
                  <a:gd name="T11" fmla="*/ 0 h 8"/>
                  <a:gd name="T12" fmla="*/ 15 w 29"/>
                  <a:gd name="T13" fmla="*/ 0 h 8"/>
                  <a:gd name="T14" fmla="*/ 18 w 29"/>
                  <a:gd name="T15" fmla="*/ 0 h 8"/>
                  <a:gd name="T16" fmla="*/ 21 w 29"/>
                  <a:gd name="T17" fmla="*/ 1 h 8"/>
                  <a:gd name="T18" fmla="*/ 23 w 29"/>
                  <a:gd name="T19" fmla="*/ 1 h 8"/>
                  <a:gd name="T20" fmla="*/ 25 w 29"/>
                  <a:gd name="T21" fmla="*/ 2 h 8"/>
                  <a:gd name="T22" fmla="*/ 27 w 29"/>
                  <a:gd name="T23" fmla="*/ 2 h 8"/>
                  <a:gd name="T24" fmla="*/ 28 w 29"/>
                  <a:gd name="T25" fmla="*/ 4 h 8"/>
                  <a:gd name="T26" fmla="*/ 28 w 29"/>
                  <a:gd name="T27" fmla="*/ 5 h 8"/>
                  <a:gd name="T28" fmla="*/ 28 w 29"/>
                  <a:gd name="T29" fmla="*/ 7 h 8"/>
                  <a:gd name="T30" fmla="*/ 27 w 29"/>
                  <a:gd name="T31" fmla="*/ 7 h 8"/>
                  <a:gd name="T32" fmla="*/ 26 w 29"/>
                  <a:gd name="T33" fmla="*/ 6 h 8"/>
                  <a:gd name="T34" fmla="*/ 26 w 29"/>
                  <a:gd name="T35" fmla="*/ 7 h 8"/>
                  <a:gd name="T36" fmla="*/ 25 w 29"/>
                  <a:gd name="T37" fmla="*/ 7 h 8"/>
                  <a:gd name="T38" fmla="*/ 24 w 29"/>
                  <a:gd name="T39" fmla="*/ 5 h 8"/>
                  <a:gd name="T40" fmla="*/ 24 w 29"/>
                  <a:gd name="T41" fmla="*/ 6 h 8"/>
                  <a:gd name="T42" fmla="*/ 23 w 29"/>
                  <a:gd name="T43" fmla="*/ 6 h 8"/>
                  <a:gd name="T44" fmla="*/ 22 w 29"/>
                  <a:gd name="T45" fmla="*/ 4 h 8"/>
                  <a:gd name="T46" fmla="*/ 22 w 29"/>
                  <a:gd name="T47" fmla="*/ 6 h 8"/>
                  <a:gd name="T48" fmla="*/ 20 w 29"/>
                  <a:gd name="T49" fmla="*/ 6 h 8"/>
                  <a:gd name="T50" fmla="*/ 19 w 29"/>
                  <a:gd name="T51" fmla="*/ 5 h 8"/>
                  <a:gd name="T52" fmla="*/ 19 w 29"/>
                  <a:gd name="T53" fmla="*/ 6 h 8"/>
                  <a:gd name="T54" fmla="*/ 17 w 29"/>
                  <a:gd name="T55" fmla="*/ 6 h 8"/>
                  <a:gd name="T56" fmla="*/ 17 w 29"/>
                  <a:gd name="T57" fmla="*/ 4 h 8"/>
                  <a:gd name="T58" fmla="*/ 16 w 29"/>
                  <a:gd name="T59" fmla="*/ 6 h 8"/>
                  <a:gd name="T60" fmla="*/ 14 w 29"/>
                  <a:gd name="T61" fmla="*/ 6 h 8"/>
                  <a:gd name="T62" fmla="*/ 13 w 29"/>
                  <a:gd name="T63" fmla="*/ 3 h 8"/>
                  <a:gd name="T64" fmla="*/ 12 w 29"/>
                  <a:gd name="T65" fmla="*/ 6 h 8"/>
                  <a:gd name="T66" fmla="*/ 10 w 29"/>
                  <a:gd name="T67" fmla="*/ 5 h 8"/>
                  <a:gd name="T68" fmla="*/ 9 w 29"/>
                  <a:gd name="T69" fmla="*/ 6 h 8"/>
                  <a:gd name="T70" fmla="*/ 9 w 29"/>
                  <a:gd name="T71" fmla="*/ 3 h 8"/>
                  <a:gd name="T72" fmla="*/ 8 w 29"/>
                  <a:gd name="T73" fmla="*/ 6 h 8"/>
                  <a:gd name="T74" fmla="*/ 6 w 29"/>
                  <a:gd name="T75" fmla="*/ 6 h 8"/>
                  <a:gd name="T76" fmla="*/ 6 w 29"/>
                  <a:gd name="T77" fmla="*/ 4 h 8"/>
                  <a:gd name="T78" fmla="*/ 6 w 29"/>
                  <a:gd name="T79" fmla="*/ 6 h 8"/>
                  <a:gd name="T80" fmla="*/ 4 w 29"/>
                  <a:gd name="T81" fmla="*/ 6 h 8"/>
                  <a:gd name="T82" fmla="*/ 4 w 29"/>
                  <a:gd name="T83" fmla="*/ 5 h 8"/>
                  <a:gd name="T84" fmla="*/ 3 w 29"/>
                  <a:gd name="T85" fmla="*/ 6 h 8"/>
                  <a:gd name="T86" fmla="*/ 2 w 29"/>
                  <a:gd name="T87" fmla="*/ 6 h 8"/>
                  <a:gd name="T88" fmla="*/ 2 w 29"/>
                  <a:gd name="T89" fmla="*/ 5 h 8"/>
                  <a:gd name="T90" fmla="*/ 1 w 29"/>
                  <a:gd name="T91" fmla="*/ 6 h 8"/>
                  <a:gd name="T92" fmla="*/ 0 w 29"/>
                  <a:gd name="T93" fmla="*/ 6 h 8"/>
                  <a:gd name="T94" fmla="*/ 0 w 29"/>
                  <a:gd name="T95" fmla="*/ 5 h 8"/>
                  <a:gd name="T96" fmla="*/ 1 w 29"/>
                  <a:gd name="T97" fmla="*/ 2 h 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9" h="8">
                    <a:moveTo>
                      <a:pt x="1" y="2"/>
                    </a:moveTo>
                    <a:lnTo>
                      <a:pt x="2" y="1"/>
                    </a:lnTo>
                    <a:lnTo>
                      <a:pt x="5" y="1"/>
                    </a:lnTo>
                    <a:lnTo>
                      <a:pt x="6" y="0"/>
                    </a:lnTo>
                    <a:lnTo>
                      <a:pt x="8" y="0"/>
                    </a:lnTo>
                    <a:lnTo>
                      <a:pt x="12" y="0"/>
                    </a:lnTo>
                    <a:lnTo>
                      <a:pt x="15" y="0"/>
                    </a:lnTo>
                    <a:lnTo>
                      <a:pt x="18" y="0"/>
                    </a:lnTo>
                    <a:lnTo>
                      <a:pt x="21" y="1"/>
                    </a:lnTo>
                    <a:lnTo>
                      <a:pt x="23" y="1"/>
                    </a:lnTo>
                    <a:lnTo>
                      <a:pt x="25" y="2"/>
                    </a:lnTo>
                    <a:lnTo>
                      <a:pt x="27" y="2"/>
                    </a:lnTo>
                    <a:lnTo>
                      <a:pt x="28" y="4"/>
                    </a:lnTo>
                    <a:lnTo>
                      <a:pt x="28" y="5"/>
                    </a:lnTo>
                    <a:lnTo>
                      <a:pt x="28" y="7"/>
                    </a:lnTo>
                    <a:lnTo>
                      <a:pt x="27" y="7"/>
                    </a:lnTo>
                    <a:lnTo>
                      <a:pt x="26" y="6"/>
                    </a:lnTo>
                    <a:lnTo>
                      <a:pt x="26" y="7"/>
                    </a:lnTo>
                    <a:lnTo>
                      <a:pt x="25" y="7"/>
                    </a:lnTo>
                    <a:lnTo>
                      <a:pt x="24" y="5"/>
                    </a:lnTo>
                    <a:lnTo>
                      <a:pt x="24" y="6"/>
                    </a:lnTo>
                    <a:lnTo>
                      <a:pt x="23" y="6"/>
                    </a:lnTo>
                    <a:lnTo>
                      <a:pt x="22" y="4"/>
                    </a:lnTo>
                    <a:lnTo>
                      <a:pt x="22" y="6"/>
                    </a:lnTo>
                    <a:lnTo>
                      <a:pt x="20" y="6"/>
                    </a:lnTo>
                    <a:lnTo>
                      <a:pt x="19" y="5"/>
                    </a:lnTo>
                    <a:lnTo>
                      <a:pt x="19" y="6"/>
                    </a:lnTo>
                    <a:lnTo>
                      <a:pt x="17" y="6"/>
                    </a:lnTo>
                    <a:lnTo>
                      <a:pt x="17" y="4"/>
                    </a:lnTo>
                    <a:lnTo>
                      <a:pt x="16" y="6"/>
                    </a:lnTo>
                    <a:lnTo>
                      <a:pt x="14" y="6"/>
                    </a:lnTo>
                    <a:lnTo>
                      <a:pt x="13" y="3"/>
                    </a:lnTo>
                    <a:lnTo>
                      <a:pt x="12" y="6"/>
                    </a:lnTo>
                    <a:lnTo>
                      <a:pt x="10" y="5"/>
                    </a:lnTo>
                    <a:lnTo>
                      <a:pt x="9" y="6"/>
                    </a:lnTo>
                    <a:lnTo>
                      <a:pt x="9" y="3"/>
                    </a:lnTo>
                    <a:lnTo>
                      <a:pt x="8" y="6"/>
                    </a:lnTo>
                    <a:lnTo>
                      <a:pt x="6" y="6"/>
                    </a:lnTo>
                    <a:lnTo>
                      <a:pt x="6" y="4"/>
                    </a:lnTo>
                    <a:lnTo>
                      <a:pt x="6" y="6"/>
                    </a:lnTo>
                    <a:lnTo>
                      <a:pt x="4" y="6"/>
                    </a:lnTo>
                    <a:lnTo>
                      <a:pt x="4" y="5"/>
                    </a:lnTo>
                    <a:lnTo>
                      <a:pt x="3" y="6"/>
                    </a:lnTo>
                    <a:lnTo>
                      <a:pt x="2" y="6"/>
                    </a:lnTo>
                    <a:lnTo>
                      <a:pt x="2" y="5"/>
                    </a:lnTo>
                    <a:lnTo>
                      <a:pt x="1" y="6"/>
                    </a:lnTo>
                    <a:lnTo>
                      <a:pt x="0" y="6"/>
                    </a:lnTo>
                    <a:lnTo>
                      <a:pt x="0" y="5"/>
                    </a:lnTo>
                    <a:lnTo>
                      <a:pt x="1" y="2"/>
                    </a:lnTo>
                  </a:path>
                </a:pathLst>
              </a:custGeom>
              <a:solidFill>
                <a:srgbClr val="C0C0C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61" name="Freeform 116"/>
              <p:cNvSpPr>
                <a:spLocks/>
              </p:cNvSpPr>
              <p:nvPr/>
            </p:nvSpPr>
            <p:spPr bwMode="auto">
              <a:xfrm>
                <a:off x="631" y="3446"/>
                <a:ext cx="28" cy="5"/>
              </a:xfrm>
              <a:custGeom>
                <a:avLst/>
                <a:gdLst>
                  <a:gd name="T0" fmla="*/ 0 w 28"/>
                  <a:gd name="T1" fmla="*/ 0 h 5"/>
                  <a:gd name="T2" fmla="*/ 0 w 28"/>
                  <a:gd name="T3" fmla="*/ 1 h 5"/>
                  <a:gd name="T4" fmla="*/ 0 w 28"/>
                  <a:gd name="T5" fmla="*/ 2 h 5"/>
                  <a:gd name="T6" fmla="*/ 1 w 28"/>
                  <a:gd name="T7" fmla="*/ 3 h 5"/>
                  <a:gd name="T8" fmla="*/ 3 w 28"/>
                  <a:gd name="T9" fmla="*/ 4 h 5"/>
                  <a:gd name="T10" fmla="*/ 4 w 28"/>
                  <a:gd name="T11" fmla="*/ 4 h 5"/>
                  <a:gd name="T12" fmla="*/ 5 w 28"/>
                  <a:gd name="T13" fmla="*/ 3 h 5"/>
                  <a:gd name="T14" fmla="*/ 6 w 28"/>
                  <a:gd name="T15" fmla="*/ 4 h 5"/>
                  <a:gd name="T16" fmla="*/ 8 w 28"/>
                  <a:gd name="T17" fmla="*/ 4 h 5"/>
                  <a:gd name="T18" fmla="*/ 10 w 28"/>
                  <a:gd name="T19" fmla="*/ 4 h 5"/>
                  <a:gd name="T20" fmla="*/ 10 w 28"/>
                  <a:gd name="T21" fmla="*/ 3 h 5"/>
                  <a:gd name="T22" fmla="*/ 12 w 28"/>
                  <a:gd name="T23" fmla="*/ 3 h 5"/>
                  <a:gd name="T24" fmla="*/ 12 w 28"/>
                  <a:gd name="T25" fmla="*/ 4 h 5"/>
                  <a:gd name="T26" fmla="*/ 14 w 28"/>
                  <a:gd name="T27" fmla="*/ 4 h 5"/>
                  <a:gd name="T28" fmla="*/ 15 w 28"/>
                  <a:gd name="T29" fmla="*/ 4 h 5"/>
                  <a:gd name="T30" fmla="*/ 15 w 28"/>
                  <a:gd name="T31" fmla="*/ 3 h 5"/>
                  <a:gd name="T32" fmla="*/ 16 w 28"/>
                  <a:gd name="T33" fmla="*/ 4 h 5"/>
                  <a:gd name="T34" fmla="*/ 17 w 28"/>
                  <a:gd name="T35" fmla="*/ 4 h 5"/>
                  <a:gd name="T36" fmla="*/ 18 w 28"/>
                  <a:gd name="T37" fmla="*/ 4 h 5"/>
                  <a:gd name="T38" fmla="*/ 19 w 28"/>
                  <a:gd name="T39" fmla="*/ 3 h 5"/>
                  <a:gd name="T40" fmla="*/ 19 w 28"/>
                  <a:gd name="T41" fmla="*/ 3 h 5"/>
                  <a:gd name="T42" fmla="*/ 20 w 28"/>
                  <a:gd name="T43" fmla="*/ 4 h 5"/>
                  <a:gd name="T44" fmla="*/ 21 w 28"/>
                  <a:gd name="T45" fmla="*/ 4 h 5"/>
                  <a:gd name="T46" fmla="*/ 23 w 28"/>
                  <a:gd name="T47" fmla="*/ 4 h 5"/>
                  <a:gd name="T48" fmla="*/ 24 w 28"/>
                  <a:gd name="T49" fmla="*/ 4 h 5"/>
                  <a:gd name="T50" fmla="*/ 25 w 28"/>
                  <a:gd name="T51" fmla="*/ 4 h 5"/>
                  <a:gd name="T52" fmla="*/ 26 w 28"/>
                  <a:gd name="T53" fmla="*/ 3 h 5"/>
                  <a:gd name="T54" fmla="*/ 26 w 28"/>
                  <a:gd name="T55" fmla="*/ 4 h 5"/>
                  <a:gd name="T56" fmla="*/ 27 w 28"/>
                  <a:gd name="T57" fmla="*/ 3 h 5"/>
                  <a:gd name="T58" fmla="*/ 27 w 28"/>
                  <a:gd name="T59" fmla="*/ 2 h 5"/>
                  <a:gd name="T60" fmla="*/ 26 w 28"/>
                  <a:gd name="T61" fmla="*/ 1 h 5"/>
                  <a:gd name="T62" fmla="*/ 25 w 28"/>
                  <a:gd name="T63" fmla="*/ 1 h 5"/>
                  <a:gd name="T64" fmla="*/ 25 w 28"/>
                  <a:gd name="T65" fmla="*/ 2 h 5"/>
                  <a:gd name="T66" fmla="*/ 25 w 28"/>
                  <a:gd name="T67" fmla="*/ 1 h 5"/>
                  <a:gd name="T68" fmla="*/ 23 w 28"/>
                  <a:gd name="T69" fmla="*/ 1 h 5"/>
                  <a:gd name="T70" fmla="*/ 23 w 28"/>
                  <a:gd name="T71" fmla="*/ 2 h 5"/>
                  <a:gd name="T72" fmla="*/ 22 w 28"/>
                  <a:gd name="T73" fmla="*/ 1 h 5"/>
                  <a:gd name="T74" fmla="*/ 20 w 28"/>
                  <a:gd name="T75" fmla="*/ 1 h 5"/>
                  <a:gd name="T76" fmla="*/ 20 w 28"/>
                  <a:gd name="T77" fmla="*/ 1 h 5"/>
                  <a:gd name="T78" fmla="*/ 19 w 28"/>
                  <a:gd name="T79" fmla="*/ 1 h 5"/>
                  <a:gd name="T80" fmla="*/ 17 w 28"/>
                  <a:gd name="T81" fmla="*/ 1 h 5"/>
                  <a:gd name="T82" fmla="*/ 17 w 28"/>
                  <a:gd name="T83" fmla="*/ 1 h 5"/>
                  <a:gd name="T84" fmla="*/ 15 w 28"/>
                  <a:gd name="T85" fmla="*/ 1 h 5"/>
                  <a:gd name="T86" fmla="*/ 15 w 28"/>
                  <a:gd name="T87" fmla="*/ 0 h 5"/>
                  <a:gd name="T88" fmla="*/ 13 w 28"/>
                  <a:gd name="T89" fmla="*/ 0 h 5"/>
                  <a:gd name="T90" fmla="*/ 12 w 28"/>
                  <a:gd name="T91" fmla="*/ 1 h 5"/>
                  <a:gd name="T92" fmla="*/ 11 w 28"/>
                  <a:gd name="T93" fmla="*/ 0 h 5"/>
                  <a:gd name="T94" fmla="*/ 9 w 28"/>
                  <a:gd name="T95" fmla="*/ 0 h 5"/>
                  <a:gd name="T96" fmla="*/ 8 w 28"/>
                  <a:gd name="T97" fmla="*/ 1 h 5"/>
                  <a:gd name="T98" fmla="*/ 7 w 28"/>
                  <a:gd name="T99" fmla="*/ 0 h 5"/>
                  <a:gd name="T100" fmla="*/ 6 w 28"/>
                  <a:gd name="T101" fmla="*/ 0 h 5"/>
                  <a:gd name="T102" fmla="*/ 5 w 28"/>
                  <a:gd name="T103" fmla="*/ 1 h 5"/>
                  <a:gd name="T104" fmla="*/ 4 w 28"/>
                  <a:gd name="T105" fmla="*/ 0 h 5"/>
                  <a:gd name="T106" fmla="*/ 4 w 28"/>
                  <a:gd name="T107" fmla="*/ 0 h 5"/>
                  <a:gd name="T108" fmla="*/ 3 w 28"/>
                  <a:gd name="T109" fmla="*/ 1 h 5"/>
                  <a:gd name="T110" fmla="*/ 2 w 28"/>
                  <a:gd name="T111" fmla="*/ 0 h 5"/>
                  <a:gd name="T112" fmla="*/ 2 w 28"/>
                  <a:gd name="T113" fmla="*/ 1 h 5"/>
                  <a:gd name="T114" fmla="*/ 0 w 28"/>
                  <a:gd name="T115" fmla="*/ 0 h 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 h="5">
                    <a:moveTo>
                      <a:pt x="0" y="0"/>
                    </a:moveTo>
                    <a:lnTo>
                      <a:pt x="0" y="1"/>
                    </a:lnTo>
                    <a:lnTo>
                      <a:pt x="0" y="2"/>
                    </a:lnTo>
                    <a:lnTo>
                      <a:pt x="1" y="3"/>
                    </a:lnTo>
                    <a:lnTo>
                      <a:pt x="3" y="4"/>
                    </a:lnTo>
                    <a:lnTo>
                      <a:pt x="4" y="4"/>
                    </a:lnTo>
                    <a:lnTo>
                      <a:pt x="5" y="3"/>
                    </a:lnTo>
                    <a:lnTo>
                      <a:pt x="6" y="4"/>
                    </a:lnTo>
                    <a:lnTo>
                      <a:pt x="8" y="4"/>
                    </a:lnTo>
                    <a:lnTo>
                      <a:pt x="10" y="4"/>
                    </a:lnTo>
                    <a:lnTo>
                      <a:pt x="10" y="3"/>
                    </a:lnTo>
                    <a:lnTo>
                      <a:pt x="12" y="3"/>
                    </a:lnTo>
                    <a:lnTo>
                      <a:pt x="12" y="4"/>
                    </a:lnTo>
                    <a:lnTo>
                      <a:pt x="14" y="4"/>
                    </a:lnTo>
                    <a:lnTo>
                      <a:pt x="15" y="4"/>
                    </a:lnTo>
                    <a:lnTo>
                      <a:pt x="15" y="3"/>
                    </a:lnTo>
                    <a:lnTo>
                      <a:pt x="16" y="4"/>
                    </a:lnTo>
                    <a:lnTo>
                      <a:pt x="17" y="4"/>
                    </a:lnTo>
                    <a:lnTo>
                      <a:pt x="18" y="4"/>
                    </a:lnTo>
                    <a:lnTo>
                      <a:pt x="19" y="3"/>
                    </a:lnTo>
                    <a:lnTo>
                      <a:pt x="20" y="4"/>
                    </a:lnTo>
                    <a:lnTo>
                      <a:pt x="21" y="4"/>
                    </a:lnTo>
                    <a:lnTo>
                      <a:pt x="23" y="4"/>
                    </a:lnTo>
                    <a:lnTo>
                      <a:pt x="24" y="4"/>
                    </a:lnTo>
                    <a:lnTo>
                      <a:pt x="25" y="4"/>
                    </a:lnTo>
                    <a:lnTo>
                      <a:pt x="26" y="3"/>
                    </a:lnTo>
                    <a:lnTo>
                      <a:pt x="26" y="4"/>
                    </a:lnTo>
                    <a:lnTo>
                      <a:pt x="27" y="3"/>
                    </a:lnTo>
                    <a:lnTo>
                      <a:pt x="27" y="2"/>
                    </a:lnTo>
                    <a:lnTo>
                      <a:pt x="26" y="1"/>
                    </a:lnTo>
                    <a:lnTo>
                      <a:pt x="25" y="1"/>
                    </a:lnTo>
                    <a:lnTo>
                      <a:pt x="25" y="2"/>
                    </a:lnTo>
                    <a:lnTo>
                      <a:pt x="25" y="1"/>
                    </a:lnTo>
                    <a:lnTo>
                      <a:pt x="23" y="1"/>
                    </a:lnTo>
                    <a:lnTo>
                      <a:pt x="23" y="2"/>
                    </a:lnTo>
                    <a:lnTo>
                      <a:pt x="22" y="1"/>
                    </a:lnTo>
                    <a:lnTo>
                      <a:pt x="20" y="1"/>
                    </a:lnTo>
                    <a:lnTo>
                      <a:pt x="19" y="1"/>
                    </a:lnTo>
                    <a:lnTo>
                      <a:pt x="17" y="1"/>
                    </a:lnTo>
                    <a:lnTo>
                      <a:pt x="15" y="1"/>
                    </a:lnTo>
                    <a:lnTo>
                      <a:pt x="15" y="0"/>
                    </a:lnTo>
                    <a:lnTo>
                      <a:pt x="13" y="0"/>
                    </a:lnTo>
                    <a:lnTo>
                      <a:pt x="12" y="1"/>
                    </a:lnTo>
                    <a:lnTo>
                      <a:pt x="11" y="0"/>
                    </a:lnTo>
                    <a:lnTo>
                      <a:pt x="9" y="0"/>
                    </a:lnTo>
                    <a:lnTo>
                      <a:pt x="8" y="1"/>
                    </a:lnTo>
                    <a:lnTo>
                      <a:pt x="7" y="0"/>
                    </a:lnTo>
                    <a:lnTo>
                      <a:pt x="6" y="0"/>
                    </a:lnTo>
                    <a:lnTo>
                      <a:pt x="5" y="1"/>
                    </a:lnTo>
                    <a:lnTo>
                      <a:pt x="4" y="0"/>
                    </a:lnTo>
                    <a:lnTo>
                      <a:pt x="3" y="1"/>
                    </a:lnTo>
                    <a:lnTo>
                      <a:pt x="2" y="0"/>
                    </a:lnTo>
                    <a:lnTo>
                      <a:pt x="2" y="1"/>
                    </a:lnTo>
                    <a:lnTo>
                      <a:pt x="0" y="0"/>
                    </a:lnTo>
                  </a:path>
                </a:pathLst>
              </a:custGeom>
              <a:solidFill>
                <a:srgbClr val="C0C0C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spTree>
    <p:extLst>
      <p:ext uri="{BB962C8B-B14F-4D97-AF65-F5344CB8AC3E}">
        <p14:creationId xmlns:p14="http://schemas.microsoft.com/office/powerpoint/2010/main" val="134953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47700" y="685800"/>
            <a:ext cx="2781300" cy="609600"/>
          </a:xfrm>
        </p:spPr>
        <p:txBody>
          <a:bodyPr>
            <a:noAutofit/>
          </a:bodyPr>
          <a:lstStyle/>
          <a:p>
            <a:r>
              <a:rPr lang="en-US" dirty="0" smtClean="0"/>
              <a:t>Equipment</a:t>
            </a:r>
          </a:p>
        </p:txBody>
      </p:sp>
      <p:pic>
        <p:nvPicPr>
          <p:cNvPr id="14336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7" y="4610100"/>
            <a:ext cx="2276475" cy="17907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pic>
      <p:pic>
        <p:nvPicPr>
          <p:cNvPr id="143364"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1687" y="4603750"/>
            <a:ext cx="1636713" cy="179705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pic>
      <p:pic>
        <p:nvPicPr>
          <p:cNvPr id="143365"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2971800"/>
            <a:ext cx="1235075" cy="294005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pic>
      <p:sp>
        <p:nvSpPr>
          <p:cNvPr id="660488" name="Rectangle 8"/>
          <p:cNvSpPr>
            <a:spLocks noChangeArrowheads="1"/>
          </p:cNvSpPr>
          <p:nvPr/>
        </p:nvSpPr>
        <p:spPr bwMode="auto">
          <a:xfrm>
            <a:off x="7086600" y="5943600"/>
            <a:ext cx="1514475" cy="643766"/>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square" lIns="90488" tIns="44450" rIns="90488" bIns="44450">
            <a:spAutoFit/>
          </a:bodyPr>
          <a:lstStyle/>
          <a:p>
            <a:pPr algn="ctr">
              <a:defRPr/>
            </a:pPr>
            <a:r>
              <a:rPr lang="en-US" dirty="0">
                <a:latin typeface="+mj-lt"/>
                <a:ea typeface="+mj-ea"/>
                <a:cs typeface="+mj-cs"/>
              </a:rPr>
              <a:t>Glass lined pipes</a:t>
            </a:r>
          </a:p>
        </p:txBody>
      </p:sp>
      <p:sp>
        <p:nvSpPr>
          <p:cNvPr id="660489" name="Rectangle 9"/>
          <p:cNvSpPr>
            <a:spLocks noChangeArrowheads="1"/>
          </p:cNvSpPr>
          <p:nvPr/>
        </p:nvSpPr>
        <p:spPr bwMode="auto">
          <a:xfrm>
            <a:off x="2819400" y="6415088"/>
            <a:ext cx="2824163" cy="366712"/>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lgn="ctr">
              <a:defRPr/>
            </a:pPr>
            <a:r>
              <a:rPr lang="en-US" dirty="0" err="1">
                <a:latin typeface="+mj-lt"/>
                <a:ea typeface="+mj-ea"/>
                <a:cs typeface="+mj-cs"/>
              </a:rPr>
              <a:t>Hastelloy</a:t>
            </a:r>
            <a:r>
              <a:rPr lang="en-US" dirty="0">
                <a:latin typeface="+mj-lt"/>
                <a:ea typeface="+mj-ea"/>
                <a:cs typeface="+mj-cs"/>
              </a:rPr>
              <a:t> pumps &amp; valves</a:t>
            </a:r>
          </a:p>
        </p:txBody>
      </p:sp>
      <p:sp>
        <p:nvSpPr>
          <p:cNvPr id="660490" name="Rectangle 10"/>
          <p:cNvSpPr>
            <a:spLocks noGrp="1" noChangeArrowheads="1"/>
          </p:cNvSpPr>
          <p:nvPr>
            <p:ph type="body" sz="half" idx="1"/>
          </p:nvPr>
        </p:nvSpPr>
        <p:spPr>
          <a:xfrm>
            <a:off x="1219200" y="1981200"/>
            <a:ext cx="7454900" cy="2667000"/>
          </a:xfrm>
        </p:spPr>
        <p:txBody>
          <a:bodyPr>
            <a:noAutofit/>
          </a:bodyPr>
          <a:lstStyle/>
          <a:p>
            <a:pPr>
              <a:spcBef>
                <a:spcPct val="0"/>
              </a:spcBef>
              <a:defRPr/>
            </a:pPr>
            <a:r>
              <a:rPr lang="en-US" sz="2000" kern="1200" dirty="0">
                <a:latin typeface="+mj-lt"/>
              </a:rPr>
              <a:t>Standard chemical process equipment could be suitable for a clandestine CW program, but specialized equipment is preferable.</a:t>
            </a:r>
          </a:p>
          <a:p>
            <a:pPr lvl="1">
              <a:spcBef>
                <a:spcPct val="0"/>
              </a:spcBef>
              <a:buFont typeface="Arial" pitchFamily="34" charset="0"/>
              <a:buChar char="•"/>
              <a:defRPr/>
            </a:pPr>
            <a:r>
              <a:rPr lang="en-US" sz="2000" kern="1200" dirty="0">
                <a:latin typeface="+mj-lt"/>
                <a:ea typeface="+mn-ea"/>
                <a:cs typeface="+mn-cs"/>
              </a:rPr>
              <a:t>corrosion resistance (high nickel content)</a:t>
            </a:r>
          </a:p>
          <a:p>
            <a:pPr lvl="1">
              <a:spcBef>
                <a:spcPct val="0"/>
              </a:spcBef>
              <a:buFont typeface="Arial" pitchFamily="34" charset="0"/>
              <a:buChar char="•"/>
              <a:defRPr/>
            </a:pPr>
            <a:r>
              <a:rPr lang="en-US" sz="2000" kern="1200" dirty="0">
                <a:latin typeface="+mj-lt"/>
                <a:ea typeface="+mn-ea"/>
                <a:cs typeface="+mn-cs"/>
              </a:rPr>
              <a:t>equipment designed for handling extremely </a:t>
            </a:r>
            <a:br>
              <a:rPr lang="en-US" sz="2000" kern="1200" dirty="0">
                <a:latin typeface="+mj-lt"/>
                <a:ea typeface="+mn-ea"/>
                <a:cs typeface="+mn-cs"/>
              </a:rPr>
            </a:br>
            <a:r>
              <a:rPr lang="en-US" sz="2000" kern="1200" dirty="0" smtClean="0">
                <a:latin typeface="+mj-lt"/>
                <a:ea typeface="+mn-ea"/>
                <a:cs typeface="+mn-cs"/>
              </a:rPr>
              <a:t>toxic </a:t>
            </a:r>
            <a:r>
              <a:rPr lang="en-US" sz="2000" kern="1200" dirty="0">
                <a:latin typeface="+mj-lt"/>
                <a:ea typeface="+mn-ea"/>
                <a:cs typeface="+mn-cs"/>
              </a:rPr>
              <a:t>substances (e.g. double seal pumps)</a:t>
            </a:r>
          </a:p>
          <a:p>
            <a:pPr>
              <a:spcBef>
                <a:spcPct val="0"/>
              </a:spcBef>
              <a:defRPr/>
            </a:pPr>
            <a:r>
              <a:rPr lang="en-US" sz="2000" kern="1200" dirty="0">
                <a:latin typeface="+mj-lt"/>
              </a:rPr>
              <a:t>Safety equipment (incinerators, toxic gas </a:t>
            </a:r>
            <a:br>
              <a:rPr lang="en-US" sz="2000" kern="1200" dirty="0">
                <a:latin typeface="+mj-lt"/>
              </a:rPr>
            </a:br>
            <a:r>
              <a:rPr lang="en-US" sz="2000" kern="1200" dirty="0">
                <a:latin typeface="+mj-lt"/>
              </a:rPr>
              <a:t>monitors, etc.) also has dual-uses.</a:t>
            </a:r>
          </a:p>
        </p:txBody>
      </p:sp>
    </p:spTree>
    <p:extLst>
      <p:ext uri="{BB962C8B-B14F-4D97-AF65-F5344CB8AC3E}">
        <p14:creationId xmlns:p14="http://schemas.microsoft.com/office/powerpoint/2010/main" val="4289508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04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04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04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90"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71500" y="228600"/>
            <a:ext cx="4305300" cy="1376362"/>
          </a:xfrm>
        </p:spPr>
        <p:txBody>
          <a:bodyPr/>
          <a:lstStyle/>
          <a:p>
            <a:r>
              <a:rPr lang="en-US" dirty="0" smtClean="0">
                <a:solidFill>
                  <a:srgbClr val="DAEDEF"/>
                </a:solidFill>
                <a:latin typeface="+mj-lt"/>
              </a:rPr>
              <a:t>Large-Scale Chemical Reactors</a:t>
            </a:r>
          </a:p>
        </p:txBody>
      </p:sp>
      <p:pic>
        <p:nvPicPr>
          <p:cNvPr id="144387" name="Picture 6" descr="reactor_vess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659" y="2286000"/>
            <a:ext cx="324794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7" descr="glass-lined rea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86000"/>
            <a:ext cx="3467016"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334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381000"/>
            <a:ext cx="4419600" cy="1295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600" dirty="0" smtClean="0">
                <a:solidFill>
                  <a:srgbClr val="DAEDEF"/>
                </a:solidFill>
                <a:cs typeface="Arial Black"/>
              </a:rPr>
              <a:t>Chemical Weapons as Examples</a:t>
            </a:r>
            <a:endParaRPr lang="en-US" sz="3600" dirty="0">
              <a:solidFill>
                <a:srgbClr val="DAEDEF"/>
              </a:solidFill>
              <a:cs typeface="Arial Black"/>
            </a:endParaRPr>
          </a:p>
        </p:txBody>
      </p:sp>
      <p:sp>
        <p:nvSpPr>
          <p:cNvPr id="23555" name="Content Placeholder 4"/>
          <p:cNvSpPr txBox="1">
            <a:spLocks/>
          </p:cNvSpPr>
          <p:nvPr/>
        </p:nvSpPr>
        <p:spPr bwMode="auto">
          <a:xfrm>
            <a:off x="1524000" y="21336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buFontTx/>
              <a:buChar char="•"/>
            </a:pPr>
            <a:r>
              <a:rPr lang="en-US" sz="2400" dirty="0" smtClean="0"/>
              <a:t>To </a:t>
            </a:r>
            <a:r>
              <a:rPr lang="en-US" sz="2400" dirty="0"/>
              <a:t>understand the structure and behavior of chemical weapons, students must learn about </a:t>
            </a:r>
            <a:endParaRPr lang="en-US" sz="2400" dirty="0" smtClean="0"/>
          </a:p>
          <a:p>
            <a:pPr lvl="1">
              <a:spcBef>
                <a:spcPct val="20000"/>
              </a:spcBef>
              <a:buFontTx/>
              <a:buChar char="•"/>
            </a:pPr>
            <a:r>
              <a:rPr lang="en-US" sz="2000" dirty="0" smtClean="0"/>
              <a:t>atomic structure (chlorine)</a:t>
            </a:r>
            <a:endParaRPr lang="en-US" sz="2000" dirty="0"/>
          </a:p>
          <a:p>
            <a:pPr lvl="1">
              <a:spcBef>
                <a:spcPct val="20000"/>
              </a:spcBef>
              <a:buFontTx/>
              <a:buChar char="•"/>
            </a:pPr>
            <a:r>
              <a:rPr lang="en-US" sz="2000" dirty="0" smtClean="0"/>
              <a:t>orbital diagrams </a:t>
            </a:r>
            <a:r>
              <a:rPr lang="en-US" sz="2000" dirty="0"/>
              <a:t>(</a:t>
            </a:r>
            <a:r>
              <a:rPr lang="en-US" sz="2000" dirty="0" smtClean="0"/>
              <a:t>chlorine)</a:t>
            </a:r>
            <a:endParaRPr lang="en-US" sz="2000" dirty="0"/>
          </a:p>
          <a:p>
            <a:pPr lvl="1">
              <a:spcBef>
                <a:spcPct val="20000"/>
              </a:spcBef>
              <a:buFontTx/>
              <a:buChar char="•"/>
            </a:pPr>
            <a:r>
              <a:rPr lang="en-US" sz="2000" dirty="0" smtClean="0"/>
              <a:t>covalent bonding </a:t>
            </a:r>
            <a:r>
              <a:rPr lang="en-US" sz="2000" dirty="0"/>
              <a:t>(</a:t>
            </a:r>
            <a:r>
              <a:rPr lang="en-US" sz="2000" dirty="0" smtClean="0"/>
              <a:t>chlorine)</a:t>
            </a:r>
            <a:endParaRPr lang="en-US" sz="2000" dirty="0"/>
          </a:p>
          <a:p>
            <a:pPr lvl="1">
              <a:spcBef>
                <a:spcPct val="20000"/>
              </a:spcBef>
              <a:buFontTx/>
              <a:buChar char="•"/>
            </a:pPr>
            <a:r>
              <a:rPr lang="en-US" sz="2000" dirty="0" smtClean="0"/>
              <a:t>Lewis structures </a:t>
            </a:r>
            <a:r>
              <a:rPr lang="en-US" sz="2000" dirty="0"/>
              <a:t>(</a:t>
            </a:r>
            <a:r>
              <a:rPr lang="en-US" sz="2000" dirty="0" smtClean="0"/>
              <a:t>chlorine, sulfur mustard, sarin)</a:t>
            </a:r>
            <a:endParaRPr lang="en-US" sz="2000" dirty="0"/>
          </a:p>
          <a:p>
            <a:pPr lvl="1">
              <a:spcBef>
                <a:spcPct val="20000"/>
              </a:spcBef>
              <a:buFontTx/>
              <a:buChar char="•"/>
            </a:pPr>
            <a:r>
              <a:rPr lang="en-US" sz="2000" dirty="0" smtClean="0"/>
              <a:t>oxidation</a:t>
            </a:r>
            <a:r>
              <a:rPr lang="en-US" sz="2000" dirty="0"/>
              <a:t>-reduction </a:t>
            </a:r>
            <a:r>
              <a:rPr lang="en-US" sz="2000" dirty="0" smtClean="0"/>
              <a:t>reactions </a:t>
            </a:r>
            <a:r>
              <a:rPr lang="en-US" sz="2000" dirty="0"/>
              <a:t>(</a:t>
            </a:r>
            <a:r>
              <a:rPr lang="en-US" sz="2000" dirty="0" smtClean="0"/>
              <a:t>chlorine, HCN)</a:t>
            </a:r>
            <a:endParaRPr lang="en-US" sz="2000" dirty="0"/>
          </a:p>
          <a:p>
            <a:pPr lvl="1">
              <a:spcBef>
                <a:spcPct val="20000"/>
              </a:spcBef>
              <a:buFontTx/>
              <a:buChar char="•"/>
            </a:pPr>
            <a:r>
              <a:rPr lang="en-US" sz="2000" dirty="0" smtClean="0"/>
              <a:t>protein structure (phosgene)</a:t>
            </a:r>
            <a:endParaRPr lang="en-US" sz="2000" dirty="0"/>
          </a:p>
          <a:p>
            <a:pPr lvl="1">
              <a:spcBef>
                <a:spcPct val="20000"/>
              </a:spcBef>
              <a:buFontTx/>
              <a:buChar char="•"/>
            </a:pPr>
            <a:r>
              <a:rPr lang="en-US" sz="2000" dirty="0" smtClean="0"/>
              <a:t>DNA </a:t>
            </a:r>
            <a:r>
              <a:rPr lang="en-US" sz="2000" dirty="0"/>
              <a:t>structure and </a:t>
            </a:r>
            <a:r>
              <a:rPr lang="en-US" sz="2000" dirty="0" smtClean="0"/>
              <a:t>function (sulfur mustard)</a:t>
            </a:r>
            <a:endParaRPr lang="en-US" sz="2000" dirty="0"/>
          </a:p>
          <a:p>
            <a:pPr lvl="1">
              <a:spcBef>
                <a:spcPct val="20000"/>
              </a:spcBef>
              <a:buFontTx/>
              <a:buChar char="•"/>
            </a:pPr>
            <a:r>
              <a:rPr lang="en-US" sz="2000" dirty="0" smtClean="0"/>
              <a:t>transfer </a:t>
            </a:r>
            <a:r>
              <a:rPr lang="en-US" sz="2000" dirty="0"/>
              <a:t>of nerve </a:t>
            </a:r>
            <a:r>
              <a:rPr lang="en-US" sz="2000" dirty="0" smtClean="0"/>
              <a:t>impulses (sarin)</a:t>
            </a:r>
            <a:endParaRPr lang="en-US" sz="2000" dirty="0"/>
          </a:p>
          <a:p>
            <a:pPr lvl="1">
              <a:spcBef>
                <a:spcPct val="20000"/>
              </a:spcBef>
              <a:buFontTx/>
              <a:buChar char="•"/>
            </a:pPr>
            <a:r>
              <a:rPr lang="en-US" sz="2000" dirty="0" smtClean="0"/>
              <a:t>enzyme reactions (sarin)</a:t>
            </a:r>
            <a:endParaRPr lang="en-US" sz="2000" dirty="0"/>
          </a:p>
          <a:p>
            <a:pPr lvl="1">
              <a:spcBef>
                <a:spcPct val="20000"/>
              </a:spcBef>
              <a:buFontTx/>
              <a:buChar char="•"/>
            </a:pPr>
            <a:r>
              <a:rPr lang="en-US" sz="2000" dirty="0" smtClean="0"/>
              <a:t>hydrolysis reactions (sarin)</a:t>
            </a:r>
            <a:endParaRPr lang="en-US" sz="2000" dirty="0"/>
          </a:p>
          <a:p>
            <a:pPr lvl="1">
              <a:spcBef>
                <a:spcPct val="20000"/>
              </a:spcBef>
              <a:buFontTx/>
              <a:buChar char="–"/>
            </a:pPr>
            <a:endParaRPr lang="en-US" sz="2400" dirty="0"/>
          </a:p>
        </p:txBody>
      </p:sp>
    </p:spTree>
    <p:extLst>
      <p:ext uri="{BB962C8B-B14F-4D97-AF65-F5344CB8AC3E}">
        <p14:creationId xmlns:p14="http://schemas.microsoft.com/office/powerpoint/2010/main" val="383452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55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5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5181600" y="2057401"/>
            <a:ext cx="3886199" cy="3581401"/>
            <a:chOff x="3216" y="816"/>
            <a:chExt cx="2448" cy="2256"/>
          </a:xfrm>
        </p:grpSpPr>
        <p:pic>
          <p:nvPicPr>
            <p:cNvPr id="145417" name="Picture 3" descr="224_estrellat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 y="816"/>
              <a:ext cx="1278" cy="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8" name="Rectangle 4"/>
            <p:cNvSpPr>
              <a:spLocks noChangeArrowheads="1"/>
            </p:cNvSpPr>
            <p:nvPr/>
          </p:nvSpPr>
          <p:spPr bwMode="auto">
            <a:xfrm>
              <a:off x="3216" y="2592"/>
              <a:ext cx="2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t>Glass Lined Pipe &amp; Fittings-</a:t>
              </a:r>
            </a:p>
            <a:p>
              <a:pPr algn="ctr"/>
              <a:r>
                <a:rPr lang="en-US" sz="2000" i="1" dirty="0">
                  <a:solidFill>
                    <a:srgbClr val="002060"/>
                  </a:solidFill>
                </a:rPr>
                <a:t>Good for </a:t>
              </a:r>
              <a:r>
                <a:rPr lang="en-US" sz="2000" i="1" dirty="0" smtClean="0">
                  <a:solidFill>
                    <a:srgbClr val="002060"/>
                  </a:solidFill>
                </a:rPr>
                <a:t>corrosive chemicals</a:t>
              </a:r>
              <a:r>
                <a:rPr lang="en-US" sz="2000" b="1" dirty="0"/>
                <a:t/>
              </a:r>
              <a:br>
                <a:rPr lang="en-US" sz="2000" b="1" dirty="0"/>
              </a:br>
              <a:endParaRPr lang="en-US" sz="2000" b="1" dirty="0"/>
            </a:p>
          </p:txBody>
        </p:sp>
      </p:grpSp>
      <p:grpSp>
        <p:nvGrpSpPr>
          <p:cNvPr id="145411" name="Group 5"/>
          <p:cNvGrpSpPr>
            <a:grpSpLocks/>
          </p:cNvGrpSpPr>
          <p:nvPr/>
        </p:nvGrpSpPr>
        <p:grpSpPr bwMode="auto">
          <a:xfrm>
            <a:off x="1218975" y="2057401"/>
            <a:ext cx="3809772" cy="2667000"/>
            <a:chOff x="-355" y="547"/>
            <a:chExt cx="3534" cy="2422"/>
          </a:xfrm>
        </p:grpSpPr>
        <p:pic>
          <p:nvPicPr>
            <p:cNvPr id="145415" name="Picture 6" descr="198_copyright-estrellapipee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 y="547"/>
              <a:ext cx="2544" cy="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6" name="Rectangle 7"/>
            <p:cNvSpPr>
              <a:spLocks noChangeArrowheads="1"/>
            </p:cNvSpPr>
            <p:nvPr/>
          </p:nvSpPr>
          <p:spPr bwMode="auto">
            <a:xfrm>
              <a:off x="-355" y="2458"/>
              <a:ext cx="3534" cy="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t>Jacketed Pipe Heat Exchanger-</a:t>
              </a:r>
            </a:p>
            <a:p>
              <a:pPr algn="ctr"/>
              <a:r>
                <a:rPr lang="en-US" sz="2000" i="1" dirty="0">
                  <a:solidFill>
                    <a:srgbClr val="002060"/>
                  </a:solidFill>
                </a:rPr>
                <a:t>keeps reactions at proper temps</a:t>
              </a:r>
            </a:p>
          </p:txBody>
        </p:sp>
      </p:grpSp>
      <p:pic>
        <p:nvPicPr>
          <p:cNvPr id="145412" name="Picture 9" descr="224_copyright-estrellacycl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489" y="4953000"/>
            <a:ext cx="17295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10"/>
          <p:cNvSpPr>
            <a:spLocks noChangeArrowheads="1"/>
          </p:cNvSpPr>
          <p:nvPr/>
        </p:nvSpPr>
        <p:spPr bwMode="auto">
          <a:xfrm>
            <a:off x="1143000" y="6096000"/>
            <a:ext cx="533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t>Glass Lined Steel Cyclones – </a:t>
            </a:r>
            <a:r>
              <a:rPr lang="en-US" sz="2000" i="1" dirty="0">
                <a:solidFill>
                  <a:srgbClr val="002060"/>
                </a:solidFill>
              </a:rPr>
              <a:t>used to separate large batches of chemicals</a:t>
            </a:r>
          </a:p>
        </p:txBody>
      </p:sp>
      <p:sp>
        <p:nvSpPr>
          <p:cNvPr id="145414" name="Text Box 11"/>
          <p:cNvSpPr txBox="1">
            <a:spLocks noChangeArrowheads="1"/>
          </p:cNvSpPr>
          <p:nvPr/>
        </p:nvSpPr>
        <p:spPr bwMode="auto">
          <a:xfrm>
            <a:off x="533400" y="381000"/>
            <a:ext cx="472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600" dirty="0">
                <a:solidFill>
                  <a:srgbClr val="DAEDEF"/>
                </a:solidFill>
                <a:latin typeface="+mj-lt"/>
                <a:ea typeface="+mj-ea"/>
                <a:cs typeface="Arial Black"/>
              </a:rPr>
              <a:t>CW Agents Production Equipment</a:t>
            </a:r>
          </a:p>
        </p:txBody>
      </p:sp>
    </p:spTree>
    <p:extLst>
      <p:ext uri="{BB962C8B-B14F-4D97-AF65-F5344CB8AC3E}">
        <p14:creationId xmlns:p14="http://schemas.microsoft.com/office/powerpoint/2010/main" val="479487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3886200" cy="646331"/>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Neurotransmitters</a:t>
            </a:r>
          </a:p>
        </p:txBody>
      </p:sp>
      <p:sp>
        <p:nvSpPr>
          <p:cNvPr id="2" name="TextBox 1"/>
          <p:cNvSpPr txBox="1"/>
          <p:nvPr/>
        </p:nvSpPr>
        <p:spPr>
          <a:xfrm>
            <a:off x="1600200" y="2667000"/>
            <a:ext cx="3810000" cy="1384995"/>
          </a:xfrm>
          <a:prstGeom prst="rect">
            <a:avLst/>
          </a:prstGeom>
          <a:noFill/>
        </p:spPr>
        <p:txBody>
          <a:bodyPr wrap="square" rtlCol="0">
            <a:spAutoFit/>
          </a:bodyPr>
          <a:lstStyle/>
          <a:p>
            <a:pPr marL="457200" indent="-457200">
              <a:spcAft>
                <a:spcPts val="1200"/>
              </a:spcAft>
              <a:buFont typeface="Arial" pitchFamily="34" charset="0"/>
              <a:buChar char="•"/>
            </a:pPr>
            <a:r>
              <a:rPr lang="en-US" sz="2800" dirty="0"/>
              <a:t>Neurotransmitters cause nerve cells to fire. </a:t>
            </a: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057400"/>
            <a:ext cx="2895600" cy="462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8"/>
          <p:cNvSpPr txBox="1">
            <a:spLocks noChangeArrowheads="1"/>
          </p:cNvSpPr>
          <p:nvPr/>
        </p:nvSpPr>
        <p:spPr bwMode="auto">
          <a:xfrm>
            <a:off x="1371600" y="4572000"/>
            <a:ext cx="45545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t>From http://universe-</a:t>
            </a:r>
            <a:r>
              <a:rPr lang="en-US" sz="1600" dirty="0" err="1"/>
              <a:t>review.ca</a:t>
            </a:r>
            <a:r>
              <a:rPr lang="en-US" sz="1600" dirty="0"/>
              <a:t>/R10-16-ANS.htm</a:t>
            </a:r>
          </a:p>
        </p:txBody>
      </p:sp>
    </p:spTree>
    <p:extLst>
      <p:ext uri="{BB962C8B-B14F-4D97-AF65-F5344CB8AC3E}">
        <p14:creationId xmlns:p14="http://schemas.microsoft.com/office/powerpoint/2010/main" val="1504591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1000"/>
            <a:ext cx="5181600" cy="1200329"/>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Acetylcholine and Muscle Contraction</a:t>
            </a:r>
          </a:p>
        </p:txBody>
      </p:sp>
      <p:pic>
        <p:nvPicPr>
          <p:cNvPr id="737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47900"/>
            <a:ext cx="198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43000" y="2133600"/>
            <a:ext cx="6019800" cy="1107996"/>
          </a:xfrm>
          <a:prstGeom prst="rect">
            <a:avLst/>
          </a:prstGeom>
          <a:noFill/>
        </p:spPr>
        <p:txBody>
          <a:bodyPr wrap="square" rtlCol="0">
            <a:spAutoFit/>
          </a:bodyPr>
          <a:lstStyle/>
          <a:p>
            <a:pPr marL="457200" indent="-457200">
              <a:spcAft>
                <a:spcPts val="1200"/>
              </a:spcAft>
              <a:buFont typeface="Arial" pitchFamily="34" charset="0"/>
              <a:buChar char="•"/>
            </a:pPr>
            <a:r>
              <a:rPr lang="en-US" sz="2200" dirty="0" smtClean="0"/>
              <a:t>Among </a:t>
            </a:r>
            <a:r>
              <a:rPr lang="en-US" sz="2200" dirty="0"/>
              <a:t>other things, </a:t>
            </a:r>
            <a:r>
              <a:rPr lang="en-US" sz="2200" dirty="0" smtClean="0"/>
              <a:t>the neurotransmitter acetylcholine </a:t>
            </a:r>
            <a:r>
              <a:rPr lang="en-US" sz="2200" dirty="0"/>
              <a:t>stimulates nerve cells </a:t>
            </a:r>
            <a:r>
              <a:rPr lang="en-US" sz="2200" dirty="0" smtClean="0"/>
              <a:t>that cause muscle contraction.</a:t>
            </a:r>
            <a:endParaRPr lang="en-US" sz="2200" dirty="0"/>
          </a:p>
        </p:txBody>
      </p:sp>
      <p:sp>
        <p:nvSpPr>
          <p:cNvPr id="7" name="TextBox 2"/>
          <p:cNvSpPr txBox="1">
            <a:spLocks noChangeArrowheads="1"/>
          </p:cNvSpPr>
          <p:nvPr/>
        </p:nvSpPr>
        <p:spPr bwMode="auto">
          <a:xfrm>
            <a:off x="3200400" y="6443662"/>
            <a:ext cx="4019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t>From Nature 436, 473-474 (28 July 2005) </a:t>
            </a:r>
          </a:p>
        </p:txBody>
      </p:sp>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5678" y="3455776"/>
            <a:ext cx="5825322" cy="294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04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1219200" y="1981200"/>
            <a:ext cx="42672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Aft>
                <a:spcPts val="1200"/>
              </a:spcAft>
              <a:buFont typeface="Arial" pitchFamily="34" charset="0"/>
              <a:buChar char="•"/>
            </a:pPr>
            <a:r>
              <a:rPr lang="en-US" sz="2400" dirty="0" smtClean="0"/>
              <a:t>Normally</a:t>
            </a:r>
            <a:r>
              <a:rPr lang="en-US" sz="2400" dirty="0"/>
              <a:t>, acetylcholine is broken down in the active site of an enzyme, </a:t>
            </a:r>
            <a:r>
              <a:rPr lang="en-US" sz="2400" dirty="0" smtClean="0"/>
              <a:t>acetylcholinesterase. </a:t>
            </a:r>
          </a:p>
          <a:p>
            <a:pPr marL="457200" indent="-457200">
              <a:spcAft>
                <a:spcPts val="1200"/>
              </a:spcAft>
              <a:buFont typeface="Arial" pitchFamily="34" charset="0"/>
              <a:buChar char="•"/>
            </a:pPr>
            <a:r>
              <a:rPr lang="en-US" sz="2400" dirty="0" smtClean="0"/>
              <a:t>Each enzyme molecule converts about 25,000 </a:t>
            </a:r>
            <a:r>
              <a:rPr lang="en-US" sz="2400" dirty="0"/>
              <a:t>molecules of acetylcholine per </a:t>
            </a:r>
            <a:r>
              <a:rPr lang="en-US" sz="2400" dirty="0" smtClean="0"/>
              <a:t>second.</a:t>
            </a:r>
            <a:endParaRPr lang="en-US" sz="2400" dirty="0"/>
          </a:p>
          <a:p>
            <a:pPr marL="457200" indent="-457200">
              <a:spcAft>
                <a:spcPts val="1200"/>
              </a:spcAft>
              <a:buFont typeface="Arial" pitchFamily="34" charset="0"/>
              <a:buChar char="•"/>
            </a:pPr>
            <a:r>
              <a:rPr lang="en-US" sz="2400" dirty="0"/>
              <a:t>Acetylcholine-acetylcholinesterase - like an on-off switch for muscles</a:t>
            </a:r>
          </a:p>
        </p:txBody>
      </p:sp>
      <p:sp>
        <p:nvSpPr>
          <p:cNvPr id="4" name="TextBox 3"/>
          <p:cNvSpPr txBox="1"/>
          <p:nvPr/>
        </p:nvSpPr>
        <p:spPr>
          <a:xfrm>
            <a:off x="533400" y="76200"/>
            <a:ext cx="7162800" cy="1754327"/>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Acetylcholine, Acetylcholinesterase, and Transfer of Nerve Information</a:t>
            </a:r>
          </a:p>
        </p:txBody>
      </p:sp>
      <p:pic>
        <p:nvPicPr>
          <p:cNvPr id="737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4384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82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1447800" y="2286000"/>
            <a:ext cx="75438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Aft>
                <a:spcPts val="1200"/>
              </a:spcAft>
              <a:buFont typeface="Arial" pitchFamily="34" charset="0"/>
              <a:buChar char="•"/>
            </a:pPr>
            <a:r>
              <a:rPr lang="en-US" sz="2800" dirty="0"/>
              <a:t>Sarin forms a covalent bond to a serine side chain in the active site of acetylcholinesterase, deactivating it. </a:t>
            </a:r>
          </a:p>
          <a:p>
            <a:pPr marL="457200" indent="-457200">
              <a:spcAft>
                <a:spcPts val="1200"/>
              </a:spcAft>
              <a:buFont typeface="Arial" pitchFamily="34" charset="0"/>
              <a:buChar char="•"/>
            </a:pPr>
            <a:r>
              <a:rPr lang="en-US" sz="2800" dirty="0"/>
              <a:t>If acetylcholinesterase is deactivated, the acetylcholine levels remain high, and the switch gets stuck in the “on” position. </a:t>
            </a:r>
            <a:endParaRPr lang="en-US" sz="2800" dirty="0" smtClean="0"/>
          </a:p>
          <a:p>
            <a:pPr>
              <a:spcAft>
                <a:spcPts val="1200"/>
              </a:spcAft>
            </a:pPr>
            <a:r>
              <a:rPr lang="en-US" sz="2200" dirty="0">
                <a:hlinkClick r:id="rId2"/>
              </a:rPr>
              <a:t>http://</a:t>
            </a:r>
            <a:r>
              <a:rPr lang="en-US" sz="2200" dirty="0" smtClean="0">
                <a:hlinkClick r:id="rId2"/>
              </a:rPr>
              <a:t>preparatorychemistry.com/nerve_agent_sarin.html</a:t>
            </a:r>
            <a:endParaRPr lang="en-US" sz="2200" dirty="0" smtClean="0"/>
          </a:p>
          <a:p>
            <a:pPr marL="457200" indent="-457200">
              <a:spcAft>
                <a:spcPts val="1200"/>
              </a:spcAft>
              <a:buFont typeface="Arial" pitchFamily="34" charset="0"/>
              <a:buChar char="•"/>
            </a:pPr>
            <a:endParaRPr lang="en-US" sz="2400" dirty="0"/>
          </a:p>
        </p:txBody>
      </p:sp>
      <p:sp>
        <p:nvSpPr>
          <p:cNvPr id="4" name="TextBox 3"/>
          <p:cNvSpPr txBox="1"/>
          <p:nvPr/>
        </p:nvSpPr>
        <p:spPr>
          <a:xfrm>
            <a:off x="533400" y="381000"/>
            <a:ext cx="5257800" cy="1200329"/>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Sarin and Acetylcholine-Acetylcholinesterase</a:t>
            </a:r>
          </a:p>
        </p:txBody>
      </p:sp>
    </p:spTree>
    <p:extLst>
      <p:ext uri="{BB962C8B-B14F-4D97-AF65-F5344CB8AC3E}">
        <p14:creationId xmlns:p14="http://schemas.microsoft.com/office/powerpoint/2010/main" val="933439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1295400" y="2011264"/>
            <a:ext cx="7467600" cy="477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Aft>
                <a:spcPts val="1200"/>
              </a:spcAft>
              <a:buFont typeface="Arial" pitchFamily="34" charset="0"/>
              <a:buChar char="•"/>
            </a:pPr>
            <a:r>
              <a:rPr lang="en-US" sz="2200" dirty="0"/>
              <a:t>For skeletal </a:t>
            </a:r>
            <a:r>
              <a:rPr lang="en-US" sz="2200" dirty="0" smtClean="0"/>
              <a:t>muscles: </a:t>
            </a:r>
            <a:r>
              <a:rPr lang="en-US" sz="2200" dirty="0"/>
              <a:t>uncontrolled spasms, followed by paralysis</a:t>
            </a:r>
          </a:p>
          <a:p>
            <a:pPr marL="457200" indent="-457200">
              <a:spcAft>
                <a:spcPts val="1200"/>
              </a:spcAft>
              <a:buFont typeface="Arial" pitchFamily="34" charset="0"/>
              <a:buChar char="•"/>
            </a:pPr>
            <a:r>
              <a:rPr lang="en-US" sz="2200" dirty="0"/>
              <a:t>For </a:t>
            </a:r>
            <a:r>
              <a:rPr lang="en-US" sz="2200" dirty="0" smtClean="0"/>
              <a:t>involuntary </a:t>
            </a:r>
            <a:r>
              <a:rPr lang="en-US" sz="2200" dirty="0"/>
              <a:t>muscles: pupil contraction, excessive salivation, intestinal cramps, vomiting, and constriction of bronchial tubes</a:t>
            </a:r>
          </a:p>
          <a:p>
            <a:pPr marL="457200" indent="-457200">
              <a:spcAft>
                <a:spcPts val="1200"/>
              </a:spcAft>
              <a:buFont typeface="Arial" pitchFamily="34" charset="0"/>
              <a:buChar char="•"/>
            </a:pPr>
            <a:r>
              <a:rPr lang="en-US" sz="2200" dirty="0"/>
              <a:t>For central nervous </a:t>
            </a:r>
            <a:r>
              <a:rPr lang="en-US" sz="2200" dirty="0" smtClean="0"/>
              <a:t>system: </a:t>
            </a:r>
            <a:r>
              <a:rPr lang="en-US" sz="2200" dirty="0"/>
              <a:t>overstimulates the brain, causing seizures</a:t>
            </a:r>
          </a:p>
          <a:p>
            <a:pPr marL="457200" indent="-457200">
              <a:spcAft>
                <a:spcPts val="1200"/>
              </a:spcAft>
              <a:buFont typeface="Arial" pitchFamily="34" charset="0"/>
              <a:buChar char="•"/>
            </a:pPr>
            <a:r>
              <a:rPr lang="en-US" sz="2200" dirty="0"/>
              <a:t>Causes glands to be overactive, secreting excess nasal mucus, saliva, and sweat</a:t>
            </a:r>
          </a:p>
          <a:p>
            <a:pPr marL="457200" indent="-457200">
              <a:spcAft>
                <a:spcPts val="1200"/>
              </a:spcAft>
              <a:buFont typeface="Arial" pitchFamily="34" charset="0"/>
              <a:buChar char="•"/>
            </a:pPr>
            <a:r>
              <a:rPr lang="en-US" sz="2200" dirty="0"/>
              <a:t>Causes death by asphyxiation through constriction of bronchial tubes, suppression of the respiratory center of the brain, and paralysis of the breathing muscles</a:t>
            </a:r>
          </a:p>
        </p:txBody>
      </p:sp>
      <p:sp>
        <p:nvSpPr>
          <p:cNvPr id="4" name="TextBox 3"/>
          <p:cNvSpPr txBox="1"/>
          <p:nvPr/>
        </p:nvSpPr>
        <p:spPr>
          <a:xfrm>
            <a:off x="533400" y="304800"/>
            <a:ext cx="3276600" cy="1219200"/>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Effects of Nerve Gases</a:t>
            </a:r>
          </a:p>
        </p:txBody>
      </p:sp>
    </p:spTree>
    <p:extLst>
      <p:ext uri="{BB962C8B-B14F-4D97-AF65-F5344CB8AC3E}">
        <p14:creationId xmlns:p14="http://schemas.microsoft.com/office/powerpoint/2010/main" val="150847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58775"/>
            <a:ext cx="4191000" cy="1241425"/>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Nerve Gas Antidotes - Atropine</a:t>
            </a:r>
          </a:p>
        </p:txBody>
      </p:sp>
      <p:sp>
        <p:nvSpPr>
          <p:cNvPr id="5" name="TextBox 4"/>
          <p:cNvSpPr txBox="1">
            <a:spLocks noChangeArrowheads="1"/>
          </p:cNvSpPr>
          <p:nvPr/>
        </p:nvSpPr>
        <p:spPr bwMode="auto">
          <a:xfrm>
            <a:off x="1371600" y="3441680"/>
            <a:ext cx="7467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sz="2400" dirty="0"/>
              <a:t>Standard antidote for organophosphate poisoning</a:t>
            </a:r>
          </a:p>
          <a:p>
            <a:pPr eaLnBrk="1" hangingPunct="1">
              <a:buFont typeface="Arial" pitchFamily="34" charset="0"/>
              <a:buChar char="•"/>
            </a:pPr>
            <a:r>
              <a:rPr lang="en-US" sz="2400" dirty="0"/>
              <a:t>Used in ancient Greece to dilate pupils (to make women's eyes prettier)</a:t>
            </a:r>
          </a:p>
          <a:p>
            <a:pPr eaLnBrk="1" hangingPunct="1">
              <a:buFont typeface="Arial" pitchFamily="34" charset="0"/>
              <a:buChar char="•"/>
            </a:pPr>
            <a:r>
              <a:rPr lang="en-US" sz="2400" dirty="0"/>
              <a:t>Competes successfully with one type of acetylcholine </a:t>
            </a:r>
            <a:r>
              <a:rPr lang="en-US" sz="2400" dirty="0" smtClean="0"/>
              <a:t>receptors. </a:t>
            </a:r>
            <a:r>
              <a:rPr lang="en-US" sz="2400" dirty="0"/>
              <a:t>This type of receptor is found in smooth muscles and </a:t>
            </a:r>
            <a:r>
              <a:rPr lang="en-US" sz="2400" dirty="0" smtClean="0"/>
              <a:t>glands.</a:t>
            </a:r>
            <a:endParaRPr lang="en-US" sz="2400" dirty="0"/>
          </a:p>
          <a:p>
            <a:pPr eaLnBrk="1" hangingPunct="1">
              <a:buFont typeface="Arial" pitchFamily="34" charset="0"/>
              <a:buChar char="•"/>
            </a:pPr>
            <a:r>
              <a:rPr lang="en-US" sz="2400" dirty="0"/>
              <a:t>Helps relax muscles</a:t>
            </a:r>
          </a:p>
          <a:p>
            <a:pPr eaLnBrk="1" hangingPunct="1">
              <a:buFont typeface="Arial" pitchFamily="34" charset="0"/>
              <a:buChar char="•"/>
            </a:pPr>
            <a:r>
              <a:rPr lang="en-US" sz="2400" dirty="0"/>
              <a:t>Stops the symptoms from nerve agent poisoning, </a:t>
            </a:r>
            <a:r>
              <a:rPr lang="en-US" sz="2400" i="1" dirty="0"/>
              <a:t>not</a:t>
            </a:r>
            <a:r>
              <a:rPr lang="en-US" sz="2400" dirty="0"/>
              <a:t> the cause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868" y="1981200"/>
            <a:ext cx="2667532" cy="1537165"/>
          </a:xfrm>
          <a:prstGeom prst="rect">
            <a:avLst/>
          </a:prstGeom>
        </p:spPr>
      </p:pic>
    </p:spTree>
    <p:extLst>
      <p:ext uri="{BB962C8B-B14F-4D97-AF65-F5344CB8AC3E}">
        <p14:creationId xmlns:p14="http://schemas.microsoft.com/office/powerpoint/2010/main" val="4089795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1000"/>
            <a:ext cx="3962400" cy="1219200"/>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Nerve Gas Antidotes - PAM</a:t>
            </a:r>
          </a:p>
        </p:txBody>
      </p:sp>
      <p:sp>
        <p:nvSpPr>
          <p:cNvPr id="6" name="TextBox 5"/>
          <p:cNvSpPr txBox="1">
            <a:spLocks noChangeArrowheads="1"/>
          </p:cNvSpPr>
          <p:nvPr/>
        </p:nvSpPr>
        <p:spPr bwMode="auto">
          <a:xfrm>
            <a:off x="1447800" y="3767078"/>
            <a:ext cx="7391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2000" dirty="0" err="1"/>
              <a:t>Pralidoxime</a:t>
            </a:r>
            <a:r>
              <a:rPr lang="en-US" sz="2000" dirty="0"/>
              <a:t> (2-pyridine </a:t>
            </a:r>
            <a:r>
              <a:rPr lang="en-US" sz="2000" dirty="0" err="1"/>
              <a:t>aldoxime</a:t>
            </a:r>
            <a:r>
              <a:rPr lang="en-US" sz="2000" dirty="0"/>
              <a:t> methyl chloride,) or 2-PAM</a:t>
            </a:r>
          </a:p>
          <a:p>
            <a:pPr eaLnBrk="1" hangingPunct="1">
              <a:buFont typeface="Arial" charset="0"/>
              <a:buChar char="•"/>
            </a:pPr>
            <a:r>
              <a:rPr lang="en-US" sz="2000" dirty="0" smtClean="0"/>
              <a:t>Removes </a:t>
            </a:r>
            <a:r>
              <a:rPr lang="en-US" sz="2000" dirty="0"/>
              <a:t>the nerve agent from the active site of acetylcholinesterase, restoring the enzyme to more normal levels</a:t>
            </a:r>
          </a:p>
          <a:p>
            <a:pPr eaLnBrk="1" hangingPunct="1">
              <a:buFont typeface="Arial" charset="0"/>
              <a:buChar char="•"/>
            </a:pPr>
            <a:r>
              <a:rPr lang="en-US" sz="2000" dirty="0"/>
              <a:t>Too slow to work well alone</a:t>
            </a:r>
          </a:p>
          <a:p>
            <a:pPr eaLnBrk="1" hangingPunct="1">
              <a:buFont typeface="Arial" charset="0"/>
              <a:buChar char="•"/>
            </a:pPr>
            <a:r>
              <a:rPr lang="en-US" sz="2000" dirty="0"/>
              <a:t>Works best when administered with atropine, which acts more quickly, giving the slower-acting </a:t>
            </a:r>
            <a:r>
              <a:rPr lang="en-US" sz="2000" dirty="0" smtClean="0"/>
              <a:t>2-PAM </a:t>
            </a:r>
            <a:r>
              <a:rPr lang="en-US" sz="2000" dirty="0"/>
              <a:t>time to work. </a:t>
            </a:r>
            <a:endParaRPr lang="en-US" sz="2000" dirty="0" smtClean="0"/>
          </a:p>
          <a:p>
            <a:pPr eaLnBrk="1" hangingPunct="1">
              <a:buFont typeface="Arial" charset="0"/>
              <a:buChar char="•"/>
            </a:pPr>
            <a:r>
              <a:rPr lang="en-US" sz="2000" dirty="0" smtClean="0"/>
              <a:t>Does not make it through the blood-brain barrier, </a:t>
            </a:r>
            <a:r>
              <a:rPr lang="en-US" sz="2000" dirty="0"/>
              <a:t>so does not </a:t>
            </a:r>
            <a:r>
              <a:rPr lang="en-US" sz="2000" dirty="0" smtClean="0"/>
              <a:t>alleviate </a:t>
            </a:r>
            <a:r>
              <a:rPr lang="en-US" sz="2000" dirty="0"/>
              <a:t>problems within the central nervous </a:t>
            </a:r>
            <a:r>
              <a:rPr lang="en-US" sz="2000" dirty="0" smtClean="0"/>
              <a:t>system. </a:t>
            </a:r>
            <a:endParaRPr lang="en-US" sz="2000" dirty="0"/>
          </a:p>
        </p:txBody>
      </p:sp>
      <p:pic>
        <p:nvPicPr>
          <p:cNvPr id="6758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8963" y="2197850"/>
            <a:ext cx="1646237" cy="15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2099786"/>
            <a:ext cx="2667000" cy="1710214"/>
          </a:xfrm>
          <a:prstGeom prst="rect">
            <a:avLst/>
          </a:prstGeom>
        </p:spPr>
      </p:pic>
    </p:spTree>
    <p:extLst>
      <p:ext uri="{BB962C8B-B14F-4D97-AF65-F5344CB8AC3E}">
        <p14:creationId xmlns:p14="http://schemas.microsoft.com/office/powerpoint/2010/main" val="2246816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99871"/>
            <a:ext cx="2514600" cy="1200329"/>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Diazepam (Valium)</a:t>
            </a:r>
          </a:p>
        </p:txBody>
      </p:sp>
      <p:sp>
        <p:nvSpPr>
          <p:cNvPr id="3" name="TextBox 2"/>
          <p:cNvSpPr txBox="1">
            <a:spLocks noChangeArrowheads="1"/>
          </p:cNvSpPr>
          <p:nvPr/>
        </p:nvSpPr>
        <p:spPr bwMode="auto">
          <a:xfrm>
            <a:off x="3276600" y="2209800"/>
            <a:ext cx="5638800" cy="460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buFont typeface="Arial" charset="0"/>
              <a:buChar char="•"/>
            </a:pPr>
            <a:r>
              <a:rPr lang="en-US" sz="2400" dirty="0" smtClean="0"/>
              <a:t>Anticonvulsant</a:t>
            </a:r>
          </a:p>
          <a:p>
            <a:pPr eaLnBrk="1" hangingPunct="1">
              <a:buFont typeface="Arial" charset="0"/>
              <a:buChar char="•"/>
            </a:pPr>
            <a:r>
              <a:rPr lang="en-US" sz="2400" dirty="0" smtClean="0"/>
              <a:t>Enhances the effect of the neurotransmitter GABA, which slows the transfer of nerve information. </a:t>
            </a:r>
          </a:p>
          <a:p>
            <a:pPr lvl="1" eaLnBrk="1" hangingPunct="1">
              <a:buFont typeface="Arial" charset="0"/>
              <a:buChar char="•"/>
            </a:pPr>
            <a:r>
              <a:rPr lang="en-US" sz="2400" dirty="0" smtClean="0"/>
              <a:t>Nerve firing is caused by buildup of positive ions in nerve cells.</a:t>
            </a:r>
          </a:p>
          <a:p>
            <a:pPr lvl="1" eaLnBrk="1" hangingPunct="1">
              <a:buFont typeface="Arial" charset="0"/>
              <a:buChar char="•"/>
            </a:pPr>
            <a:r>
              <a:rPr lang="en-US" sz="2400" dirty="0" smtClean="0"/>
              <a:t>GABA triggers movement of </a:t>
            </a:r>
            <a:r>
              <a:rPr lang="en-US" sz="2400" dirty="0" err="1" smtClean="0"/>
              <a:t>Cl</a:t>
            </a:r>
            <a:r>
              <a:rPr lang="en-US" sz="2400" baseline="30000" dirty="0" smtClean="0"/>
              <a:t>-</a:t>
            </a:r>
            <a:r>
              <a:rPr lang="en-US" sz="2400" dirty="0" smtClean="0"/>
              <a:t> ions into nerve cell, slowing the buildup of positive charge and slowing the firing of the cells.</a:t>
            </a:r>
          </a:p>
          <a:p>
            <a:pPr lvl="1" eaLnBrk="1" hangingPunct="1">
              <a:buFont typeface="Arial" charset="0"/>
              <a:buChar char="•"/>
            </a:pPr>
            <a:r>
              <a:rPr lang="en-US" sz="2400" dirty="0" smtClean="0"/>
              <a:t>Valium and other </a:t>
            </a:r>
            <a:r>
              <a:rPr lang="en-US" sz="2400" dirty="0" err="1" smtClean="0"/>
              <a:t>benzodiazapines</a:t>
            </a:r>
            <a:r>
              <a:rPr lang="en-US" sz="2400" dirty="0" smtClean="0"/>
              <a:t> make it easier for GABA to work.</a:t>
            </a:r>
            <a:endParaRPr lang="en-US" sz="2400" dirty="0"/>
          </a:p>
        </p:txBody>
      </p:sp>
      <p:pic>
        <p:nvPicPr>
          <p:cNvPr id="4" name="Picture 3" descr="Diazepam_rotat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267200"/>
            <a:ext cx="2514600" cy="2514600"/>
          </a:xfrm>
          <a:prstGeom prst="rect">
            <a:avLst/>
          </a:prstGeom>
        </p:spPr>
      </p:pic>
      <p:pic>
        <p:nvPicPr>
          <p:cNvPr id="5" name="Picture 4" descr="Valium_Diazep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097593"/>
            <a:ext cx="1905000" cy="2093407"/>
          </a:xfrm>
          <a:prstGeom prst="rect">
            <a:avLst/>
          </a:prstGeom>
        </p:spPr>
      </p:pic>
    </p:spTree>
    <p:extLst>
      <p:ext uri="{BB962C8B-B14F-4D97-AF65-F5344CB8AC3E}">
        <p14:creationId xmlns:p14="http://schemas.microsoft.com/office/powerpoint/2010/main" val="262062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610600" cy="646113"/>
          </a:xfrm>
          <a:prstGeom prst="rect">
            <a:avLst/>
          </a:prstGeom>
          <a:noFill/>
        </p:spPr>
        <p:txBody>
          <a:bodyPr wrap="square">
            <a:spAutoFit/>
          </a:bodyPr>
          <a:lstStyle/>
          <a:p>
            <a:pPr eaLnBrk="0" hangingPunct="0">
              <a:defRPr/>
            </a:pPr>
            <a:r>
              <a:rPr lang="en-US" sz="3600" dirty="0">
                <a:solidFill>
                  <a:srgbClr val="DAEDEF"/>
                </a:solidFill>
                <a:latin typeface="+mj-lt"/>
                <a:ea typeface="+mj-ea"/>
                <a:cs typeface="Arial Black"/>
              </a:rPr>
              <a:t>Diazepam (Valium)</a:t>
            </a:r>
          </a:p>
        </p:txBody>
      </p:sp>
      <p:pic>
        <p:nvPicPr>
          <p:cNvPr id="6" name="Picture 5" descr="drug_benzodiazapine_GAB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070"/>
            <a:ext cx="9144000" cy="6079067"/>
          </a:xfrm>
          <a:prstGeom prst="rect">
            <a:avLst/>
          </a:prstGeom>
        </p:spPr>
      </p:pic>
    </p:spTree>
    <p:extLst>
      <p:ext uri="{BB962C8B-B14F-4D97-AF65-F5344CB8AC3E}">
        <p14:creationId xmlns:p14="http://schemas.microsoft.com/office/powerpoint/2010/main" val="2793864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381000"/>
            <a:ext cx="5334000" cy="1295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600" dirty="0" smtClean="0">
                <a:solidFill>
                  <a:srgbClr val="DAEDEF"/>
                </a:solidFill>
                <a:cs typeface="Arial Black"/>
              </a:rPr>
              <a:t>Chemical Weapons and Nontraditional Topics</a:t>
            </a:r>
            <a:endParaRPr lang="en-US" sz="3600" dirty="0">
              <a:solidFill>
                <a:srgbClr val="DAEDEF"/>
              </a:solidFill>
              <a:cs typeface="Arial Black"/>
            </a:endParaRPr>
          </a:p>
        </p:txBody>
      </p:sp>
      <p:sp>
        <p:nvSpPr>
          <p:cNvPr id="23555" name="Content Placeholder 4"/>
          <p:cNvSpPr txBox="1">
            <a:spLocks/>
          </p:cNvSpPr>
          <p:nvPr/>
        </p:nvSpPr>
        <p:spPr bwMode="auto">
          <a:xfrm>
            <a:off x="1524000" y="2286000"/>
            <a:ext cx="746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buFontTx/>
              <a:buChar char="•"/>
            </a:pPr>
            <a:r>
              <a:rPr lang="en-US" sz="2800" dirty="0"/>
              <a:t>A</a:t>
            </a:r>
            <a:r>
              <a:rPr lang="en-US" sz="2800" dirty="0" smtClean="0"/>
              <a:t>ttitudes </a:t>
            </a:r>
            <a:r>
              <a:rPr lang="en-US" sz="2800" dirty="0"/>
              <a:t>toward </a:t>
            </a:r>
            <a:r>
              <a:rPr lang="en-US" sz="2800" dirty="0" smtClean="0"/>
              <a:t>war</a:t>
            </a:r>
            <a:endParaRPr lang="en-US" sz="2800" dirty="0"/>
          </a:p>
          <a:p>
            <a:pPr>
              <a:spcBef>
                <a:spcPct val="20000"/>
              </a:spcBef>
              <a:buFontTx/>
              <a:buChar char="•"/>
            </a:pPr>
            <a:r>
              <a:rPr lang="en-US" sz="2800" dirty="0" smtClean="0"/>
              <a:t>International </a:t>
            </a:r>
            <a:r>
              <a:rPr lang="en-US" sz="2800" dirty="0"/>
              <a:t>agreements (such as the Chemical Weapons Convention</a:t>
            </a:r>
            <a:r>
              <a:rPr lang="en-US" sz="2800" dirty="0" smtClean="0"/>
              <a:t>)</a:t>
            </a:r>
            <a:endParaRPr lang="en-US" sz="2800" dirty="0"/>
          </a:p>
          <a:p>
            <a:pPr>
              <a:spcBef>
                <a:spcPct val="20000"/>
              </a:spcBef>
              <a:buFontTx/>
              <a:buChar char="•"/>
            </a:pPr>
            <a:r>
              <a:rPr lang="en-US" sz="2800" dirty="0" smtClean="0"/>
              <a:t>Issues </a:t>
            </a:r>
            <a:r>
              <a:rPr lang="en-US" sz="2800" dirty="0"/>
              <a:t>associated with the production, storage, and transport of chemicals. </a:t>
            </a:r>
            <a:endParaRPr lang="en-US" sz="2800" dirty="0" smtClean="0"/>
          </a:p>
          <a:p>
            <a:pPr>
              <a:spcBef>
                <a:spcPct val="20000"/>
              </a:spcBef>
              <a:buFontTx/>
              <a:buChar char="•"/>
            </a:pPr>
            <a:r>
              <a:rPr lang="en-US" sz="2800" dirty="0" smtClean="0"/>
              <a:t>What’s in the news, such as what’s </a:t>
            </a:r>
            <a:r>
              <a:rPr lang="en-US" sz="2800" dirty="0"/>
              <a:t>happening in Syria and the recent use of chemical weapons by both the Syrian military and by ISIS </a:t>
            </a:r>
          </a:p>
        </p:txBody>
      </p:sp>
    </p:spTree>
    <p:extLst>
      <p:ext uri="{BB962C8B-B14F-4D97-AF65-F5344CB8AC3E}">
        <p14:creationId xmlns:p14="http://schemas.microsoft.com/office/powerpoint/2010/main" val="724263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228600"/>
            <a:ext cx="4876800" cy="1371600"/>
          </a:xfrm>
        </p:spPr>
        <p:txBody>
          <a:bodyPr>
            <a:noAutofit/>
          </a:bodyPr>
          <a:lstStyle/>
          <a:p>
            <a:pPr>
              <a:defRPr/>
            </a:pPr>
            <a:r>
              <a:rPr lang="en-US" dirty="0" smtClean="0">
                <a:solidFill>
                  <a:srgbClr val="DAEDEF"/>
                </a:solidFill>
              </a:rPr>
              <a:t>Treatment for Nerve Agent Exposure</a:t>
            </a:r>
          </a:p>
        </p:txBody>
      </p:sp>
      <p:sp>
        <p:nvSpPr>
          <p:cNvPr id="54275" name="Rectangle 4"/>
          <p:cNvSpPr>
            <a:spLocks noGrp="1" noChangeArrowheads="1"/>
          </p:cNvSpPr>
          <p:nvPr>
            <p:ph type="body" sz="half" idx="2"/>
          </p:nvPr>
        </p:nvSpPr>
        <p:spPr>
          <a:xfrm>
            <a:off x="1371600" y="1981200"/>
            <a:ext cx="7467600" cy="1676400"/>
          </a:xfrm>
        </p:spPr>
        <p:txBody>
          <a:bodyPr/>
          <a:lstStyle/>
          <a:p>
            <a:r>
              <a:rPr lang="en-US" sz="2000" dirty="0"/>
              <a:t>An individual who </a:t>
            </a:r>
            <a:r>
              <a:rPr lang="en-US" sz="2000" dirty="0" smtClean="0"/>
              <a:t>is known to be exposed to a nerve agent or </a:t>
            </a:r>
            <a:r>
              <a:rPr lang="en-US" sz="2000" dirty="0"/>
              <a:t>who exhibits definite signs or symptoms of nerve-agent exposure should </a:t>
            </a:r>
            <a:r>
              <a:rPr lang="en-US" sz="2000" dirty="0" smtClean="0"/>
              <a:t>have an immediate injection of the antidotes atropine and </a:t>
            </a:r>
            <a:r>
              <a:rPr lang="en-US" sz="2000" dirty="0" err="1" smtClean="0"/>
              <a:t>pralidoxime</a:t>
            </a:r>
            <a:r>
              <a:rPr lang="en-US" sz="2000" dirty="0" smtClean="0"/>
              <a:t> (2-PAM) and a sedative/antiepileptic drug, such as diazepam or Valium. </a:t>
            </a:r>
          </a:p>
          <a:p>
            <a:r>
              <a:rPr lang="en-US" sz="2000" dirty="0" smtClean="0"/>
              <a:t>Can be administered with an </a:t>
            </a:r>
            <a:r>
              <a:rPr lang="en-US" sz="2000" dirty="0" err="1" smtClean="0"/>
              <a:t>autoinjector</a:t>
            </a:r>
            <a:r>
              <a:rPr lang="en-US" sz="2000" dirty="0" smtClean="0"/>
              <a:t>, such </a:t>
            </a:r>
            <a:r>
              <a:rPr lang="en-US" sz="2000" dirty="0"/>
              <a:t>as the United States </a:t>
            </a:r>
            <a:r>
              <a:rPr lang="en-US" sz="2000" dirty="0" smtClean="0"/>
              <a:t>military Mark I </a:t>
            </a:r>
            <a:r>
              <a:rPr lang="en-US" sz="2000" dirty="0"/>
              <a:t>NAAK </a:t>
            </a:r>
            <a:r>
              <a:rPr lang="en-US" sz="2000" dirty="0" smtClean="0"/>
              <a:t>and </a:t>
            </a:r>
            <a:r>
              <a:rPr lang="en-US" sz="2000" dirty="0"/>
              <a:t>CANA (Convulsive Antidote, Nerve Agent).</a:t>
            </a:r>
            <a:endParaRPr lang="en-US" sz="2000" baseline="30000" dirty="0" smtClean="0"/>
          </a:p>
        </p:txBody>
      </p:sp>
      <p:sp>
        <p:nvSpPr>
          <p:cNvPr id="3" name="TextBox 2"/>
          <p:cNvSpPr txBox="1"/>
          <p:nvPr/>
        </p:nvSpPr>
        <p:spPr>
          <a:xfrm>
            <a:off x="1371600" y="4572000"/>
            <a:ext cx="4495800" cy="2246769"/>
          </a:xfrm>
          <a:prstGeom prst="rect">
            <a:avLst/>
          </a:prstGeom>
          <a:noFill/>
        </p:spPr>
        <p:txBody>
          <a:bodyPr wrap="square" rtlCol="0">
            <a:spAutoFit/>
          </a:bodyPr>
          <a:lstStyle/>
          <a:p>
            <a:pPr marL="342900" indent="-342900">
              <a:buFont typeface="Arial" pitchFamily="34" charset="0"/>
              <a:buChar char="•"/>
            </a:pPr>
            <a:r>
              <a:rPr lang="en-US" sz="2000" dirty="0"/>
              <a:t>Remove as much of the </a:t>
            </a:r>
            <a:r>
              <a:rPr lang="en-US" sz="2000" dirty="0" smtClean="0"/>
              <a:t>nerve agent </a:t>
            </a:r>
            <a:r>
              <a:rPr lang="en-US" sz="2000" dirty="0"/>
              <a:t>as possible before moving to a non-contaminated area.</a:t>
            </a:r>
          </a:p>
          <a:p>
            <a:pPr marL="342900" indent="-342900">
              <a:buFont typeface="Arial" pitchFamily="34" charset="0"/>
              <a:buChar char="•"/>
            </a:pPr>
            <a:r>
              <a:rPr lang="en-US" sz="2000" dirty="0"/>
              <a:t>Rinse with household bleach and rinse with water. </a:t>
            </a:r>
          </a:p>
          <a:p>
            <a:pPr marL="342900" indent="-342900">
              <a:buFont typeface="Arial" pitchFamily="34" charset="0"/>
              <a:buChar char="•"/>
            </a:pPr>
            <a:r>
              <a:rPr lang="en-US" sz="2000" dirty="0"/>
              <a:t>Remove contaminated clothing and rinse skin again</a:t>
            </a:r>
            <a:r>
              <a:rPr lang="en-US" sz="2000" dirty="0" smtClean="0"/>
              <a:t>.</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343400"/>
            <a:ext cx="2874629" cy="2448952"/>
          </a:xfrm>
          <a:prstGeom prst="rect">
            <a:avLst/>
          </a:prstGeom>
        </p:spPr>
      </p:pic>
    </p:spTree>
    <p:extLst>
      <p:ext uri="{BB962C8B-B14F-4D97-AF65-F5344CB8AC3E}">
        <p14:creationId xmlns:p14="http://schemas.microsoft.com/office/powerpoint/2010/main" val="2474526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3829050" cy="1092200"/>
          </a:xfrm>
        </p:spPr>
        <p:txBody>
          <a:bodyPr/>
          <a:lstStyle/>
          <a:p>
            <a:pPr algn="l"/>
            <a:r>
              <a:rPr lang="en-US" sz="3600" dirty="0" smtClean="0">
                <a:solidFill>
                  <a:srgbClr val="DAEDEF"/>
                </a:solidFill>
              </a:rPr>
              <a:t>Hydrolysis of Sarin</a:t>
            </a:r>
            <a:endParaRPr lang="en-US" sz="3600" dirty="0">
              <a:solidFill>
                <a:srgbClr val="DAEDEF"/>
              </a:solidFill>
            </a:endParaRPr>
          </a:p>
        </p:txBody>
      </p:sp>
      <p:sp>
        <p:nvSpPr>
          <p:cNvPr id="3" name="Rectangle 2"/>
          <p:cNvSpPr/>
          <p:nvPr/>
        </p:nvSpPr>
        <p:spPr>
          <a:xfrm>
            <a:off x="2057400" y="990600"/>
            <a:ext cx="4572000" cy="923330"/>
          </a:xfrm>
          <a:prstGeom prst="rect">
            <a:avLst/>
          </a:prstGeom>
        </p:spPr>
        <p:txBody>
          <a:bodyPr>
            <a:spAutoFit/>
          </a:bodyPr>
          <a:lstStyle/>
          <a:p>
            <a:r>
              <a:rPr lang="en-US" dirty="0">
                <a:solidFill>
                  <a:srgbClr val="DAEDEF"/>
                </a:solidFill>
              </a:rPr>
              <a:t>Each arrow represents the movement of a pair of electrons as covalent bonds are broken and made. </a:t>
            </a:r>
          </a:p>
        </p:txBody>
      </p:sp>
      <p:pic>
        <p:nvPicPr>
          <p:cNvPr id="5" name="Picture 4" descr="sarin_hydrolysis_mechanis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614" y="2057400"/>
            <a:ext cx="7297586" cy="4495800"/>
          </a:xfrm>
          <a:prstGeom prst="rect">
            <a:avLst/>
          </a:prstGeom>
        </p:spPr>
      </p:pic>
    </p:spTree>
    <p:extLst>
      <p:ext uri="{BB962C8B-B14F-4D97-AF65-F5344CB8AC3E}">
        <p14:creationId xmlns:p14="http://schemas.microsoft.com/office/powerpoint/2010/main" val="25174110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304800"/>
            <a:ext cx="2819400" cy="1200329"/>
          </a:xfrm>
          <a:prstGeom prst="rect">
            <a:avLst/>
          </a:prstGeom>
        </p:spPr>
        <p:txBody>
          <a:bodyPr wrap="square">
            <a:spAutoFit/>
          </a:bodyPr>
          <a:lstStyle/>
          <a:p>
            <a:pPr eaLnBrk="0" hangingPunct="0">
              <a:defRPr/>
            </a:pPr>
            <a:r>
              <a:rPr lang="en-US" sz="3600" dirty="0" smtClean="0">
                <a:solidFill>
                  <a:srgbClr val="DAEDEF"/>
                </a:solidFill>
                <a:latin typeface="+mj-lt"/>
                <a:ea typeface="+mj-ea"/>
                <a:cs typeface="Arial Black"/>
              </a:rPr>
              <a:t>Detection of Sarin Use</a:t>
            </a:r>
            <a:endParaRPr lang="en-US" sz="3600" dirty="0">
              <a:solidFill>
                <a:srgbClr val="DAEDEF"/>
              </a:solidFill>
              <a:latin typeface="+mj-lt"/>
              <a:ea typeface="+mj-ea"/>
              <a:cs typeface="Arial Black"/>
            </a:endParaRPr>
          </a:p>
        </p:txBody>
      </p:sp>
      <p:sp>
        <p:nvSpPr>
          <p:cNvPr id="2" name="Rectangle 1"/>
          <p:cNvSpPr/>
          <p:nvPr/>
        </p:nvSpPr>
        <p:spPr>
          <a:xfrm>
            <a:off x="1447800" y="2057400"/>
            <a:ext cx="7391400" cy="4401205"/>
          </a:xfrm>
          <a:prstGeom prst="rect">
            <a:avLst/>
          </a:prstGeom>
        </p:spPr>
        <p:txBody>
          <a:bodyPr wrap="square">
            <a:spAutoFit/>
          </a:bodyPr>
          <a:lstStyle/>
          <a:p>
            <a:pPr marL="285750" indent="-285750">
              <a:buFont typeface="Arial"/>
              <a:buChar char="•"/>
            </a:pPr>
            <a:r>
              <a:rPr lang="en-US" sz="2800" dirty="0" smtClean="0"/>
              <a:t>The product of the first step in the hydrolysis of sarin, isopropyl </a:t>
            </a:r>
            <a:r>
              <a:rPr lang="en-US" sz="2800" dirty="0" err="1"/>
              <a:t>methylphosphonic</a:t>
            </a:r>
            <a:r>
              <a:rPr lang="en-US" sz="2800" dirty="0"/>
              <a:t> acid (IMPA), </a:t>
            </a:r>
            <a:r>
              <a:rPr lang="en-US" sz="2800" dirty="0" smtClean="0"/>
              <a:t>is a </a:t>
            </a:r>
            <a:r>
              <a:rPr lang="en-US" sz="2800" dirty="0"/>
              <a:t>chemical that is not commonly found in </a:t>
            </a:r>
            <a:r>
              <a:rPr lang="en-US" sz="2800" dirty="0" smtClean="0"/>
              <a:t>nature, so if it is found at the site of a chemical weapons attack, it’s an indication of the use of sarin. </a:t>
            </a:r>
          </a:p>
          <a:p>
            <a:pPr marL="285750" indent="-285750">
              <a:buFont typeface="Arial"/>
              <a:buChar char="•"/>
            </a:pPr>
            <a:r>
              <a:rPr lang="en-US" sz="2800" dirty="0" smtClean="0"/>
              <a:t>The final products of the hydrolysis of sarin  are formed from the hydrolysis of other </a:t>
            </a:r>
            <a:r>
              <a:rPr lang="en-US" sz="2800" dirty="0" err="1" smtClean="0"/>
              <a:t>organophoshates</a:t>
            </a:r>
            <a:r>
              <a:rPr lang="en-US" sz="2800" dirty="0" smtClean="0"/>
              <a:t>.</a:t>
            </a:r>
            <a:endParaRPr lang="en-US" sz="2800" dirty="0"/>
          </a:p>
        </p:txBody>
      </p:sp>
    </p:spTree>
    <p:extLst>
      <p:ext uri="{BB962C8B-B14F-4D97-AF65-F5344CB8AC3E}">
        <p14:creationId xmlns:p14="http://schemas.microsoft.com/office/powerpoint/2010/main" val="3496071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66737" y="533400"/>
            <a:ext cx="1109663" cy="690562"/>
          </a:xfrm>
        </p:spPr>
        <p:txBody>
          <a:bodyPr>
            <a:noAutofit/>
          </a:bodyPr>
          <a:lstStyle/>
          <a:p>
            <a:pPr>
              <a:defRPr/>
            </a:pPr>
            <a:r>
              <a:rPr lang="en-US" dirty="0" smtClean="0">
                <a:solidFill>
                  <a:srgbClr val="DAEDEF"/>
                </a:solidFill>
              </a:rPr>
              <a:t>VX</a:t>
            </a:r>
          </a:p>
        </p:txBody>
      </p:sp>
      <p:sp>
        <p:nvSpPr>
          <p:cNvPr id="54275" name="Rectangle 4"/>
          <p:cNvSpPr>
            <a:spLocks noGrp="1" noChangeArrowheads="1"/>
          </p:cNvSpPr>
          <p:nvPr>
            <p:ph type="body" sz="half" idx="2"/>
          </p:nvPr>
        </p:nvSpPr>
        <p:spPr>
          <a:xfrm>
            <a:off x="1295400" y="3733800"/>
            <a:ext cx="7620000" cy="2890837"/>
          </a:xfrm>
        </p:spPr>
        <p:txBody>
          <a:bodyPr/>
          <a:lstStyle/>
          <a:p>
            <a:r>
              <a:rPr lang="en-US" sz="2800" dirty="0" smtClean="0"/>
              <a:t>One of several similar substances that were considered “venomous” and called V-agents.</a:t>
            </a:r>
          </a:p>
          <a:p>
            <a:r>
              <a:rPr lang="en-US" sz="2800" dirty="0" smtClean="0"/>
              <a:t>First produced in England in 1954</a:t>
            </a:r>
          </a:p>
          <a:p>
            <a:r>
              <a:rPr lang="en-US" sz="2800" dirty="0" smtClean="0"/>
              <a:t>Odorless liquid, slightly more dense than water, with a viscosity similar to motor oil.</a:t>
            </a:r>
          </a:p>
          <a:p>
            <a:pPr marL="0" indent="0">
              <a:buNone/>
            </a:pPr>
            <a:r>
              <a:rPr lang="en-US" sz="1600" dirty="0" smtClean="0">
                <a:hlinkClick r:id="rId3"/>
              </a:rPr>
              <a:t>http</a:t>
            </a:r>
            <a:r>
              <a:rPr lang="en-US" sz="1600" dirty="0">
                <a:hlinkClick r:id="rId3"/>
              </a:rPr>
              <a:t>://</a:t>
            </a:r>
            <a:r>
              <a:rPr lang="en-US" sz="1600" dirty="0" smtClean="0">
                <a:hlinkClick r:id="rId3"/>
              </a:rPr>
              <a:t>chemapps.stolaf.edu/jmol/jmol.php?model=CCOP%28C%29%28%3DO%29SCCN%28C%28C%29C%29C%28C%29C</a:t>
            </a:r>
            <a:endParaRPr lang="en-US" sz="1600" dirty="0" smtClean="0"/>
          </a:p>
          <a:p>
            <a:pPr marL="0" indent="0">
              <a:buNone/>
            </a:pPr>
            <a:endParaRPr lang="en-US" sz="24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821" y="2133600"/>
            <a:ext cx="2743579" cy="137521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2209800"/>
            <a:ext cx="2009543" cy="137318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1981200"/>
            <a:ext cx="2952600" cy="1893355"/>
          </a:xfrm>
          <a:prstGeom prst="rect">
            <a:avLst/>
          </a:prstGeom>
        </p:spPr>
      </p:pic>
    </p:spTree>
    <p:extLst>
      <p:ext uri="{BB962C8B-B14F-4D97-AF65-F5344CB8AC3E}">
        <p14:creationId xmlns:p14="http://schemas.microsoft.com/office/powerpoint/2010/main" val="80519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604838"/>
            <a:ext cx="1066800" cy="690562"/>
          </a:xfrm>
        </p:spPr>
        <p:txBody>
          <a:bodyPr>
            <a:noAutofit/>
          </a:bodyPr>
          <a:lstStyle/>
          <a:p>
            <a:pPr>
              <a:defRPr/>
            </a:pPr>
            <a:r>
              <a:rPr lang="en-US" dirty="0" smtClean="0">
                <a:solidFill>
                  <a:srgbClr val="DAEDEF"/>
                </a:solidFill>
              </a:rPr>
              <a:t>VX</a:t>
            </a:r>
          </a:p>
        </p:txBody>
      </p:sp>
      <p:sp>
        <p:nvSpPr>
          <p:cNvPr id="54275" name="Rectangle 4"/>
          <p:cNvSpPr>
            <a:spLocks noGrp="1" noChangeArrowheads="1"/>
          </p:cNvSpPr>
          <p:nvPr>
            <p:ph type="body" sz="half" idx="2"/>
          </p:nvPr>
        </p:nvSpPr>
        <p:spPr>
          <a:xfrm>
            <a:off x="1219200" y="2133600"/>
            <a:ext cx="7924800" cy="4343400"/>
          </a:xfrm>
        </p:spPr>
        <p:txBody>
          <a:bodyPr/>
          <a:lstStyle/>
          <a:p>
            <a:r>
              <a:rPr lang="en-US" sz="2800" dirty="0"/>
              <a:t>Three times more toxic that sarin when inhaled and a thousand times more toxic when absorbed by the skin. A small drop on the skin could kill an adult in fifteen minutes. </a:t>
            </a:r>
            <a:endParaRPr lang="en-US" sz="2800" dirty="0" smtClean="0"/>
          </a:p>
          <a:p>
            <a:r>
              <a:rPr lang="en-US" sz="2800" dirty="0" smtClean="0"/>
              <a:t>Dispersed as an airborne mist or course spray.</a:t>
            </a:r>
          </a:p>
          <a:p>
            <a:r>
              <a:rPr lang="en-US" sz="2800" dirty="0" smtClean="0"/>
              <a:t>Clings to whatever it hits</a:t>
            </a:r>
          </a:p>
          <a:p>
            <a:r>
              <a:rPr lang="en-US" sz="2800" dirty="0" smtClean="0"/>
              <a:t>When sprayed on the ground, remains lethal for up to three weeks, so it is an </a:t>
            </a:r>
            <a:r>
              <a:rPr lang="en-US" sz="2800" i="1" dirty="0" smtClean="0"/>
              <a:t>area denial weapon</a:t>
            </a:r>
            <a:r>
              <a:rPr lang="en-US" sz="2800" dirty="0" smtClean="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52400"/>
            <a:ext cx="2390543" cy="1633538"/>
          </a:xfrm>
          <a:prstGeom prst="rect">
            <a:avLst/>
          </a:prstGeom>
        </p:spPr>
      </p:pic>
    </p:spTree>
    <p:extLst>
      <p:ext uri="{BB962C8B-B14F-4D97-AF65-F5344CB8AC3E}">
        <p14:creationId xmlns:p14="http://schemas.microsoft.com/office/powerpoint/2010/main" val="22645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609600" y="304800"/>
            <a:ext cx="2667000" cy="1295400"/>
          </a:xfrm>
        </p:spPr>
        <p:txBody>
          <a:bodyPr>
            <a:noAutofit/>
          </a:bodyPr>
          <a:lstStyle/>
          <a:p>
            <a:pPr>
              <a:defRPr/>
            </a:pPr>
            <a:r>
              <a:rPr lang="en-US" dirty="0" smtClean="0">
                <a:solidFill>
                  <a:srgbClr val="DAEDEF"/>
                </a:solidFill>
              </a:rPr>
              <a:t>Dosage Units</a:t>
            </a:r>
          </a:p>
        </p:txBody>
      </p:sp>
      <p:sp>
        <p:nvSpPr>
          <p:cNvPr id="23559" name="Rectangle 7"/>
          <p:cNvSpPr>
            <a:spLocks noGrp="1" noChangeArrowheads="1"/>
          </p:cNvSpPr>
          <p:nvPr>
            <p:ph type="body" sz="half" idx="2"/>
          </p:nvPr>
        </p:nvSpPr>
        <p:spPr>
          <a:xfrm>
            <a:off x="1295400" y="1981200"/>
            <a:ext cx="7772400" cy="4648200"/>
          </a:xfrm>
        </p:spPr>
        <p:txBody>
          <a:bodyPr>
            <a:noAutofit/>
          </a:bodyPr>
          <a:lstStyle/>
          <a:p>
            <a:pPr>
              <a:defRPr/>
            </a:pPr>
            <a:r>
              <a:rPr lang="en-US" sz="2400" dirty="0" smtClean="0"/>
              <a:t>LD</a:t>
            </a:r>
            <a:r>
              <a:rPr lang="en-US" sz="2400" baseline="-25000" dirty="0" smtClean="0"/>
              <a:t>50</a:t>
            </a:r>
            <a:r>
              <a:rPr lang="en-US" sz="2400" dirty="0" smtClean="0"/>
              <a:t> </a:t>
            </a:r>
            <a:r>
              <a:rPr lang="en-US" sz="2400" dirty="0"/>
              <a:t>= dose of chemical expected to kill 50% of an exposed </a:t>
            </a:r>
            <a:r>
              <a:rPr lang="en-US" sz="2400" dirty="0" smtClean="0"/>
              <a:t>population…typical </a:t>
            </a:r>
            <a:r>
              <a:rPr lang="en-US" sz="2400" dirty="0"/>
              <a:t>units = mg/kg of body weight</a:t>
            </a:r>
          </a:p>
          <a:p>
            <a:pPr>
              <a:defRPr/>
            </a:pPr>
            <a:r>
              <a:rPr lang="en-US" sz="2400" dirty="0"/>
              <a:t>LCt</a:t>
            </a:r>
            <a:r>
              <a:rPr lang="en-US" sz="2400" baseline="-25000" dirty="0"/>
              <a:t>50</a:t>
            </a:r>
            <a:r>
              <a:rPr lang="en-US" sz="2400" dirty="0"/>
              <a:t> = concentration of a chemical (in vapor  phase) expected to </a:t>
            </a:r>
            <a:r>
              <a:rPr lang="en-US" sz="2400" dirty="0" smtClean="0"/>
              <a:t>kill </a:t>
            </a:r>
            <a:r>
              <a:rPr lang="en-US" sz="2400" dirty="0"/>
              <a:t>50% of a population exposed for a specified period of </a:t>
            </a:r>
            <a:r>
              <a:rPr lang="en-US" sz="2400" dirty="0" smtClean="0"/>
              <a:t>time…often </a:t>
            </a:r>
            <a:r>
              <a:rPr lang="en-US" sz="2400" dirty="0"/>
              <a:t>expressed as the product of chemical’s concentration </a:t>
            </a:r>
            <a:r>
              <a:rPr lang="en-US" sz="2400" dirty="0" smtClean="0"/>
              <a:t>in </a:t>
            </a:r>
            <a:r>
              <a:rPr lang="en-US" sz="2400" dirty="0"/>
              <a:t>air (mg/m</a:t>
            </a:r>
            <a:r>
              <a:rPr lang="en-US" sz="2400" baseline="30000" dirty="0"/>
              <a:t>3</a:t>
            </a:r>
            <a:r>
              <a:rPr lang="en-US" sz="2400" dirty="0"/>
              <a:t>) and the duration of exposure (</a:t>
            </a:r>
            <a:r>
              <a:rPr lang="en-US" sz="2400" dirty="0" smtClean="0"/>
              <a:t>min)…units </a:t>
            </a:r>
            <a:r>
              <a:rPr lang="en-US" sz="2400" dirty="0"/>
              <a:t>= </a:t>
            </a:r>
            <a:r>
              <a:rPr lang="en-US" sz="2400" dirty="0" err="1" smtClean="0"/>
              <a:t>mg•min</a:t>
            </a:r>
            <a:r>
              <a:rPr lang="en-US" sz="2400" dirty="0" smtClean="0"/>
              <a:t>/m</a:t>
            </a:r>
            <a:r>
              <a:rPr lang="en-US" sz="2400" baseline="30000" dirty="0" smtClean="0"/>
              <a:t>3</a:t>
            </a:r>
          </a:p>
          <a:p>
            <a:pPr>
              <a:defRPr/>
            </a:pPr>
            <a:r>
              <a:rPr lang="en-US" sz="2400" dirty="0"/>
              <a:t>ED</a:t>
            </a:r>
            <a:r>
              <a:rPr lang="en-US" sz="2400" baseline="-25000" dirty="0"/>
              <a:t>50</a:t>
            </a:r>
            <a:r>
              <a:rPr lang="en-US" sz="2400" dirty="0"/>
              <a:t> = dose of a chemical expected to cause </a:t>
            </a:r>
            <a:r>
              <a:rPr lang="en-US" sz="2400" dirty="0" smtClean="0"/>
              <a:t>a </a:t>
            </a:r>
            <a:r>
              <a:rPr lang="en-US" sz="2400" dirty="0"/>
              <a:t>defined effect in 50% of an </a:t>
            </a:r>
            <a:r>
              <a:rPr lang="en-US" sz="2400" dirty="0" smtClean="0"/>
              <a:t>exposed population…typically </a:t>
            </a:r>
            <a:r>
              <a:rPr lang="en-US" sz="2400" dirty="0"/>
              <a:t>expressed in units of mg/kg of body weight</a:t>
            </a:r>
            <a:r>
              <a:rPr lang="en-US" sz="2400" dirty="0" smtClean="0"/>
              <a:t>.</a:t>
            </a:r>
            <a:endParaRPr lang="en-US" sz="2400" dirty="0"/>
          </a:p>
        </p:txBody>
      </p:sp>
    </p:spTree>
    <p:extLst>
      <p:ext uri="{BB962C8B-B14F-4D97-AF65-F5344CB8AC3E}">
        <p14:creationId xmlns:p14="http://schemas.microsoft.com/office/powerpoint/2010/main" val="333446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609600" y="381000"/>
            <a:ext cx="2590800" cy="1071562"/>
          </a:xfrm>
        </p:spPr>
        <p:txBody>
          <a:bodyPr>
            <a:noAutofit/>
          </a:bodyPr>
          <a:lstStyle/>
          <a:p>
            <a:pPr>
              <a:defRPr/>
            </a:pPr>
            <a:r>
              <a:rPr lang="en-US" dirty="0">
                <a:solidFill>
                  <a:srgbClr val="DAEDEF"/>
                </a:solidFill>
              </a:rPr>
              <a:t>Dosage Units</a:t>
            </a:r>
          </a:p>
        </p:txBody>
      </p:sp>
      <p:sp>
        <p:nvSpPr>
          <p:cNvPr id="71683" name="Rectangle 7"/>
          <p:cNvSpPr>
            <a:spLocks noGrp="1" noChangeArrowheads="1"/>
          </p:cNvSpPr>
          <p:nvPr>
            <p:ph type="body" sz="half" idx="2"/>
          </p:nvPr>
        </p:nvSpPr>
        <p:spPr>
          <a:xfrm>
            <a:off x="1219200" y="2057400"/>
            <a:ext cx="7924800" cy="4648200"/>
          </a:xfrm>
        </p:spPr>
        <p:txBody>
          <a:bodyPr/>
          <a:lstStyle/>
          <a:p>
            <a:r>
              <a:rPr lang="en-US" sz="2400" dirty="0" smtClean="0"/>
              <a:t>ECt</a:t>
            </a:r>
            <a:r>
              <a:rPr lang="en-US" sz="2400" baseline="-25000" dirty="0" smtClean="0"/>
              <a:t>50</a:t>
            </a:r>
            <a:r>
              <a:rPr lang="en-US" sz="2400" dirty="0" smtClean="0"/>
              <a:t> = concentration of chemical (vapor phase) expected to cause a defined effect in 50% of a population exposed for a specified period of time; typically expressed as product of chemical’s concentration in air (mg/m</a:t>
            </a:r>
            <a:r>
              <a:rPr lang="en-US" sz="2400" baseline="30000" dirty="0" smtClean="0"/>
              <a:t>3</a:t>
            </a:r>
            <a:r>
              <a:rPr lang="en-US" sz="2400" dirty="0" smtClean="0"/>
              <a:t>) and the duration of exposure (min)…typical units = </a:t>
            </a:r>
            <a:r>
              <a:rPr lang="en-US" sz="2400" dirty="0" err="1" smtClean="0"/>
              <a:t>mg•min</a:t>
            </a:r>
            <a:r>
              <a:rPr lang="en-US" sz="2400" dirty="0" smtClean="0"/>
              <a:t>/m</a:t>
            </a:r>
            <a:r>
              <a:rPr lang="en-US" sz="2400" baseline="30000" dirty="0" smtClean="0"/>
              <a:t>3</a:t>
            </a:r>
            <a:r>
              <a:rPr lang="en-US" sz="2400" dirty="0" smtClean="0"/>
              <a:t>.</a:t>
            </a:r>
          </a:p>
          <a:p>
            <a:r>
              <a:rPr lang="en-US" sz="2400" dirty="0" smtClean="0"/>
              <a:t>ICt</a:t>
            </a:r>
            <a:r>
              <a:rPr lang="en-US" sz="2400" baseline="-25000" dirty="0" smtClean="0"/>
              <a:t>50</a:t>
            </a:r>
            <a:r>
              <a:rPr lang="en-US" sz="2400" dirty="0" smtClean="0"/>
              <a:t> = median incapacitation concentration, concentration of chemical (vapor phase) expected to incapacitate 50% of a population exposed for a specified period of time, typically expressed as product of chemical’s concentration in air (mg/m</a:t>
            </a:r>
            <a:r>
              <a:rPr lang="en-US" sz="2400" baseline="30000" dirty="0" smtClean="0"/>
              <a:t>3</a:t>
            </a:r>
            <a:r>
              <a:rPr lang="en-US" sz="2400" dirty="0" smtClean="0"/>
              <a:t>) and the duration of exposure (min)…typical units = </a:t>
            </a:r>
            <a:r>
              <a:rPr lang="en-US" sz="2400" dirty="0" err="1" smtClean="0"/>
              <a:t>mg•min</a:t>
            </a:r>
            <a:r>
              <a:rPr lang="en-US" sz="2400" dirty="0" smtClean="0"/>
              <a:t>/m</a:t>
            </a:r>
            <a:r>
              <a:rPr lang="en-US" sz="2400" baseline="30000" dirty="0" smtClean="0"/>
              <a:t>3</a:t>
            </a:r>
          </a:p>
        </p:txBody>
      </p:sp>
    </p:spTree>
    <p:extLst>
      <p:ext uri="{BB962C8B-B14F-4D97-AF65-F5344CB8AC3E}">
        <p14:creationId xmlns:p14="http://schemas.microsoft.com/office/powerpoint/2010/main" val="1605478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609600" y="381000"/>
            <a:ext cx="2590800" cy="1071562"/>
          </a:xfrm>
        </p:spPr>
        <p:txBody>
          <a:bodyPr>
            <a:noAutofit/>
          </a:bodyPr>
          <a:lstStyle/>
          <a:p>
            <a:pPr>
              <a:defRPr/>
            </a:pPr>
            <a:r>
              <a:rPr lang="en-US" dirty="0">
                <a:solidFill>
                  <a:srgbClr val="DAEDEF"/>
                </a:solidFill>
              </a:rPr>
              <a:t>Dosage Units</a:t>
            </a:r>
          </a:p>
        </p:txBody>
      </p:sp>
      <p:sp>
        <p:nvSpPr>
          <p:cNvPr id="71683" name="Rectangle 7"/>
          <p:cNvSpPr>
            <a:spLocks noGrp="1" noChangeArrowheads="1"/>
          </p:cNvSpPr>
          <p:nvPr>
            <p:ph type="body" sz="half" idx="2"/>
          </p:nvPr>
        </p:nvSpPr>
        <p:spPr>
          <a:xfrm>
            <a:off x="1600201" y="2438400"/>
            <a:ext cx="6858000" cy="4038600"/>
          </a:xfrm>
        </p:spPr>
        <p:txBody>
          <a:bodyPr/>
          <a:lstStyle/>
          <a:p>
            <a:pPr>
              <a:spcBef>
                <a:spcPct val="50000"/>
              </a:spcBef>
            </a:pPr>
            <a:r>
              <a:rPr lang="en-US" sz="2800" dirty="0" smtClean="0"/>
              <a:t>TD</a:t>
            </a:r>
            <a:r>
              <a:rPr lang="en-US" sz="2800" baseline="-25000" dirty="0" smtClean="0"/>
              <a:t>LO</a:t>
            </a:r>
            <a:r>
              <a:rPr lang="en-US" sz="2800" dirty="0" smtClean="0"/>
              <a:t> = Lowest toxic dose; the lowest dose of a chemical reported to cause an observable toxic effect in test animals</a:t>
            </a:r>
          </a:p>
        </p:txBody>
      </p:sp>
    </p:spTree>
    <p:extLst>
      <p:ext uri="{BB962C8B-B14F-4D97-AF65-F5344CB8AC3E}">
        <p14:creationId xmlns:p14="http://schemas.microsoft.com/office/powerpoint/2010/main" val="3965912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30842" y="990600"/>
            <a:ext cx="9113158" cy="586740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a:lstStyle/>
          <a:p>
            <a:endParaRPr lang="en-US"/>
          </a:p>
        </p:txBody>
      </p:sp>
      <p:sp>
        <p:nvSpPr>
          <p:cNvPr id="58370" name="Rectangle 2"/>
          <p:cNvSpPr>
            <a:spLocks noGrp="1" noChangeArrowheads="1"/>
          </p:cNvSpPr>
          <p:nvPr>
            <p:ph type="title"/>
          </p:nvPr>
        </p:nvSpPr>
        <p:spPr>
          <a:xfrm>
            <a:off x="616179" y="228600"/>
            <a:ext cx="5098821" cy="609600"/>
          </a:xfrm>
        </p:spPr>
        <p:txBody>
          <a:bodyPr>
            <a:noAutofit/>
          </a:bodyPr>
          <a:lstStyle/>
          <a:p>
            <a:pPr>
              <a:defRPr/>
            </a:pPr>
            <a:r>
              <a:rPr lang="en-US" dirty="0">
                <a:solidFill>
                  <a:srgbClr val="DAEDEF"/>
                </a:solidFill>
              </a:rPr>
              <a:t>CW Lethality: Inhalation</a:t>
            </a:r>
          </a:p>
        </p:txBody>
      </p:sp>
      <p:sp>
        <p:nvSpPr>
          <p:cNvPr id="72707" name="AutoShape 4"/>
          <p:cNvSpPr>
            <a:spLocks noChangeArrowheads="1"/>
          </p:cNvSpPr>
          <p:nvPr/>
        </p:nvSpPr>
        <p:spPr bwMode="auto">
          <a:xfrm>
            <a:off x="1382713" y="2074863"/>
            <a:ext cx="730250" cy="3273425"/>
          </a:xfrm>
          <a:prstGeom prst="cube">
            <a:avLst>
              <a:gd name="adj" fmla="val 24995"/>
            </a:avLst>
          </a:prstGeom>
          <a:solidFill>
            <a:srgbClr val="F8A79A"/>
          </a:solidFill>
          <a:ln w="12700">
            <a:solidFill>
              <a:schemeClr val="tx1"/>
            </a:solidFill>
            <a:miter lim="800000"/>
            <a:headEnd/>
            <a:tailEnd/>
          </a:ln>
        </p:spPr>
        <p:txBody>
          <a:bodyPr wrap="none" anchor="ctr"/>
          <a:lstStyle/>
          <a:p>
            <a:endParaRPr lang="en-US"/>
          </a:p>
        </p:txBody>
      </p:sp>
      <p:sp>
        <p:nvSpPr>
          <p:cNvPr id="19460" name="AutoShape 6"/>
          <p:cNvSpPr>
            <a:spLocks noChangeArrowheads="1"/>
          </p:cNvSpPr>
          <p:nvPr/>
        </p:nvSpPr>
        <p:spPr bwMode="auto">
          <a:xfrm>
            <a:off x="2871788" y="4518025"/>
            <a:ext cx="730250" cy="796925"/>
          </a:xfrm>
          <a:prstGeom prst="cube">
            <a:avLst>
              <a:gd name="adj" fmla="val 24995"/>
            </a:avLst>
          </a:prstGeom>
          <a:solidFill>
            <a:srgbClr val="F07A5A"/>
          </a:solidFill>
          <a:ln w="12700">
            <a:solidFill>
              <a:schemeClr val="tx1"/>
            </a:solidFill>
            <a:miter lim="800000"/>
            <a:headEnd/>
            <a:tailEnd/>
          </a:ln>
        </p:spPr>
        <p:txBody>
          <a:bodyPr wrap="none" anchor="ctr"/>
          <a:lstStyle/>
          <a:p>
            <a:endParaRPr lang="en-US"/>
          </a:p>
        </p:txBody>
      </p:sp>
      <p:sp>
        <p:nvSpPr>
          <p:cNvPr id="19462" name="AutoShape 8"/>
          <p:cNvSpPr>
            <a:spLocks noChangeArrowheads="1"/>
          </p:cNvSpPr>
          <p:nvPr/>
        </p:nvSpPr>
        <p:spPr bwMode="auto">
          <a:xfrm>
            <a:off x="4419600" y="4822825"/>
            <a:ext cx="730250" cy="482600"/>
          </a:xfrm>
          <a:prstGeom prst="cube">
            <a:avLst>
              <a:gd name="adj" fmla="val 24995"/>
            </a:avLst>
          </a:prstGeom>
          <a:solidFill>
            <a:srgbClr val="E92B17"/>
          </a:solidFill>
          <a:ln w="12700">
            <a:solidFill>
              <a:schemeClr val="tx1"/>
            </a:solidFill>
            <a:miter lim="800000"/>
            <a:headEnd/>
            <a:tailEnd/>
          </a:ln>
        </p:spPr>
        <p:txBody>
          <a:bodyPr wrap="none" anchor="ctr"/>
          <a:lstStyle/>
          <a:p>
            <a:endParaRPr lang="en-US"/>
          </a:p>
        </p:txBody>
      </p:sp>
      <p:sp>
        <p:nvSpPr>
          <p:cNvPr id="19463" name="AutoShape 9"/>
          <p:cNvSpPr>
            <a:spLocks noChangeArrowheads="1"/>
          </p:cNvSpPr>
          <p:nvPr/>
        </p:nvSpPr>
        <p:spPr bwMode="auto">
          <a:xfrm>
            <a:off x="5791200" y="5127625"/>
            <a:ext cx="730250" cy="196850"/>
          </a:xfrm>
          <a:prstGeom prst="cube">
            <a:avLst>
              <a:gd name="adj" fmla="val 24995"/>
            </a:avLst>
          </a:prstGeom>
          <a:solidFill>
            <a:srgbClr val="EE0000"/>
          </a:solidFill>
          <a:ln w="12700">
            <a:solidFill>
              <a:schemeClr val="tx1"/>
            </a:solidFill>
            <a:miter lim="800000"/>
            <a:headEnd/>
            <a:tailEnd/>
          </a:ln>
        </p:spPr>
        <p:txBody>
          <a:bodyPr wrap="none" anchor="ctr"/>
          <a:lstStyle/>
          <a:p>
            <a:endParaRPr lang="en-US"/>
          </a:p>
        </p:txBody>
      </p:sp>
      <p:sp>
        <p:nvSpPr>
          <p:cNvPr id="19464" name="AutoShape 10"/>
          <p:cNvSpPr>
            <a:spLocks noChangeArrowheads="1"/>
          </p:cNvSpPr>
          <p:nvPr/>
        </p:nvSpPr>
        <p:spPr bwMode="auto">
          <a:xfrm>
            <a:off x="7194550" y="5280025"/>
            <a:ext cx="730250" cy="68263"/>
          </a:xfrm>
          <a:prstGeom prst="cube">
            <a:avLst>
              <a:gd name="adj" fmla="val 24995"/>
            </a:avLst>
          </a:prstGeom>
          <a:solidFill>
            <a:srgbClr val="C00000"/>
          </a:solidFill>
          <a:ln w="12700">
            <a:solidFill>
              <a:schemeClr val="tx1"/>
            </a:solidFill>
            <a:miter lim="800000"/>
            <a:headEnd/>
            <a:tailEnd/>
          </a:ln>
        </p:spPr>
        <p:txBody>
          <a:bodyPr wrap="none" anchor="ctr"/>
          <a:lstStyle/>
          <a:p>
            <a:endParaRPr lang="en-US"/>
          </a:p>
        </p:txBody>
      </p:sp>
      <p:sp>
        <p:nvSpPr>
          <p:cNvPr id="72712" name="Rectangle 11"/>
          <p:cNvSpPr>
            <a:spLocks noChangeArrowheads="1"/>
          </p:cNvSpPr>
          <p:nvPr/>
        </p:nvSpPr>
        <p:spPr bwMode="auto">
          <a:xfrm>
            <a:off x="1177925" y="5445125"/>
            <a:ext cx="1041400"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Chlorine</a:t>
            </a:r>
          </a:p>
        </p:txBody>
      </p:sp>
      <p:sp>
        <p:nvSpPr>
          <p:cNvPr id="29709" name="Rectangle 13"/>
          <p:cNvSpPr>
            <a:spLocks noChangeArrowheads="1"/>
          </p:cNvSpPr>
          <p:nvPr/>
        </p:nvSpPr>
        <p:spPr bwMode="auto">
          <a:xfrm>
            <a:off x="2665413" y="5432425"/>
            <a:ext cx="1220787"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Phosgene</a:t>
            </a:r>
          </a:p>
        </p:txBody>
      </p:sp>
      <p:sp>
        <p:nvSpPr>
          <p:cNvPr id="29711" name="Rectangle 15"/>
          <p:cNvSpPr>
            <a:spLocks noChangeArrowheads="1"/>
          </p:cNvSpPr>
          <p:nvPr/>
        </p:nvSpPr>
        <p:spPr bwMode="auto">
          <a:xfrm>
            <a:off x="4343400" y="5432425"/>
            <a:ext cx="1016000"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Mustard</a:t>
            </a:r>
          </a:p>
        </p:txBody>
      </p:sp>
      <p:sp>
        <p:nvSpPr>
          <p:cNvPr id="29712" name="Rectangle 16"/>
          <p:cNvSpPr>
            <a:spLocks noChangeArrowheads="1"/>
          </p:cNvSpPr>
          <p:nvPr/>
        </p:nvSpPr>
        <p:spPr bwMode="auto">
          <a:xfrm>
            <a:off x="5715000" y="5432425"/>
            <a:ext cx="811213"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Tabun</a:t>
            </a:r>
          </a:p>
        </p:txBody>
      </p:sp>
      <p:sp>
        <p:nvSpPr>
          <p:cNvPr id="29713" name="Rectangle 17"/>
          <p:cNvSpPr>
            <a:spLocks noChangeArrowheads="1"/>
          </p:cNvSpPr>
          <p:nvPr/>
        </p:nvSpPr>
        <p:spPr bwMode="auto">
          <a:xfrm>
            <a:off x="7194550" y="5432425"/>
            <a:ext cx="720725"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dirty="0"/>
              <a:t>Sarin</a:t>
            </a:r>
          </a:p>
        </p:txBody>
      </p:sp>
      <p:sp>
        <p:nvSpPr>
          <p:cNvPr id="58383" name="Rectangle 18"/>
          <p:cNvSpPr>
            <a:spLocks noChangeArrowheads="1"/>
          </p:cNvSpPr>
          <p:nvPr/>
        </p:nvSpPr>
        <p:spPr bwMode="auto">
          <a:xfrm>
            <a:off x="1395413" y="1690688"/>
            <a:ext cx="966787"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dirty="0">
                <a:latin typeface="+mn-lt"/>
              </a:rPr>
              <a:t>19,000</a:t>
            </a:r>
          </a:p>
        </p:txBody>
      </p:sp>
      <p:sp>
        <p:nvSpPr>
          <p:cNvPr id="29716" name="Rectangle 20"/>
          <p:cNvSpPr>
            <a:spLocks noChangeArrowheads="1"/>
          </p:cNvSpPr>
          <p:nvPr/>
        </p:nvSpPr>
        <p:spPr bwMode="auto">
          <a:xfrm>
            <a:off x="2924175" y="4060825"/>
            <a:ext cx="823913"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a:latin typeface="+mn-lt"/>
              </a:rPr>
              <a:t>3,200</a:t>
            </a:r>
          </a:p>
        </p:txBody>
      </p:sp>
      <p:sp>
        <p:nvSpPr>
          <p:cNvPr id="29718" name="Rectangle 22"/>
          <p:cNvSpPr>
            <a:spLocks noChangeArrowheads="1"/>
          </p:cNvSpPr>
          <p:nvPr/>
        </p:nvSpPr>
        <p:spPr bwMode="auto">
          <a:xfrm>
            <a:off x="4419600" y="4441825"/>
            <a:ext cx="823913"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a:latin typeface="+mn-lt"/>
              </a:rPr>
              <a:t>1,500</a:t>
            </a:r>
          </a:p>
        </p:txBody>
      </p:sp>
      <p:sp>
        <p:nvSpPr>
          <p:cNvPr id="29719" name="Rectangle 23"/>
          <p:cNvSpPr>
            <a:spLocks noChangeArrowheads="1"/>
          </p:cNvSpPr>
          <p:nvPr/>
        </p:nvSpPr>
        <p:spPr bwMode="auto">
          <a:xfrm>
            <a:off x="5867400" y="4730750"/>
            <a:ext cx="611188"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a:latin typeface="+mn-lt"/>
              </a:rPr>
              <a:t>400</a:t>
            </a:r>
          </a:p>
        </p:txBody>
      </p:sp>
      <p:sp>
        <p:nvSpPr>
          <p:cNvPr id="29720" name="Rectangle 24"/>
          <p:cNvSpPr>
            <a:spLocks noChangeArrowheads="1"/>
          </p:cNvSpPr>
          <p:nvPr/>
        </p:nvSpPr>
        <p:spPr bwMode="auto">
          <a:xfrm>
            <a:off x="7270750" y="4870450"/>
            <a:ext cx="611188"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dirty="0">
                <a:latin typeface="+mn-lt"/>
              </a:rPr>
              <a:t>100</a:t>
            </a:r>
          </a:p>
        </p:txBody>
      </p:sp>
      <p:sp>
        <p:nvSpPr>
          <p:cNvPr id="29721" name="Rectangle 25"/>
          <p:cNvSpPr>
            <a:spLocks noChangeArrowheads="1"/>
          </p:cNvSpPr>
          <p:nvPr/>
        </p:nvSpPr>
        <p:spPr bwMode="auto">
          <a:xfrm>
            <a:off x="76200" y="1089025"/>
            <a:ext cx="3042501" cy="4591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400" dirty="0">
                <a:latin typeface="+mj-lt"/>
                <a:ea typeface="+mj-ea"/>
                <a:cs typeface="+mj-cs"/>
              </a:rPr>
              <a:t>LCt</a:t>
            </a:r>
            <a:r>
              <a:rPr lang="en-US" sz="2400" baseline="-25000" dirty="0">
                <a:latin typeface="+mj-lt"/>
                <a:ea typeface="+mj-ea"/>
                <a:cs typeface="+mj-cs"/>
              </a:rPr>
              <a:t>50</a:t>
            </a:r>
            <a:r>
              <a:rPr lang="en-US" sz="2400" dirty="0">
                <a:latin typeface="+mj-lt"/>
                <a:ea typeface="+mj-ea"/>
                <a:cs typeface="+mj-cs"/>
              </a:rPr>
              <a:t> ; in </a:t>
            </a:r>
            <a:r>
              <a:rPr lang="en-US" sz="2400" dirty="0" err="1" smtClean="0">
                <a:latin typeface="+mj-lt"/>
                <a:ea typeface="+mj-ea"/>
                <a:cs typeface="+mj-cs"/>
              </a:rPr>
              <a:t>mg</a:t>
            </a:r>
            <a:r>
              <a:rPr lang="en-US" sz="2400" dirty="0" err="1" smtClean="0"/>
              <a:t>•min</a:t>
            </a:r>
            <a:r>
              <a:rPr lang="en-US" sz="2400" dirty="0" smtClean="0">
                <a:latin typeface="+mj-lt"/>
                <a:ea typeface="+mj-ea"/>
                <a:cs typeface="+mj-cs"/>
              </a:rPr>
              <a:t>/m</a:t>
            </a:r>
            <a:r>
              <a:rPr lang="en-US" sz="2400" baseline="30000" dirty="0" smtClean="0">
                <a:latin typeface="+mj-lt"/>
                <a:ea typeface="+mj-ea"/>
                <a:cs typeface="+mj-cs"/>
              </a:rPr>
              <a:t>3</a:t>
            </a:r>
            <a:endParaRPr lang="en-US" sz="2400" baseline="30000" dirty="0">
              <a:latin typeface="+mj-lt"/>
              <a:ea typeface="+mj-ea"/>
              <a:cs typeface="+mj-cs"/>
            </a:endParaRPr>
          </a:p>
        </p:txBody>
      </p:sp>
      <p:grpSp>
        <p:nvGrpSpPr>
          <p:cNvPr id="72723" name="Group 26"/>
          <p:cNvGrpSpPr>
            <a:grpSpLocks/>
          </p:cNvGrpSpPr>
          <p:nvPr/>
        </p:nvGrpSpPr>
        <p:grpSpPr bwMode="auto">
          <a:xfrm>
            <a:off x="787400" y="1698625"/>
            <a:ext cx="8232775" cy="4371975"/>
            <a:chOff x="587" y="1223"/>
            <a:chExt cx="4885" cy="2461"/>
          </a:xfrm>
        </p:grpSpPr>
        <p:sp>
          <p:nvSpPr>
            <p:cNvPr id="72730" name="Line 27"/>
            <p:cNvSpPr>
              <a:spLocks noChangeShapeType="1"/>
            </p:cNvSpPr>
            <p:nvPr/>
          </p:nvSpPr>
          <p:spPr bwMode="auto">
            <a:xfrm>
              <a:off x="589" y="1223"/>
              <a:ext cx="0" cy="2459"/>
            </a:xfrm>
            <a:prstGeom prst="line">
              <a:avLst/>
            </a:prstGeom>
            <a:noFill/>
            <a:ln w="25400">
              <a:solidFill>
                <a:srgbClr val="FAFD00"/>
              </a:solidFill>
              <a:round/>
              <a:headEnd type="triangle" w="med" len="me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731" name="Line 28"/>
            <p:cNvSpPr>
              <a:spLocks noChangeShapeType="1"/>
            </p:cNvSpPr>
            <p:nvPr/>
          </p:nvSpPr>
          <p:spPr bwMode="auto">
            <a:xfrm flipH="1">
              <a:off x="587" y="3684"/>
              <a:ext cx="4885" cy="0"/>
            </a:xfrm>
            <a:prstGeom prst="line">
              <a:avLst/>
            </a:prstGeom>
            <a:noFill/>
            <a:ln w="25400">
              <a:solidFill>
                <a:srgbClr val="FAFD00"/>
              </a:solidFill>
              <a:round/>
              <a:headEnd type="triangle" w="med" len="me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29726" name="Rectangle 30"/>
          <p:cNvSpPr>
            <a:spLocks noChangeArrowheads="1"/>
          </p:cNvSpPr>
          <p:nvPr/>
        </p:nvSpPr>
        <p:spPr bwMode="auto">
          <a:xfrm rot="16200000">
            <a:off x="-488949" y="3395662"/>
            <a:ext cx="2101850" cy="4603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400" dirty="0">
                <a:latin typeface="+mj-lt"/>
                <a:ea typeface="+mj-ea"/>
                <a:cs typeface="+mj-cs"/>
              </a:rPr>
              <a:t>Concentration</a:t>
            </a:r>
          </a:p>
        </p:txBody>
      </p:sp>
      <p:sp>
        <p:nvSpPr>
          <p:cNvPr id="19481" name="AutoShape 31"/>
          <p:cNvSpPr>
            <a:spLocks noChangeArrowheads="1"/>
          </p:cNvSpPr>
          <p:nvPr/>
        </p:nvSpPr>
        <p:spPr bwMode="auto">
          <a:xfrm>
            <a:off x="8458200" y="5280025"/>
            <a:ext cx="152400" cy="76200"/>
          </a:xfrm>
          <a:prstGeom prst="cube">
            <a:avLst>
              <a:gd name="adj" fmla="val 24995"/>
            </a:avLst>
          </a:prstGeom>
          <a:solidFill>
            <a:srgbClr val="C00000"/>
          </a:solidFill>
          <a:ln w="12700">
            <a:solidFill>
              <a:schemeClr val="tx1"/>
            </a:solidFill>
            <a:miter lim="800000"/>
            <a:headEnd/>
            <a:tailEnd/>
          </a:ln>
        </p:spPr>
        <p:txBody>
          <a:bodyPr wrap="none" anchor="ctr"/>
          <a:lstStyle/>
          <a:p>
            <a:endParaRPr lang="en-US"/>
          </a:p>
        </p:txBody>
      </p:sp>
      <p:sp>
        <p:nvSpPr>
          <p:cNvPr id="30" name="Rectangle 30"/>
          <p:cNvSpPr>
            <a:spLocks noChangeArrowheads="1"/>
          </p:cNvSpPr>
          <p:nvPr/>
        </p:nvSpPr>
        <p:spPr bwMode="auto">
          <a:xfrm>
            <a:off x="4508500" y="6323013"/>
            <a:ext cx="1330325" cy="458787"/>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400" dirty="0">
                <a:latin typeface="+mj-lt"/>
                <a:ea typeface="+mj-ea"/>
                <a:cs typeface="+mj-cs"/>
              </a:rPr>
              <a:t>Lethality</a:t>
            </a:r>
          </a:p>
        </p:txBody>
      </p:sp>
      <p:sp>
        <p:nvSpPr>
          <p:cNvPr id="2" name="TextBox 1"/>
          <p:cNvSpPr txBox="1">
            <a:spLocks noChangeArrowheads="1"/>
          </p:cNvSpPr>
          <p:nvPr/>
        </p:nvSpPr>
        <p:spPr bwMode="auto">
          <a:xfrm>
            <a:off x="3043238" y="1797050"/>
            <a:ext cx="5761037"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200" dirty="0">
                <a:solidFill>
                  <a:srgbClr val="C00000"/>
                </a:solidFill>
              </a:rPr>
              <a:t>If victim is physically stressed, these numbers drop quickly!</a:t>
            </a:r>
          </a:p>
          <a:p>
            <a:pPr eaLnBrk="1" hangingPunct="1"/>
            <a:endParaRPr lang="en-US" sz="2200" dirty="0"/>
          </a:p>
          <a:p>
            <a:pPr eaLnBrk="1" hangingPunct="1"/>
            <a:r>
              <a:rPr lang="en-US" sz="2200" dirty="0"/>
              <a:t>Ex: LCt</a:t>
            </a:r>
            <a:r>
              <a:rPr lang="en-US" sz="2200" baseline="-25000" dirty="0"/>
              <a:t>50</a:t>
            </a:r>
            <a:r>
              <a:rPr lang="en-US" sz="2200" dirty="0"/>
              <a:t> (Sarin; GB) resting: 70 </a:t>
            </a:r>
            <a:r>
              <a:rPr lang="en-US" sz="2200" dirty="0" err="1" smtClean="0"/>
              <a:t>mg</a:t>
            </a:r>
            <a:r>
              <a:rPr lang="en-US" sz="2400" dirty="0" err="1" smtClean="0"/>
              <a:t>•min</a:t>
            </a:r>
            <a:r>
              <a:rPr lang="en-US" sz="2200" dirty="0" smtClean="0"/>
              <a:t>/m</a:t>
            </a:r>
            <a:r>
              <a:rPr lang="en-US" sz="2200" baseline="30000" dirty="0" smtClean="0"/>
              <a:t>3</a:t>
            </a:r>
            <a:endParaRPr lang="en-US" sz="2200" baseline="30000" dirty="0"/>
          </a:p>
          <a:p>
            <a:pPr eaLnBrk="1" hangingPunct="1"/>
            <a:r>
              <a:rPr lang="en-US" sz="2200" dirty="0"/>
              <a:t>      LCt</a:t>
            </a:r>
            <a:r>
              <a:rPr lang="en-US" sz="2200" baseline="-25000" dirty="0"/>
              <a:t>50</a:t>
            </a:r>
            <a:r>
              <a:rPr lang="en-US" sz="2200" dirty="0"/>
              <a:t> (Sarin; GB) active: 20 </a:t>
            </a:r>
            <a:r>
              <a:rPr lang="en-US" sz="2200" dirty="0" err="1" smtClean="0"/>
              <a:t>mg</a:t>
            </a:r>
            <a:r>
              <a:rPr lang="en-US" sz="2400" dirty="0" err="1" smtClean="0"/>
              <a:t>•min</a:t>
            </a:r>
            <a:r>
              <a:rPr lang="en-US" sz="2200" dirty="0" smtClean="0"/>
              <a:t>/m</a:t>
            </a:r>
            <a:r>
              <a:rPr lang="en-US" sz="2200" baseline="30000" dirty="0" smtClean="0"/>
              <a:t>3</a:t>
            </a:r>
            <a:endParaRPr lang="en-US" sz="2200" baseline="30000" dirty="0"/>
          </a:p>
        </p:txBody>
      </p:sp>
      <p:sp>
        <p:nvSpPr>
          <p:cNvPr id="31" name="Rectangle 17"/>
          <p:cNvSpPr>
            <a:spLocks noChangeArrowheads="1"/>
          </p:cNvSpPr>
          <p:nvPr/>
        </p:nvSpPr>
        <p:spPr bwMode="auto">
          <a:xfrm>
            <a:off x="8348663" y="5429250"/>
            <a:ext cx="490537"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VX</a:t>
            </a:r>
          </a:p>
        </p:txBody>
      </p:sp>
      <p:sp>
        <p:nvSpPr>
          <p:cNvPr id="32" name="Rectangle 24"/>
          <p:cNvSpPr>
            <a:spLocks noChangeArrowheads="1"/>
          </p:cNvSpPr>
          <p:nvPr/>
        </p:nvSpPr>
        <p:spPr bwMode="auto">
          <a:xfrm>
            <a:off x="8304213" y="4937125"/>
            <a:ext cx="468312"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dirty="0">
                <a:latin typeface="+mn-lt"/>
              </a:rPr>
              <a:t>15</a:t>
            </a:r>
          </a:p>
        </p:txBody>
      </p:sp>
    </p:spTree>
    <p:extLst>
      <p:ext uri="{BB962C8B-B14F-4D97-AF65-F5344CB8AC3E}">
        <p14:creationId xmlns:p14="http://schemas.microsoft.com/office/powerpoint/2010/main" val="443474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xfrm>
            <a:off x="533400" y="381000"/>
            <a:ext cx="3429000" cy="1143000"/>
          </a:xfrm>
        </p:spPr>
        <p:txBody>
          <a:bodyPr/>
          <a:lstStyle/>
          <a:p>
            <a:pPr>
              <a:defRPr/>
            </a:pPr>
            <a:r>
              <a:rPr lang="en-US" dirty="0">
                <a:solidFill>
                  <a:srgbClr val="DAEDEF"/>
                </a:solidFill>
                <a:latin typeface="+mj-lt"/>
              </a:rPr>
              <a:t>Incapacitants Classification</a:t>
            </a:r>
          </a:p>
        </p:txBody>
      </p:sp>
      <p:sp>
        <p:nvSpPr>
          <p:cNvPr id="86019" name="Rectangle 3"/>
          <p:cNvSpPr>
            <a:spLocks noGrp="1" noChangeArrowheads="1"/>
          </p:cNvSpPr>
          <p:nvPr>
            <p:ph type="body" idx="1"/>
          </p:nvPr>
        </p:nvSpPr>
        <p:spPr>
          <a:xfrm>
            <a:off x="1447800" y="2133600"/>
            <a:ext cx="7391400" cy="4495800"/>
          </a:xfrm>
        </p:spPr>
        <p:txBody>
          <a:bodyPr>
            <a:normAutofit fontScale="92500" lnSpcReduction="10000"/>
          </a:bodyPr>
          <a:lstStyle/>
          <a:p>
            <a:r>
              <a:rPr lang="en-US" sz="2800" b="1" dirty="0" smtClean="0"/>
              <a:t>Irritants</a:t>
            </a:r>
            <a:r>
              <a:rPr lang="en-US" sz="2800" dirty="0" smtClean="0"/>
              <a:t> </a:t>
            </a:r>
            <a:r>
              <a:rPr lang="en-US" sz="2400" dirty="0" smtClean="0"/>
              <a:t>Riot-control agents (CS, CN, etc.); pepper spray</a:t>
            </a:r>
          </a:p>
          <a:p>
            <a:r>
              <a:rPr lang="en-US" sz="2800" b="1" dirty="0" smtClean="0"/>
              <a:t>Central nervous system stimulants </a:t>
            </a:r>
            <a:r>
              <a:rPr lang="en-US" sz="2800" dirty="0" smtClean="0"/>
              <a:t>(</a:t>
            </a:r>
            <a:r>
              <a:rPr lang="en-US" sz="2400" dirty="0" smtClean="0"/>
              <a:t>Amphetamines, cocaine, caffeine, nicotine, strychnine, </a:t>
            </a:r>
            <a:r>
              <a:rPr lang="en-US" sz="2400" dirty="0" err="1" smtClean="0"/>
              <a:t>metrazole</a:t>
            </a:r>
            <a:r>
              <a:rPr lang="en-US" sz="2400" dirty="0" smtClean="0"/>
              <a:t>)</a:t>
            </a:r>
          </a:p>
          <a:p>
            <a:r>
              <a:rPr lang="en-US" sz="2800" b="1" dirty="0" smtClean="0"/>
              <a:t>Central nervous system depressants</a:t>
            </a:r>
            <a:r>
              <a:rPr lang="en-US" sz="2800" dirty="0" smtClean="0"/>
              <a:t> (</a:t>
            </a:r>
            <a:r>
              <a:rPr lang="en-US" sz="2400" dirty="0" smtClean="0"/>
              <a:t>Barbiturates, opioids, antipsychotics, benzodiazepines)</a:t>
            </a:r>
          </a:p>
          <a:p>
            <a:r>
              <a:rPr lang="en-US" sz="2800" b="1" dirty="0" smtClean="0"/>
              <a:t>Psychedelics</a:t>
            </a:r>
            <a:r>
              <a:rPr lang="en-US" sz="2800" dirty="0" smtClean="0"/>
              <a:t> (</a:t>
            </a:r>
            <a:r>
              <a:rPr lang="en-US" sz="2400" dirty="0" smtClean="0"/>
              <a:t>LSD-25, psilocybin, </a:t>
            </a:r>
            <a:r>
              <a:rPr lang="en-US" sz="2400" dirty="0" err="1" smtClean="0"/>
              <a:t>ibogaine</a:t>
            </a:r>
            <a:r>
              <a:rPr lang="en-US" sz="2400" dirty="0" smtClean="0"/>
              <a:t>, </a:t>
            </a:r>
            <a:r>
              <a:rPr lang="en-US" sz="2400" dirty="0" err="1" smtClean="0"/>
              <a:t>harmine</a:t>
            </a:r>
            <a:r>
              <a:rPr lang="en-US" sz="2400" dirty="0" smtClean="0"/>
              <a:t>, MDMA…“ecstasy”, PCP)</a:t>
            </a:r>
          </a:p>
          <a:p>
            <a:r>
              <a:rPr lang="en-US" sz="2800" b="1" dirty="0" err="1" smtClean="0"/>
              <a:t>Deliriants</a:t>
            </a:r>
            <a:r>
              <a:rPr lang="en-US" sz="2800" dirty="0" smtClean="0"/>
              <a:t> (</a:t>
            </a:r>
            <a:r>
              <a:rPr lang="en-US" sz="2400" dirty="0" smtClean="0"/>
              <a:t>Many, especially </a:t>
            </a:r>
            <a:r>
              <a:rPr lang="en-US" sz="2400" dirty="0" err="1" smtClean="0"/>
              <a:t>anticholinergics</a:t>
            </a:r>
            <a:r>
              <a:rPr lang="en-US" sz="2400" dirty="0" smtClean="0"/>
              <a:t> , such as BZ)</a:t>
            </a:r>
          </a:p>
        </p:txBody>
      </p:sp>
    </p:spTree>
    <p:extLst>
      <p:ext uri="{BB962C8B-B14F-4D97-AF65-F5344CB8AC3E}">
        <p14:creationId xmlns:p14="http://schemas.microsoft.com/office/powerpoint/2010/main" val="3515167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a:xfrm>
            <a:off x="609600" y="533400"/>
            <a:ext cx="6496050" cy="690563"/>
          </a:xfrm>
        </p:spPr>
        <p:txBody>
          <a:bodyPr>
            <a:noAutofit/>
          </a:bodyPr>
          <a:lstStyle/>
          <a:p>
            <a:pPr algn="l">
              <a:defRPr/>
            </a:pPr>
            <a:r>
              <a:rPr lang="en-US" sz="3600" dirty="0" smtClean="0">
                <a:solidFill>
                  <a:srgbClr val="DAEDEF"/>
                </a:solidFill>
                <a:latin typeface="+mj-lt"/>
              </a:rPr>
              <a:t>Chemical Weapons (CW)</a:t>
            </a:r>
          </a:p>
        </p:txBody>
      </p:sp>
      <p:sp>
        <p:nvSpPr>
          <p:cNvPr id="678915" name="Rectangle 3"/>
          <p:cNvSpPr>
            <a:spLocks noGrp="1" noChangeArrowheads="1"/>
          </p:cNvSpPr>
          <p:nvPr>
            <p:ph type="body" idx="1"/>
          </p:nvPr>
        </p:nvSpPr>
        <p:spPr>
          <a:xfrm>
            <a:off x="1295400" y="2286000"/>
            <a:ext cx="4343400" cy="4419600"/>
          </a:xfrm>
        </p:spPr>
        <p:txBody>
          <a:bodyPr>
            <a:normAutofit lnSpcReduction="10000"/>
          </a:bodyPr>
          <a:lstStyle/>
          <a:p>
            <a:pPr>
              <a:defRPr/>
            </a:pPr>
            <a:r>
              <a:rPr lang="en-US" sz="2400" dirty="0" smtClean="0"/>
              <a:t>Chemical weapons are “</a:t>
            </a:r>
            <a:r>
              <a:rPr lang="en-US" sz="2400" dirty="0"/>
              <a:t>any toxic chemical or its precursor that can cause death, injury, temporary incapacitation or sensory irritation through its chemical action. Munitions or other delivery devices designed to deliver chemical weapons, whether filled or unfilled, are also considered weapons themselves.</a:t>
            </a:r>
            <a:r>
              <a:rPr lang="en-US" sz="2400" dirty="0" smtClean="0"/>
              <a:t>” (OPCW)</a:t>
            </a:r>
            <a:endParaRPr lang="en-US" sz="2400" dirty="0"/>
          </a:p>
        </p:txBody>
      </p:sp>
      <p:pic>
        <p:nvPicPr>
          <p:cNvPr id="22532" name="Picture 6" descr="GasMaskDogSoldier-19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86000"/>
            <a:ext cx="2836863"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3"/>
          <p:cNvSpPr>
            <a:spLocks noChangeArrowheads="1"/>
          </p:cNvSpPr>
          <p:nvPr/>
        </p:nvSpPr>
        <p:spPr bwMode="auto">
          <a:xfrm>
            <a:off x="6248400" y="5791200"/>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dirty="0">
                <a:solidFill>
                  <a:srgbClr val="002060"/>
                </a:solidFill>
              </a:rPr>
              <a:t>Special gas mask for dogs-1917</a:t>
            </a:r>
            <a:endParaRPr lang="en-US" dirty="0"/>
          </a:p>
        </p:txBody>
      </p:sp>
    </p:spTree>
    <p:extLst>
      <p:ext uri="{BB962C8B-B14F-4D97-AF65-F5344CB8AC3E}">
        <p14:creationId xmlns:p14="http://schemas.microsoft.com/office/powerpoint/2010/main" val="134283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a:xfrm>
            <a:off x="571500" y="457200"/>
            <a:ext cx="4838700" cy="995362"/>
          </a:xfrm>
        </p:spPr>
        <p:txBody>
          <a:bodyPr>
            <a:noAutofit/>
          </a:bodyPr>
          <a:lstStyle/>
          <a:p>
            <a:pPr>
              <a:defRPr/>
            </a:pPr>
            <a:r>
              <a:rPr lang="en-US" dirty="0" smtClean="0">
                <a:solidFill>
                  <a:srgbClr val="DAEDEF"/>
                </a:solidFill>
              </a:rPr>
              <a:t>Physiological </a:t>
            </a:r>
            <a:r>
              <a:rPr lang="en-US" dirty="0" err="1" smtClean="0">
                <a:solidFill>
                  <a:srgbClr val="DAEDEF"/>
                </a:solidFill>
              </a:rPr>
              <a:t>Incapacitants</a:t>
            </a:r>
            <a:endParaRPr lang="en-US" dirty="0">
              <a:solidFill>
                <a:srgbClr val="DAEDEF"/>
              </a:solidFill>
            </a:endParaRPr>
          </a:p>
        </p:txBody>
      </p:sp>
      <p:graphicFrame>
        <p:nvGraphicFramePr>
          <p:cNvPr id="87043" name="Object 3">
            <a:hlinkClick r:id="" action="ppaction://ole?verb=0"/>
          </p:cNvPr>
          <p:cNvGraphicFramePr>
            <a:graphicFrameLocks/>
          </p:cNvGraphicFramePr>
          <p:nvPr>
            <p:extLst>
              <p:ext uri="{D42A27DB-BD31-4B8C-83A1-F6EECF244321}">
                <p14:modId xmlns:p14="http://schemas.microsoft.com/office/powerpoint/2010/main" val="2592926524"/>
              </p:ext>
            </p:extLst>
          </p:nvPr>
        </p:nvGraphicFramePr>
        <p:xfrm>
          <a:off x="304800" y="2000250"/>
          <a:ext cx="1917700" cy="4781550"/>
        </p:xfrm>
        <a:graphic>
          <a:graphicData uri="http://schemas.openxmlformats.org/presentationml/2006/ole">
            <mc:AlternateContent xmlns:mc="http://schemas.openxmlformats.org/markup-compatibility/2006">
              <mc:Choice xmlns:v="urn:schemas-microsoft-com:vml" Requires="v">
                <p:oleObj spid="_x0000_s57380" name="Clip" r:id="rId4" imgW="1928813" imgH="4792663" progId="MS_ClipArt_Gallery.2">
                  <p:embed/>
                </p:oleObj>
              </mc:Choice>
              <mc:Fallback>
                <p:oleObj name="Clip" r:id="rId4" imgW="1928813" imgH="4792663"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002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656388" name="Rectangle 4"/>
          <p:cNvSpPr>
            <a:spLocks noGrp="1" noChangeArrowheads="1"/>
          </p:cNvSpPr>
          <p:nvPr>
            <p:ph type="body" sz="half" idx="2"/>
          </p:nvPr>
        </p:nvSpPr>
        <p:spPr>
          <a:xfrm>
            <a:off x="2514600" y="2286000"/>
            <a:ext cx="6500813" cy="4495800"/>
          </a:xfrm>
        </p:spPr>
        <p:txBody>
          <a:bodyPr>
            <a:noAutofit/>
          </a:bodyPr>
          <a:lstStyle/>
          <a:p>
            <a:pPr>
              <a:defRPr/>
            </a:pPr>
            <a:r>
              <a:rPr lang="en-US" sz="2400" dirty="0" smtClean="0">
                <a:latin typeface="+mj-lt"/>
                <a:ea typeface="+mj-ea"/>
                <a:cs typeface="+mj-cs"/>
              </a:rPr>
              <a:t>CN (mace), CS, pepper spray, fentanyl</a:t>
            </a:r>
          </a:p>
          <a:p>
            <a:pPr>
              <a:defRPr/>
            </a:pPr>
            <a:r>
              <a:rPr lang="en-US" sz="2400" dirty="0" smtClean="0">
                <a:latin typeface="+mj-lt"/>
                <a:ea typeface="+mj-ea"/>
                <a:cs typeface="+mj-cs"/>
              </a:rPr>
              <a:t>Modes </a:t>
            </a:r>
            <a:r>
              <a:rPr lang="en-US" sz="2400" dirty="0">
                <a:latin typeface="+mj-lt"/>
                <a:ea typeface="+mj-ea"/>
                <a:cs typeface="+mj-cs"/>
              </a:rPr>
              <a:t>of Action: Mucous membrane irritation, vomiting inducing, sleep </a:t>
            </a:r>
            <a:r>
              <a:rPr lang="en-US" sz="2400" dirty="0" smtClean="0">
                <a:latin typeface="+mj-lt"/>
                <a:ea typeface="+mj-ea"/>
                <a:cs typeface="+mj-cs"/>
              </a:rPr>
              <a:t>inducing</a:t>
            </a:r>
            <a:endParaRPr lang="en-US" sz="2400" dirty="0">
              <a:latin typeface="+mj-lt"/>
              <a:ea typeface="+mj-ea"/>
              <a:cs typeface="+mj-cs"/>
            </a:endParaRPr>
          </a:p>
          <a:p>
            <a:pPr>
              <a:defRPr/>
            </a:pPr>
            <a:r>
              <a:rPr lang="en-US" sz="2400" dirty="0">
                <a:latin typeface="+mj-lt"/>
                <a:ea typeface="+mj-ea"/>
                <a:cs typeface="+mj-cs"/>
              </a:rPr>
              <a:t>Physiological Effects</a:t>
            </a:r>
          </a:p>
          <a:p>
            <a:pPr lvl="1">
              <a:buFont typeface="Arial" pitchFamily="34" charset="0"/>
              <a:buChar char="•"/>
              <a:defRPr/>
            </a:pPr>
            <a:r>
              <a:rPr lang="en-US" sz="2400" dirty="0">
                <a:latin typeface="+mj-lt"/>
                <a:ea typeface="+mj-ea"/>
                <a:cs typeface="+mj-cs"/>
              </a:rPr>
              <a:t>Causes uncontrolled tearing, itching, vomiting, unconsciousness</a:t>
            </a:r>
          </a:p>
          <a:p>
            <a:pPr lvl="1">
              <a:buFont typeface="Arial" pitchFamily="34" charset="0"/>
              <a:buChar char="•"/>
              <a:defRPr/>
            </a:pPr>
            <a:r>
              <a:rPr lang="en-US" sz="2400" dirty="0" smtClean="0">
                <a:latin typeface="+mj-lt"/>
                <a:ea typeface="+mj-ea"/>
                <a:cs typeface="+mj-cs"/>
              </a:rPr>
              <a:t>Act immediately</a:t>
            </a:r>
            <a:endParaRPr lang="en-US" sz="2400" dirty="0">
              <a:latin typeface="+mj-lt"/>
              <a:ea typeface="+mj-ea"/>
              <a:cs typeface="+mj-cs"/>
            </a:endParaRPr>
          </a:p>
          <a:p>
            <a:pPr>
              <a:defRPr/>
            </a:pPr>
            <a:r>
              <a:rPr lang="en-US" sz="2400" dirty="0">
                <a:latin typeface="+mj-lt"/>
                <a:ea typeface="+mj-ea"/>
                <a:cs typeface="+mj-cs"/>
              </a:rPr>
              <a:t>Form When Disseminated: Powder, </a:t>
            </a:r>
            <a:r>
              <a:rPr lang="en-US" sz="2400" dirty="0" smtClean="0">
                <a:latin typeface="+mj-lt"/>
                <a:ea typeface="+mj-ea"/>
                <a:cs typeface="+mj-cs"/>
              </a:rPr>
              <a:t>Vapor</a:t>
            </a:r>
            <a:endParaRPr lang="en-US" sz="2400" dirty="0">
              <a:latin typeface="+mj-lt"/>
              <a:ea typeface="+mj-ea"/>
              <a:cs typeface="+mj-cs"/>
            </a:endParaRPr>
          </a:p>
          <a:p>
            <a:pPr>
              <a:defRPr/>
            </a:pPr>
            <a:r>
              <a:rPr lang="en-US" sz="2400" dirty="0">
                <a:latin typeface="+mj-lt"/>
                <a:ea typeface="+mj-ea"/>
                <a:cs typeface="+mj-cs"/>
              </a:rPr>
              <a:t>Required Defensive Gear: Protective Mask &amp; Clothing</a:t>
            </a:r>
          </a:p>
        </p:txBody>
      </p:sp>
      <p:sp>
        <p:nvSpPr>
          <p:cNvPr id="87045" name="Line 5"/>
          <p:cNvSpPr>
            <a:spLocks noChangeShapeType="1"/>
          </p:cNvSpPr>
          <p:nvPr/>
        </p:nvSpPr>
        <p:spPr bwMode="auto">
          <a:xfrm flipH="1" flipV="1">
            <a:off x="1576387" y="2990850"/>
            <a:ext cx="1014413" cy="81915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046" name="Line 6"/>
          <p:cNvSpPr>
            <a:spLocks noChangeShapeType="1"/>
          </p:cNvSpPr>
          <p:nvPr/>
        </p:nvSpPr>
        <p:spPr bwMode="auto">
          <a:xfrm flipH="1" flipV="1">
            <a:off x="1411287" y="2189162"/>
            <a:ext cx="1179513" cy="1620837"/>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127788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63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638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638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638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0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0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638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build="p"/>
      <p:bldP spid="87045" grpId="0" animBg="1"/>
      <p:bldP spid="8704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0075" y="381000"/>
            <a:ext cx="2981325" cy="1066800"/>
          </a:xfrm>
        </p:spPr>
        <p:txBody>
          <a:bodyPr>
            <a:noAutofit/>
          </a:bodyPr>
          <a:lstStyle/>
          <a:p>
            <a:pPr>
              <a:defRPr/>
            </a:pPr>
            <a:r>
              <a:rPr lang="en-US" dirty="0">
                <a:solidFill>
                  <a:srgbClr val="DAEDEF"/>
                </a:solidFill>
              </a:rPr>
              <a:t>Opiate-like Agents</a:t>
            </a:r>
          </a:p>
        </p:txBody>
      </p:sp>
      <p:sp>
        <p:nvSpPr>
          <p:cNvPr id="88067" name="Rectangle 4"/>
          <p:cNvSpPr>
            <a:spLocks noGrp="1" noChangeArrowheads="1"/>
          </p:cNvSpPr>
          <p:nvPr>
            <p:ph type="body" sz="half" idx="2"/>
          </p:nvPr>
        </p:nvSpPr>
        <p:spPr>
          <a:xfrm>
            <a:off x="1752600" y="2133600"/>
            <a:ext cx="6705600" cy="1066800"/>
          </a:xfrm>
        </p:spPr>
        <p:txBody>
          <a:bodyPr>
            <a:normAutofit lnSpcReduction="10000"/>
          </a:bodyPr>
          <a:lstStyle/>
          <a:p>
            <a:r>
              <a:rPr lang="en-US" sz="2000" dirty="0" smtClean="0"/>
              <a:t>Clinical data for opiate-like compounds, comparing the effective dose (ED</a:t>
            </a:r>
            <a:r>
              <a:rPr lang="en-US" sz="2000" baseline="-25000" dirty="0" smtClean="0"/>
              <a:t>50</a:t>
            </a:r>
            <a:r>
              <a:rPr lang="en-US" sz="2000" dirty="0" smtClean="0"/>
              <a:t>) and the lethal dose (LD</a:t>
            </a:r>
            <a:r>
              <a:rPr lang="en-US" sz="2000" baseline="-25000" dirty="0" smtClean="0"/>
              <a:t>50</a:t>
            </a:r>
            <a:r>
              <a:rPr lang="en-US" sz="2000" dirty="0" smtClean="0"/>
              <a:t>)</a:t>
            </a:r>
          </a:p>
          <a:p>
            <a:r>
              <a:rPr lang="en-US" sz="2000" dirty="0" smtClean="0"/>
              <a:t>This varies with the health of the subject.</a:t>
            </a:r>
          </a:p>
        </p:txBody>
      </p:sp>
      <p:pic>
        <p:nvPicPr>
          <p:cNvPr id="880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95656"/>
            <a:ext cx="6664325" cy="3609944"/>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spTree>
    <p:extLst>
      <p:ext uri="{BB962C8B-B14F-4D97-AF65-F5344CB8AC3E}">
        <p14:creationId xmlns:p14="http://schemas.microsoft.com/office/powerpoint/2010/main" val="3072569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4200" y="381000"/>
            <a:ext cx="4445000" cy="1200329"/>
          </a:xfrm>
          <a:prstGeom prst="rect">
            <a:avLst/>
          </a:prstGeom>
        </p:spPr>
        <p:txBody>
          <a:bodyPr wrap="square">
            <a:spAutoFit/>
          </a:bodyPr>
          <a:lstStyle/>
          <a:p>
            <a:pPr>
              <a:defRPr/>
            </a:pPr>
            <a:r>
              <a:rPr lang="en-US" sz="3600" dirty="0">
                <a:solidFill>
                  <a:srgbClr val="DAEDEF"/>
                </a:solidFill>
                <a:latin typeface="+mj-lt"/>
              </a:rPr>
              <a:t>Moscow Theater Hostage Crisis</a:t>
            </a:r>
          </a:p>
        </p:txBody>
      </p:sp>
      <p:sp>
        <p:nvSpPr>
          <p:cNvPr id="7" name="Rectangle 6"/>
          <p:cNvSpPr>
            <a:spLocks noChangeArrowheads="1"/>
          </p:cNvSpPr>
          <p:nvPr/>
        </p:nvSpPr>
        <p:spPr bwMode="auto">
          <a:xfrm>
            <a:off x="1295400" y="1981200"/>
            <a:ext cx="75819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400" dirty="0"/>
              <a:t>23 October 2002 – 40-50 armed Chechens seized a crowded Moscow theater and took 850 hostages</a:t>
            </a:r>
          </a:p>
          <a:p>
            <a:pPr marL="342900" indent="-342900">
              <a:buFont typeface="Arial" pitchFamily="34" charset="0"/>
              <a:buChar char="•"/>
            </a:pPr>
            <a:r>
              <a:rPr lang="en-US" sz="2400" dirty="0"/>
              <a:t>Claimed allegiance to the Islamist militant separatist movement in Chechnya </a:t>
            </a:r>
          </a:p>
          <a:p>
            <a:pPr marL="342900" indent="-342900">
              <a:buFont typeface="Arial" pitchFamily="34" charset="0"/>
              <a:buChar char="•"/>
            </a:pPr>
            <a:r>
              <a:rPr lang="en-US" sz="2400" dirty="0"/>
              <a:t>Russian forces pumped a substance thought to be </a:t>
            </a:r>
            <a:r>
              <a:rPr lang="en-US" sz="2400" dirty="0" err="1" smtClean="0"/>
              <a:t>carfentanyl</a:t>
            </a:r>
            <a:r>
              <a:rPr lang="en-US" sz="2400" dirty="0" smtClean="0"/>
              <a:t> </a:t>
            </a:r>
            <a:r>
              <a:rPr lang="en-US" sz="2400" dirty="0"/>
              <a:t>into the building's ventilation system and raided it.</a:t>
            </a:r>
          </a:p>
          <a:p>
            <a:pPr marL="342900" indent="-342900">
              <a:buFont typeface="Arial" pitchFamily="34" charset="0"/>
              <a:buChar char="•"/>
            </a:pPr>
            <a:r>
              <a:rPr lang="en-US" sz="2400" dirty="0"/>
              <a:t>39 attackers and at least 129 of the hostages were killed.</a:t>
            </a:r>
          </a:p>
          <a:p>
            <a:pPr marL="342900" indent="-342900">
              <a:buFont typeface="Arial" pitchFamily="34" charset="0"/>
              <a:buChar char="•"/>
            </a:pPr>
            <a:r>
              <a:rPr lang="en-US" sz="2400" dirty="0"/>
              <a:t>Most of the hostages who died were killed by the toxic substance pumped into the theater to subdue the militants. It is thought that their weakened condition led to a greater risk.</a:t>
            </a:r>
          </a:p>
        </p:txBody>
      </p:sp>
    </p:spTree>
    <p:extLst>
      <p:ext uri="{BB962C8B-B14F-4D97-AF65-F5344CB8AC3E}">
        <p14:creationId xmlns:p14="http://schemas.microsoft.com/office/powerpoint/2010/main" val="1190807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fentan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076700"/>
            <a:ext cx="4215279" cy="2324100"/>
          </a:xfrm>
          <a:prstGeom prst="rect">
            <a:avLst/>
          </a:prstGeom>
        </p:spPr>
      </p:pic>
      <p:sp>
        <p:nvSpPr>
          <p:cNvPr id="2" name="Title 1"/>
          <p:cNvSpPr>
            <a:spLocks noGrp="1"/>
          </p:cNvSpPr>
          <p:nvPr>
            <p:ph type="title"/>
          </p:nvPr>
        </p:nvSpPr>
        <p:spPr>
          <a:xfrm>
            <a:off x="609600" y="381000"/>
            <a:ext cx="5486400" cy="1066800"/>
          </a:xfrm>
        </p:spPr>
        <p:txBody>
          <a:bodyPr/>
          <a:lstStyle/>
          <a:p>
            <a:pPr>
              <a:defRPr/>
            </a:pPr>
            <a:r>
              <a:rPr lang="en-US" kern="1200" dirty="0">
                <a:solidFill>
                  <a:srgbClr val="DAEDEF"/>
                </a:solidFill>
                <a:latin typeface="+mj-lt"/>
                <a:ea typeface="+mn-ea"/>
                <a:cs typeface="+mn-cs"/>
              </a:rPr>
              <a:t>Fentanyl and </a:t>
            </a:r>
            <a:r>
              <a:rPr lang="en-US" kern="1200" dirty="0" smtClean="0">
                <a:solidFill>
                  <a:srgbClr val="DAEDEF"/>
                </a:solidFill>
                <a:latin typeface="+mj-lt"/>
                <a:ea typeface="+mn-ea"/>
                <a:cs typeface="+mn-cs"/>
              </a:rPr>
              <a:t/>
            </a:r>
            <a:br>
              <a:rPr lang="en-US" kern="1200" dirty="0" smtClean="0">
                <a:solidFill>
                  <a:srgbClr val="DAEDEF"/>
                </a:solidFill>
                <a:latin typeface="+mj-lt"/>
                <a:ea typeface="+mn-ea"/>
                <a:cs typeface="+mn-cs"/>
              </a:rPr>
            </a:br>
            <a:r>
              <a:rPr lang="en-US" kern="1200" dirty="0" err="1" smtClean="0">
                <a:solidFill>
                  <a:srgbClr val="DAEDEF"/>
                </a:solidFill>
                <a:latin typeface="+mj-lt"/>
                <a:ea typeface="+mn-ea"/>
                <a:cs typeface="+mn-cs"/>
              </a:rPr>
              <a:t>Carfentanyl</a:t>
            </a:r>
            <a:endParaRPr lang="en-US" kern="1200" dirty="0">
              <a:solidFill>
                <a:srgbClr val="DAEDEF"/>
              </a:solidFill>
              <a:latin typeface="+mj-lt"/>
              <a:ea typeface="+mn-ea"/>
              <a:cs typeface="+mn-cs"/>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8200" y="2057400"/>
            <a:ext cx="3912936" cy="1894410"/>
          </a:xfrm>
        </p:spPr>
      </p:pic>
      <p:sp>
        <p:nvSpPr>
          <p:cNvPr id="6" name="TextBox 5"/>
          <p:cNvSpPr txBox="1"/>
          <p:nvPr/>
        </p:nvSpPr>
        <p:spPr>
          <a:xfrm>
            <a:off x="1295400" y="2398217"/>
            <a:ext cx="3200400" cy="4154983"/>
          </a:xfrm>
          <a:prstGeom prst="rect">
            <a:avLst/>
          </a:prstGeom>
          <a:noFill/>
        </p:spPr>
        <p:txBody>
          <a:bodyPr wrap="square" rtlCol="0">
            <a:spAutoFit/>
          </a:bodyPr>
          <a:lstStyle/>
          <a:p>
            <a:pPr marL="342900" indent="-342900">
              <a:buFont typeface="Arial" pitchFamily="34" charset="0"/>
              <a:buChar char="•"/>
            </a:pPr>
            <a:r>
              <a:rPr lang="en-US" sz="2400" dirty="0" smtClean="0"/>
              <a:t>Both </a:t>
            </a:r>
            <a:r>
              <a:rPr lang="en-US" sz="2400" dirty="0"/>
              <a:t>potent, synthetic </a:t>
            </a:r>
            <a:r>
              <a:rPr lang="en-US" sz="2400" dirty="0" smtClean="0"/>
              <a:t>narcotics that stimulate opioid </a:t>
            </a:r>
            <a:r>
              <a:rPr lang="en-US" sz="2400" dirty="0"/>
              <a:t>receptors. </a:t>
            </a:r>
            <a:endParaRPr lang="en-US" sz="2400" dirty="0" smtClean="0"/>
          </a:p>
          <a:p>
            <a:pPr marL="342900" indent="-342900">
              <a:buFont typeface="Arial" pitchFamily="34" charset="0"/>
              <a:buChar char="•"/>
            </a:pPr>
            <a:r>
              <a:rPr lang="en-US" sz="2400" dirty="0" smtClean="0"/>
              <a:t>Fentanyl </a:t>
            </a:r>
            <a:r>
              <a:rPr lang="en-US" sz="2400" dirty="0"/>
              <a:t>is approximately 100 times more potent than </a:t>
            </a:r>
            <a:r>
              <a:rPr lang="en-US" sz="2400" dirty="0" smtClean="0"/>
              <a:t>morphine.</a:t>
            </a:r>
            <a:endParaRPr lang="en-US" sz="2400" dirty="0"/>
          </a:p>
          <a:p>
            <a:pPr marL="342900" indent="-342900">
              <a:buFont typeface="Arial" pitchFamily="34" charset="0"/>
              <a:buChar char="•"/>
            </a:pPr>
            <a:r>
              <a:rPr lang="en-US" sz="2400" dirty="0" err="1" smtClean="0"/>
              <a:t>Carfentanyl</a:t>
            </a:r>
            <a:r>
              <a:rPr lang="en-US" sz="2400" dirty="0" smtClean="0"/>
              <a:t> is about 10,000 times more potent.</a:t>
            </a:r>
          </a:p>
        </p:txBody>
      </p:sp>
      <p:sp>
        <p:nvSpPr>
          <p:cNvPr id="7" name="TextBox 6"/>
          <p:cNvSpPr txBox="1"/>
          <p:nvPr/>
        </p:nvSpPr>
        <p:spPr>
          <a:xfrm>
            <a:off x="5486400" y="3429000"/>
            <a:ext cx="1449436" cy="461665"/>
          </a:xfrm>
          <a:prstGeom prst="rect">
            <a:avLst/>
          </a:prstGeom>
          <a:noFill/>
        </p:spPr>
        <p:txBody>
          <a:bodyPr wrap="none" rtlCol="0">
            <a:spAutoFit/>
          </a:bodyPr>
          <a:lstStyle/>
          <a:p>
            <a:r>
              <a:rPr lang="en-US" sz="2400" b="1" dirty="0" smtClean="0"/>
              <a:t>Fentanyl</a:t>
            </a:r>
            <a:endParaRPr lang="en-US" sz="2400" b="1" dirty="0"/>
          </a:p>
        </p:txBody>
      </p:sp>
      <p:sp>
        <p:nvSpPr>
          <p:cNvPr id="8" name="TextBox 7"/>
          <p:cNvSpPr txBox="1"/>
          <p:nvPr/>
        </p:nvSpPr>
        <p:spPr>
          <a:xfrm>
            <a:off x="4724400" y="5562600"/>
            <a:ext cx="1826792" cy="461665"/>
          </a:xfrm>
          <a:prstGeom prst="rect">
            <a:avLst/>
          </a:prstGeom>
          <a:noFill/>
        </p:spPr>
        <p:txBody>
          <a:bodyPr wrap="none" rtlCol="0">
            <a:spAutoFit/>
          </a:bodyPr>
          <a:lstStyle/>
          <a:p>
            <a:r>
              <a:rPr lang="en-US" sz="2400" b="1" dirty="0" err="1" smtClean="0"/>
              <a:t>carfentanyl</a:t>
            </a:r>
            <a:endParaRPr lang="en-US" sz="2400" b="1" dirty="0"/>
          </a:p>
        </p:txBody>
      </p:sp>
    </p:spTree>
    <p:extLst>
      <p:ext uri="{BB962C8B-B14F-4D97-AF65-F5344CB8AC3E}">
        <p14:creationId xmlns:p14="http://schemas.microsoft.com/office/powerpoint/2010/main" val="37346043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590550" y="381000"/>
            <a:ext cx="4743450" cy="1147762"/>
          </a:xfrm>
        </p:spPr>
        <p:txBody>
          <a:bodyPr>
            <a:noAutofit/>
          </a:bodyPr>
          <a:lstStyle/>
          <a:p>
            <a:pPr>
              <a:defRPr/>
            </a:pPr>
            <a:r>
              <a:rPr lang="en-US" kern="1200" dirty="0">
                <a:solidFill>
                  <a:srgbClr val="DAEDEF"/>
                </a:solidFill>
                <a:ea typeface="+mn-ea"/>
                <a:cs typeface="+mn-cs"/>
              </a:rPr>
              <a:t>Psychochemical Incapacitants</a:t>
            </a:r>
          </a:p>
        </p:txBody>
      </p:sp>
      <p:graphicFrame>
        <p:nvGraphicFramePr>
          <p:cNvPr id="90115" name="Object 3">
            <a:hlinkClick r:id="" action="ppaction://ole?verb=0"/>
          </p:cNvPr>
          <p:cNvGraphicFramePr>
            <a:graphicFrameLocks/>
          </p:cNvGraphicFramePr>
          <p:nvPr>
            <p:extLst>
              <p:ext uri="{D42A27DB-BD31-4B8C-83A1-F6EECF244321}">
                <p14:modId xmlns:p14="http://schemas.microsoft.com/office/powerpoint/2010/main" val="2385740572"/>
              </p:ext>
            </p:extLst>
          </p:nvPr>
        </p:nvGraphicFramePr>
        <p:xfrm>
          <a:off x="122238" y="2000250"/>
          <a:ext cx="1917700" cy="4781550"/>
        </p:xfrm>
        <a:graphic>
          <a:graphicData uri="http://schemas.openxmlformats.org/presentationml/2006/ole">
            <mc:AlternateContent xmlns:mc="http://schemas.openxmlformats.org/markup-compatibility/2006">
              <mc:Choice xmlns:v="urn:schemas-microsoft-com:vml" Requires="v">
                <p:oleObj spid="_x0000_s58404" name="Clip" r:id="rId4" imgW="1928813" imgH="4792663" progId="MS_ClipArt_Gallery.2">
                  <p:embed/>
                </p:oleObj>
              </mc:Choice>
              <mc:Fallback>
                <p:oleObj name="Clip" r:id="rId4" imgW="1928813" imgH="4792663"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20002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369668" name="Rectangle 4"/>
          <p:cNvSpPr>
            <a:spLocks noGrp="1" noChangeArrowheads="1"/>
          </p:cNvSpPr>
          <p:nvPr>
            <p:ph type="body" sz="half" idx="2"/>
          </p:nvPr>
        </p:nvSpPr>
        <p:spPr>
          <a:xfrm>
            <a:off x="2362200" y="2057400"/>
            <a:ext cx="6705600" cy="4724400"/>
          </a:xfrm>
        </p:spPr>
        <p:txBody>
          <a:bodyPr>
            <a:noAutofit/>
          </a:bodyPr>
          <a:lstStyle/>
          <a:p>
            <a:pPr>
              <a:defRPr/>
            </a:pPr>
            <a:r>
              <a:rPr lang="en-US" sz="2200" dirty="0" smtClean="0">
                <a:latin typeface="+mj-lt"/>
                <a:ea typeface="+mj-ea"/>
                <a:cs typeface="+mj-cs"/>
              </a:rPr>
              <a:t>BZ (</a:t>
            </a:r>
            <a:r>
              <a:rPr lang="en-US" sz="2200" dirty="0">
                <a:latin typeface="+mj-lt"/>
                <a:ea typeface="+mj-ea"/>
                <a:cs typeface="+mj-cs"/>
              </a:rPr>
              <a:t>3-3-quinuclidinyl </a:t>
            </a:r>
            <a:r>
              <a:rPr lang="en-US" sz="2200" dirty="0" err="1" smtClean="0">
                <a:latin typeface="+mj-lt"/>
                <a:ea typeface="+mj-ea"/>
                <a:cs typeface="+mj-cs"/>
              </a:rPr>
              <a:t>benzilate</a:t>
            </a:r>
            <a:r>
              <a:rPr lang="en-US" sz="2200" dirty="0" smtClean="0">
                <a:latin typeface="+mj-lt"/>
                <a:ea typeface="+mj-ea"/>
                <a:cs typeface="+mj-cs"/>
              </a:rPr>
              <a:t>)</a:t>
            </a:r>
          </a:p>
          <a:p>
            <a:pPr>
              <a:defRPr/>
            </a:pPr>
            <a:r>
              <a:rPr lang="en-US" sz="2200" dirty="0" smtClean="0">
                <a:latin typeface="+mj-lt"/>
                <a:ea typeface="+mj-ea"/>
                <a:cs typeface="+mj-cs"/>
              </a:rPr>
              <a:t>Modes </a:t>
            </a:r>
            <a:r>
              <a:rPr lang="en-US" sz="2200" dirty="0">
                <a:latin typeface="+mj-lt"/>
                <a:ea typeface="+mj-ea"/>
                <a:cs typeface="+mj-cs"/>
              </a:rPr>
              <a:t>of Action: Inhalation, Ingestion, </a:t>
            </a:r>
            <a:r>
              <a:rPr lang="en-US" sz="2200" dirty="0" smtClean="0">
                <a:latin typeface="+mj-lt"/>
                <a:ea typeface="+mj-ea"/>
                <a:cs typeface="+mj-cs"/>
              </a:rPr>
              <a:t>Injection</a:t>
            </a:r>
            <a:endParaRPr lang="en-US" sz="2200" dirty="0">
              <a:latin typeface="+mj-lt"/>
              <a:ea typeface="+mj-ea"/>
              <a:cs typeface="+mj-cs"/>
            </a:endParaRPr>
          </a:p>
          <a:p>
            <a:pPr>
              <a:defRPr/>
            </a:pPr>
            <a:r>
              <a:rPr lang="en-US" sz="2200" dirty="0">
                <a:latin typeface="+mj-lt"/>
                <a:ea typeface="+mj-ea"/>
                <a:cs typeface="+mj-cs"/>
              </a:rPr>
              <a:t>Physiological Effects</a:t>
            </a:r>
          </a:p>
          <a:p>
            <a:pPr lvl="1">
              <a:buFont typeface="Arial" pitchFamily="34" charset="0"/>
              <a:buChar char="•"/>
              <a:defRPr/>
            </a:pPr>
            <a:r>
              <a:rPr lang="en-US" sz="2200" dirty="0">
                <a:latin typeface="+mj-lt"/>
                <a:ea typeface="+mj-ea"/>
                <a:cs typeface="+mj-cs"/>
              </a:rPr>
              <a:t>Potent anti-cholinergic compound (similar to atropine)</a:t>
            </a:r>
          </a:p>
          <a:p>
            <a:pPr lvl="1">
              <a:buFont typeface="Arial" pitchFamily="34" charset="0"/>
              <a:buChar char="•"/>
              <a:defRPr/>
            </a:pPr>
            <a:r>
              <a:rPr lang="en-US" sz="2200" dirty="0">
                <a:latin typeface="+mj-lt"/>
                <a:ea typeface="+mj-ea"/>
                <a:cs typeface="+mj-cs"/>
              </a:rPr>
              <a:t>Dose &lt;1 mg induces hallucinations and delirium</a:t>
            </a:r>
          </a:p>
          <a:p>
            <a:pPr lvl="1">
              <a:buFont typeface="Arial" pitchFamily="34" charset="0"/>
              <a:buChar char="•"/>
              <a:defRPr/>
            </a:pPr>
            <a:r>
              <a:rPr lang="en-US" sz="2200" dirty="0">
                <a:latin typeface="+mj-lt"/>
                <a:ea typeface="+mj-ea"/>
                <a:cs typeface="+mj-cs"/>
              </a:rPr>
              <a:t>Effects peak at 8 hours and decline over </a:t>
            </a:r>
            <a:r>
              <a:rPr lang="en-US" sz="2200" dirty="0" smtClean="0">
                <a:latin typeface="+mj-lt"/>
                <a:ea typeface="+mj-ea"/>
                <a:cs typeface="+mj-cs"/>
              </a:rPr>
              <a:t>next </a:t>
            </a:r>
            <a:r>
              <a:rPr lang="en-US" sz="2200" dirty="0">
                <a:latin typeface="+mj-lt"/>
                <a:ea typeface="+mj-ea"/>
                <a:cs typeface="+mj-cs"/>
              </a:rPr>
              <a:t>48-72 </a:t>
            </a:r>
            <a:r>
              <a:rPr lang="en-US" sz="2200" dirty="0" smtClean="0">
                <a:latin typeface="+mj-lt"/>
                <a:ea typeface="+mj-ea"/>
                <a:cs typeface="+mj-cs"/>
              </a:rPr>
              <a:t>hours</a:t>
            </a:r>
            <a:endParaRPr lang="en-US" sz="2200" dirty="0">
              <a:latin typeface="+mj-lt"/>
              <a:ea typeface="+mj-ea"/>
              <a:cs typeface="+mj-cs"/>
            </a:endParaRPr>
          </a:p>
          <a:p>
            <a:pPr>
              <a:defRPr/>
            </a:pPr>
            <a:r>
              <a:rPr lang="en-US" sz="2200" dirty="0">
                <a:latin typeface="+mj-lt"/>
                <a:ea typeface="+mj-ea"/>
                <a:cs typeface="+mj-cs"/>
              </a:rPr>
              <a:t>Form When Disseminated: A</a:t>
            </a:r>
            <a:r>
              <a:rPr lang="en-US" sz="2200" dirty="0" smtClean="0">
                <a:latin typeface="+mj-lt"/>
                <a:ea typeface="+mj-ea"/>
                <a:cs typeface="+mj-cs"/>
              </a:rPr>
              <a:t>erosolized </a:t>
            </a:r>
            <a:r>
              <a:rPr lang="en-US" sz="2200" dirty="0">
                <a:latin typeface="+mj-lt"/>
                <a:ea typeface="+mj-ea"/>
                <a:cs typeface="+mj-cs"/>
              </a:rPr>
              <a:t>solid, possibly in </a:t>
            </a:r>
            <a:r>
              <a:rPr lang="en-US" sz="2200" dirty="0" smtClean="0">
                <a:latin typeface="+mj-lt"/>
                <a:ea typeface="+mj-ea"/>
                <a:cs typeface="+mj-cs"/>
              </a:rPr>
              <a:t>solvent</a:t>
            </a:r>
            <a:endParaRPr lang="en-US" sz="2200" dirty="0">
              <a:latin typeface="+mj-lt"/>
              <a:ea typeface="+mj-ea"/>
              <a:cs typeface="+mj-cs"/>
            </a:endParaRPr>
          </a:p>
          <a:p>
            <a:pPr>
              <a:defRPr/>
            </a:pPr>
            <a:r>
              <a:rPr lang="en-US" sz="2200" dirty="0">
                <a:latin typeface="+mj-lt"/>
                <a:ea typeface="+mj-ea"/>
                <a:cs typeface="+mj-cs"/>
              </a:rPr>
              <a:t>Required Defensive Gear: Protective Mask, Suits</a:t>
            </a:r>
          </a:p>
        </p:txBody>
      </p:sp>
      <p:sp>
        <p:nvSpPr>
          <p:cNvPr id="90117" name="Line 5"/>
          <p:cNvSpPr>
            <a:spLocks noChangeShapeType="1"/>
          </p:cNvSpPr>
          <p:nvPr/>
        </p:nvSpPr>
        <p:spPr bwMode="auto">
          <a:xfrm flipH="1" flipV="1">
            <a:off x="1108075" y="2184400"/>
            <a:ext cx="1446213" cy="91440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0118" name="Line 6"/>
          <p:cNvSpPr>
            <a:spLocks noChangeShapeType="1"/>
          </p:cNvSpPr>
          <p:nvPr/>
        </p:nvSpPr>
        <p:spPr bwMode="auto">
          <a:xfrm flipH="1">
            <a:off x="1108075" y="3098800"/>
            <a:ext cx="1446213" cy="174625"/>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859845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96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96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966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966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96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966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96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build="p" bldLvl="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1295400" cy="715962"/>
          </a:xfrm>
        </p:spPr>
        <p:txBody>
          <a:bodyPr/>
          <a:lstStyle/>
          <a:p>
            <a:r>
              <a:rPr lang="en-US" dirty="0" smtClean="0">
                <a:solidFill>
                  <a:srgbClr val="DAEDEF"/>
                </a:solidFill>
                <a:latin typeface="+mj-lt"/>
              </a:rPr>
              <a:t>BZ</a:t>
            </a:r>
            <a:endParaRPr lang="en-US" dirty="0">
              <a:solidFill>
                <a:srgbClr val="DAEDEF"/>
              </a:solidFill>
              <a:latin typeface="+mj-lt"/>
            </a:endParaRPr>
          </a:p>
        </p:txBody>
      </p:sp>
      <p:sp>
        <p:nvSpPr>
          <p:cNvPr id="3" name="Content Placeholder 2"/>
          <p:cNvSpPr>
            <a:spLocks noGrp="1"/>
          </p:cNvSpPr>
          <p:nvPr>
            <p:ph idx="1"/>
          </p:nvPr>
        </p:nvSpPr>
        <p:spPr>
          <a:xfrm>
            <a:off x="1371600" y="2057400"/>
            <a:ext cx="4343400" cy="4495800"/>
          </a:xfrm>
        </p:spPr>
        <p:txBody>
          <a:bodyPr>
            <a:normAutofit fontScale="92500" lnSpcReduction="20000"/>
          </a:bodyPr>
          <a:lstStyle/>
          <a:p>
            <a:pPr>
              <a:spcBef>
                <a:spcPts val="0"/>
              </a:spcBef>
              <a:spcAft>
                <a:spcPts val="600"/>
              </a:spcAft>
            </a:pPr>
            <a:r>
              <a:rPr lang="en-US" sz="2200" b="1" dirty="0" smtClean="0"/>
              <a:t>3-Quinuclidinyl </a:t>
            </a:r>
            <a:r>
              <a:rPr lang="en-US" sz="2200" b="1" dirty="0" err="1" smtClean="0"/>
              <a:t>benzilate</a:t>
            </a:r>
            <a:r>
              <a:rPr lang="en-US" sz="2200" dirty="0" smtClean="0"/>
              <a:t> (BZ) - military incapacitating agent. </a:t>
            </a:r>
          </a:p>
          <a:p>
            <a:pPr>
              <a:spcBef>
                <a:spcPts val="0"/>
              </a:spcBef>
              <a:spcAft>
                <a:spcPts val="600"/>
              </a:spcAft>
            </a:pPr>
            <a:r>
              <a:rPr lang="en-US" sz="2200" dirty="0" smtClean="0"/>
              <a:t>Related to atropine </a:t>
            </a:r>
          </a:p>
          <a:p>
            <a:pPr>
              <a:spcBef>
                <a:spcPts val="0"/>
              </a:spcBef>
              <a:spcAft>
                <a:spcPts val="600"/>
              </a:spcAft>
            </a:pPr>
            <a:r>
              <a:rPr lang="en-US" sz="2200" dirty="0" smtClean="0"/>
              <a:t>Competitive inhibitor of acetylcholine at receptor sites in smooth muscle, exocrine glands, autonomic ganglia, and the brain </a:t>
            </a:r>
          </a:p>
          <a:p>
            <a:pPr>
              <a:spcBef>
                <a:spcPts val="0"/>
              </a:spcBef>
              <a:spcAft>
                <a:spcPts val="600"/>
              </a:spcAft>
            </a:pPr>
            <a:r>
              <a:rPr lang="en-US" sz="2200" dirty="0" smtClean="0"/>
              <a:t>Decreases the effective concentration of acetylcholine seen by receptors at these sites. </a:t>
            </a:r>
          </a:p>
          <a:p>
            <a:pPr>
              <a:spcBef>
                <a:spcPts val="0"/>
              </a:spcBef>
              <a:spcAft>
                <a:spcPts val="600"/>
              </a:spcAft>
            </a:pPr>
            <a:r>
              <a:rPr lang="en-US" sz="2200" dirty="0" smtClean="0"/>
              <a:t>Opposite of effects in nerve agent poisoning. </a:t>
            </a:r>
          </a:p>
          <a:p>
            <a:pPr>
              <a:spcBef>
                <a:spcPts val="0"/>
              </a:spcBef>
              <a:spcAft>
                <a:spcPts val="600"/>
              </a:spcAft>
            </a:pPr>
            <a:r>
              <a:rPr lang="en-US" sz="2200" dirty="0" smtClean="0"/>
              <a:t>Effects include stupor, confusion, and hallucinations.</a:t>
            </a:r>
          </a:p>
          <a:p>
            <a:pPr>
              <a:spcBef>
                <a:spcPts val="0"/>
              </a:spcBef>
              <a:spcAft>
                <a:spcPts val="600"/>
              </a:spcAft>
            </a:pPr>
            <a:r>
              <a:rPr lang="en-US" sz="2200" dirty="0" smtClean="0"/>
              <a:t>Schedule 2 of the Chemical Weapons Convention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19528"/>
            <a:ext cx="2438400" cy="19714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4343400"/>
            <a:ext cx="2004129" cy="2004129"/>
          </a:xfrm>
          <a:prstGeom prst="rect">
            <a:avLst/>
          </a:prstGeom>
        </p:spPr>
      </p:pic>
    </p:spTree>
    <p:extLst>
      <p:ext uri="{BB962C8B-B14F-4D97-AF65-F5344CB8AC3E}">
        <p14:creationId xmlns:p14="http://schemas.microsoft.com/office/powerpoint/2010/main" val="325754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0838"/>
            <a:ext cx="3810000" cy="1249362"/>
          </a:xfrm>
        </p:spPr>
        <p:txBody>
          <a:bodyPr/>
          <a:lstStyle/>
          <a:p>
            <a:r>
              <a:rPr lang="en-US" dirty="0" err="1">
                <a:solidFill>
                  <a:srgbClr val="DAEDEF"/>
                </a:solidFill>
                <a:latin typeface="+mj-lt"/>
              </a:rPr>
              <a:t>Physostigmine</a:t>
            </a:r>
            <a:r>
              <a:rPr lang="en-US" dirty="0">
                <a:solidFill>
                  <a:srgbClr val="DAEDEF"/>
                </a:solidFill>
                <a:latin typeface="+mj-lt"/>
              </a:rPr>
              <a:t> - BZ Antidote</a:t>
            </a:r>
          </a:p>
        </p:txBody>
      </p:sp>
      <p:sp>
        <p:nvSpPr>
          <p:cNvPr id="3" name="Content Placeholder 2"/>
          <p:cNvSpPr>
            <a:spLocks noGrp="1"/>
          </p:cNvSpPr>
          <p:nvPr>
            <p:ph idx="1"/>
          </p:nvPr>
        </p:nvSpPr>
        <p:spPr>
          <a:xfrm>
            <a:off x="1447800" y="4191000"/>
            <a:ext cx="7543800" cy="2286000"/>
          </a:xfrm>
        </p:spPr>
        <p:txBody>
          <a:bodyPr/>
          <a:lstStyle/>
          <a:p>
            <a:r>
              <a:rPr lang="en-US" sz="2800" dirty="0" smtClean="0"/>
              <a:t>Anticholinesterase, which temporarily raises acetylcholine concentrations by binding </a:t>
            </a:r>
            <a:r>
              <a:rPr lang="en-US" sz="2800" b="1" i="1" dirty="0" smtClean="0"/>
              <a:t>reversibly</a:t>
            </a:r>
            <a:r>
              <a:rPr lang="en-US" sz="2800" dirty="0" smtClean="0"/>
              <a:t> to acetylcholinesterase, the enzyme responsible for the breakdown of acetylcholine in the synaptic gap.</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209800"/>
            <a:ext cx="4191000" cy="1844040"/>
          </a:xfrm>
          <a:prstGeom prst="rect">
            <a:avLst/>
          </a:prstGeom>
        </p:spPr>
      </p:pic>
    </p:spTree>
    <p:extLst>
      <p:ext uri="{BB962C8B-B14F-4D97-AF65-F5344CB8AC3E}">
        <p14:creationId xmlns:p14="http://schemas.microsoft.com/office/powerpoint/2010/main" val="20101952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649069"/>
            <a:ext cx="1625600" cy="646331"/>
          </a:xfrm>
          <a:prstGeom prst="rect">
            <a:avLst/>
          </a:prstGeom>
        </p:spPr>
        <p:txBody>
          <a:bodyPr wrap="square">
            <a:spAutoFit/>
          </a:bodyPr>
          <a:lstStyle/>
          <a:p>
            <a:pPr>
              <a:defRPr/>
            </a:pPr>
            <a:r>
              <a:rPr lang="en-US" sz="3600" dirty="0">
                <a:solidFill>
                  <a:srgbClr val="DAEDEF"/>
                </a:solidFill>
                <a:latin typeface="+mj-lt"/>
                <a:ea typeface="+mj-ea"/>
                <a:cs typeface="Arial Black"/>
              </a:rPr>
              <a:t>Toxins</a:t>
            </a:r>
          </a:p>
        </p:txBody>
      </p:sp>
      <p:sp>
        <p:nvSpPr>
          <p:cNvPr id="7" name="Rectangle 6"/>
          <p:cNvSpPr>
            <a:spLocks noChangeArrowheads="1"/>
          </p:cNvSpPr>
          <p:nvPr/>
        </p:nvSpPr>
        <p:spPr bwMode="auto">
          <a:xfrm>
            <a:off x="1524000" y="2133600"/>
            <a:ext cx="7467600"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itchFamily="34" charset="0"/>
              <a:buChar char="•"/>
            </a:pPr>
            <a:r>
              <a:rPr lang="en-US" sz="2400" dirty="0"/>
              <a:t>A </a:t>
            </a:r>
            <a:r>
              <a:rPr lang="en-US" sz="2400" b="1" dirty="0"/>
              <a:t>toxin</a:t>
            </a:r>
            <a:r>
              <a:rPr lang="en-US" sz="2400" dirty="0"/>
              <a:t> </a:t>
            </a:r>
            <a:r>
              <a:rPr lang="en-US" sz="2400" dirty="0" smtClean="0"/>
              <a:t>is </a:t>
            </a:r>
            <a:r>
              <a:rPr lang="en-US" sz="2400" dirty="0"/>
              <a:t>a poisonous substance produced within living cells or </a:t>
            </a:r>
            <a:r>
              <a:rPr lang="en-US" sz="2400" dirty="0" smtClean="0"/>
              <a:t>organisms.</a:t>
            </a:r>
          </a:p>
          <a:p>
            <a:pPr marL="342900" indent="-342900">
              <a:spcAft>
                <a:spcPts val="600"/>
              </a:spcAft>
              <a:buFont typeface="Arial" pitchFamily="34" charset="0"/>
              <a:buChar char="•"/>
            </a:pPr>
            <a:r>
              <a:rPr lang="en-US" sz="2400" dirty="0" smtClean="0"/>
              <a:t>Because toxins are produced by biological organisms, there is a debate about whether they should be considered chemical or biological weapons.</a:t>
            </a:r>
          </a:p>
          <a:p>
            <a:pPr marL="342900" indent="-342900">
              <a:spcAft>
                <a:spcPts val="600"/>
              </a:spcAft>
              <a:buFont typeface="Arial" pitchFamily="34" charset="0"/>
              <a:buChar char="•"/>
            </a:pPr>
            <a:r>
              <a:rPr lang="en-US" sz="2400" dirty="0" smtClean="0"/>
              <a:t>As modern chemistry can synthesize an ever-growing number of toxins, they fall under the purview of the CWC.</a:t>
            </a:r>
          </a:p>
          <a:p>
            <a:pPr marL="342900" indent="-342900">
              <a:spcAft>
                <a:spcPts val="600"/>
              </a:spcAft>
              <a:buFont typeface="Arial" pitchFamily="34" charset="0"/>
              <a:buChar char="•"/>
            </a:pPr>
            <a:r>
              <a:rPr lang="en-US" sz="2400" dirty="0" smtClean="0"/>
              <a:t>Two toxins, ricin and </a:t>
            </a:r>
            <a:r>
              <a:rPr lang="en-US" sz="2400" dirty="0" err="1" smtClean="0"/>
              <a:t>saxitoxin</a:t>
            </a:r>
            <a:r>
              <a:rPr lang="en-US" sz="2400" dirty="0" smtClean="0"/>
              <a:t>, are listed on Schedule 1 of the CWC. </a:t>
            </a:r>
          </a:p>
        </p:txBody>
      </p:sp>
    </p:spTree>
    <p:extLst>
      <p:ext uri="{BB962C8B-B14F-4D97-AF65-F5344CB8AC3E}">
        <p14:creationId xmlns:p14="http://schemas.microsoft.com/office/powerpoint/2010/main" val="2133316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685800"/>
            <a:ext cx="1473199" cy="646331"/>
          </a:xfrm>
          <a:prstGeom prst="rect">
            <a:avLst/>
          </a:prstGeom>
        </p:spPr>
        <p:txBody>
          <a:bodyPr wrap="square">
            <a:spAutoFit/>
          </a:bodyPr>
          <a:lstStyle/>
          <a:p>
            <a:pPr>
              <a:defRPr/>
            </a:pPr>
            <a:r>
              <a:rPr lang="en-US" sz="3600" dirty="0">
                <a:solidFill>
                  <a:srgbClr val="DAEDEF"/>
                </a:solidFill>
                <a:latin typeface="+mj-lt"/>
                <a:ea typeface="+mj-ea"/>
                <a:cs typeface="Arial Black"/>
              </a:rPr>
              <a:t>Ricin</a:t>
            </a:r>
          </a:p>
        </p:txBody>
      </p:sp>
      <p:sp>
        <p:nvSpPr>
          <p:cNvPr id="7" name="Rectangle 6"/>
          <p:cNvSpPr>
            <a:spLocks noChangeArrowheads="1"/>
          </p:cNvSpPr>
          <p:nvPr/>
        </p:nvSpPr>
        <p:spPr bwMode="auto">
          <a:xfrm>
            <a:off x="1143000" y="1981200"/>
            <a:ext cx="5562600" cy="478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itchFamily="34" charset="0"/>
              <a:buChar char="•"/>
            </a:pPr>
            <a:r>
              <a:rPr lang="en-US" dirty="0"/>
              <a:t>Naturally occurring protein. </a:t>
            </a:r>
          </a:p>
          <a:p>
            <a:pPr marL="342900" indent="-342900">
              <a:spcAft>
                <a:spcPts val="600"/>
              </a:spcAft>
              <a:buFont typeface="Arial" pitchFamily="34" charset="0"/>
              <a:buChar char="•"/>
            </a:pPr>
            <a:r>
              <a:rPr lang="en-US" dirty="0" smtClean="0"/>
              <a:t>Can be extracted from castor beans </a:t>
            </a:r>
            <a:endParaRPr lang="en-US" i="1" dirty="0" smtClean="0"/>
          </a:p>
          <a:p>
            <a:pPr marL="342900" indent="-342900">
              <a:spcAft>
                <a:spcPts val="600"/>
              </a:spcAft>
              <a:buFont typeface="Arial" pitchFamily="34" charset="0"/>
              <a:buChar char="•"/>
            </a:pPr>
            <a:r>
              <a:rPr lang="en-US" dirty="0" smtClean="0"/>
              <a:t>The </a:t>
            </a:r>
            <a:r>
              <a:rPr lang="en-US" dirty="0"/>
              <a:t>LD</a:t>
            </a:r>
            <a:r>
              <a:rPr lang="en-US" baseline="-25000" dirty="0"/>
              <a:t>50</a:t>
            </a:r>
            <a:r>
              <a:rPr lang="en-US" dirty="0"/>
              <a:t> of ricin is around 22 micrograms per kilogram </a:t>
            </a:r>
            <a:r>
              <a:rPr lang="en-US" dirty="0" smtClean="0"/>
              <a:t>in </a:t>
            </a:r>
            <a:r>
              <a:rPr lang="en-US" dirty="0"/>
              <a:t>humans if exposure is from injection or inhalation</a:t>
            </a:r>
            <a:r>
              <a:rPr lang="en-US" dirty="0" smtClean="0"/>
              <a:t>. </a:t>
            </a:r>
          </a:p>
          <a:p>
            <a:pPr marL="342900" indent="-342900">
              <a:spcAft>
                <a:spcPts val="600"/>
              </a:spcAft>
              <a:buFont typeface="Arial" pitchFamily="34" charset="0"/>
              <a:buChar char="•"/>
            </a:pPr>
            <a:r>
              <a:rPr lang="en-US" dirty="0" smtClean="0"/>
              <a:t>Oral lethal dose</a:t>
            </a:r>
            <a:r>
              <a:rPr lang="en-US" dirty="0" smtClean="0">
                <a:solidFill>
                  <a:srgbClr val="FF0000"/>
                </a:solidFill>
              </a:rPr>
              <a:t> </a:t>
            </a:r>
            <a:r>
              <a:rPr lang="en-US" dirty="0" smtClean="0"/>
              <a:t>is 20–30</a:t>
            </a:r>
            <a:r>
              <a:rPr lang="en-US" dirty="0"/>
              <a:t> milligrams per kilogram</a:t>
            </a:r>
            <a:r>
              <a:rPr lang="en-US" dirty="0" smtClean="0"/>
              <a:t>.</a:t>
            </a:r>
          </a:p>
          <a:p>
            <a:pPr marL="342900" indent="-342900">
              <a:spcAft>
                <a:spcPts val="600"/>
              </a:spcAft>
              <a:buFont typeface="Arial" pitchFamily="34" charset="0"/>
              <a:buChar char="•"/>
            </a:pPr>
            <a:r>
              <a:rPr lang="en-US" dirty="0"/>
              <a:t>The major reason ricin is a public health threat is that it is easy to obtain. (More than 1 million metric tons of castor beans are processed </a:t>
            </a:r>
            <a:r>
              <a:rPr lang="en-US" dirty="0" smtClean="0"/>
              <a:t/>
            </a:r>
            <a:br>
              <a:rPr lang="en-US" dirty="0" smtClean="0"/>
            </a:br>
            <a:r>
              <a:rPr lang="en-US" dirty="0" smtClean="0"/>
              <a:t>each </a:t>
            </a:r>
            <a:r>
              <a:rPr lang="en-US" dirty="0"/>
              <a:t>year.</a:t>
            </a:r>
            <a:r>
              <a:rPr lang="en-US" dirty="0" smtClean="0"/>
              <a:t>)</a:t>
            </a:r>
          </a:p>
          <a:p>
            <a:pPr marL="342900" indent="-342900">
              <a:spcAft>
                <a:spcPts val="600"/>
              </a:spcAft>
              <a:buFont typeface="Arial" pitchFamily="34" charset="0"/>
              <a:buChar char="•"/>
            </a:pPr>
            <a:r>
              <a:rPr lang="en-US" dirty="0"/>
              <a:t>Low thermal stability makes it useless in munitions</a:t>
            </a:r>
            <a:r>
              <a:rPr lang="en-US" dirty="0" smtClean="0"/>
              <a:t>.</a:t>
            </a:r>
            <a:endParaRPr lang="en-US" dirty="0"/>
          </a:p>
          <a:p>
            <a:pPr marL="342900" indent="-342900">
              <a:spcAft>
                <a:spcPts val="600"/>
              </a:spcAft>
              <a:buFont typeface="Arial" pitchFamily="34" charset="0"/>
              <a:buChar char="•"/>
            </a:pPr>
            <a:r>
              <a:rPr lang="en-US" dirty="0" smtClean="0"/>
              <a:t>Ricin </a:t>
            </a:r>
            <a:r>
              <a:rPr lang="en-US" dirty="0"/>
              <a:t>is listed as a Schedule 1 controlled </a:t>
            </a:r>
            <a:r>
              <a:rPr lang="en-US" dirty="0" smtClean="0"/>
              <a:t>substance in </a:t>
            </a:r>
            <a:r>
              <a:rPr lang="en-US" dirty="0"/>
              <a:t>the </a:t>
            </a:r>
            <a:r>
              <a:rPr lang="en-US" dirty="0" smtClean="0"/>
              <a:t>CWC. </a:t>
            </a:r>
          </a:p>
          <a:p>
            <a:pPr algn="ctr">
              <a:spcAft>
                <a:spcPts val="600"/>
              </a:spcAft>
            </a:pPr>
            <a:r>
              <a:rPr lang="en-US" dirty="0">
                <a:hlinkClick r:id="rId3"/>
              </a:rPr>
              <a:t>http://</a:t>
            </a:r>
            <a:r>
              <a:rPr lang="en-US" dirty="0" smtClean="0">
                <a:hlinkClick r:id="rId3"/>
              </a:rPr>
              <a:t>en.wikipedia.org/wiki/Ricin</a:t>
            </a:r>
            <a:endParaRPr lang="en-US"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2008956"/>
            <a:ext cx="2209800" cy="251170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4267295"/>
            <a:ext cx="3214533" cy="2409895"/>
          </a:xfrm>
          <a:prstGeom prst="rect">
            <a:avLst/>
          </a:prstGeom>
        </p:spPr>
      </p:pic>
    </p:spTree>
    <p:extLst>
      <p:ext uri="{BB962C8B-B14F-4D97-AF65-F5344CB8AC3E}">
        <p14:creationId xmlns:p14="http://schemas.microsoft.com/office/powerpoint/2010/main" val="40450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4495800" cy="1401762"/>
          </a:xfrm>
        </p:spPr>
        <p:txBody>
          <a:bodyPr/>
          <a:lstStyle/>
          <a:p>
            <a:r>
              <a:rPr lang="en-US" dirty="0">
                <a:solidFill>
                  <a:srgbClr val="DAEDEF"/>
                </a:solidFill>
                <a:latin typeface="+mj-lt"/>
              </a:rPr>
              <a:t>Ricin Physiological Effects</a:t>
            </a:r>
          </a:p>
        </p:txBody>
      </p:sp>
      <p:sp>
        <p:nvSpPr>
          <p:cNvPr id="3" name="Content Placeholder 2"/>
          <p:cNvSpPr>
            <a:spLocks noGrp="1"/>
          </p:cNvSpPr>
          <p:nvPr>
            <p:ph idx="1"/>
          </p:nvPr>
        </p:nvSpPr>
        <p:spPr>
          <a:xfrm>
            <a:off x="1295400" y="1981200"/>
            <a:ext cx="7696200" cy="4495800"/>
          </a:xfrm>
        </p:spPr>
        <p:txBody>
          <a:bodyPr/>
          <a:lstStyle/>
          <a:p>
            <a:r>
              <a:rPr lang="en-US" sz="2200" dirty="0" smtClean="0"/>
              <a:t>Disrupts protein synthesis. </a:t>
            </a:r>
          </a:p>
          <a:p>
            <a:r>
              <a:rPr lang="en-US" sz="2200" b="1" dirty="0" smtClean="0"/>
              <a:t>Symptoms from inhalation</a:t>
            </a:r>
            <a:r>
              <a:rPr lang="en-US" sz="2200" dirty="0" smtClean="0"/>
              <a:t>: respiratory </a:t>
            </a:r>
            <a:r>
              <a:rPr lang="en-US" sz="2200" dirty="0"/>
              <a:t>distress (difficulty breathing), fever, cough, nausea, and tightness in the chest. </a:t>
            </a:r>
            <a:r>
              <a:rPr lang="en-US" sz="2200" dirty="0" smtClean="0"/>
              <a:t>Heavy </a:t>
            </a:r>
            <a:r>
              <a:rPr lang="en-US" sz="2200" dirty="0"/>
              <a:t>sweating may follow as well as fluid building up in the lungs (pulmonary edema). </a:t>
            </a:r>
            <a:r>
              <a:rPr lang="en-US" sz="2200" dirty="0" smtClean="0"/>
              <a:t>Finally</a:t>
            </a:r>
            <a:r>
              <a:rPr lang="en-US" sz="2200" dirty="0"/>
              <a:t>, low blood pressure and respiratory failure may occur, leading to death</a:t>
            </a:r>
            <a:r>
              <a:rPr lang="en-US" sz="2200" dirty="0" smtClean="0"/>
              <a:t>.</a:t>
            </a:r>
          </a:p>
          <a:p>
            <a:r>
              <a:rPr lang="en-US" sz="2200" b="1" dirty="0" smtClean="0"/>
              <a:t>Symptoms from ingestion</a:t>
            </a:r>
            <a:r>
              <a:rPr lang="en-US" sz="2200" dirty="0" smtClean="0"/>
              <a:t>: </a:t>
            </a:r>
            <a:r>
              <a:rPr lang="en-US" sz="2200" dirty="0"/>
              <a:t>vomiting and diarrhea that may become bloody. Severe dehydration may be the result, followed by low blood </a:t>
            </a:r>
            <a:r>
              <a:rPr lang="en-US" sz="2200" dirty="0" smtClean="0"/>
              <a:t>pressure….hallucinations</a:t>
            </a:r>
            <a:r>
              <a:rPr lang="en-US" sz="2200" dirty="0"/>
              <a:t>, seizures, and blood in the urine. Within several days, the person's liver, spleen, and kidneys might stop working, and the person could die.</a:t>
            </a:r>
            <a:endParaRPr lang="en-US" sz="2200" dirty="0" smtClean="0"/>
          </a:p>
        </p:txBody>
      </p:sp>
    </p:spTree>
    <p:extLst>
      <p:ext uri="{BB962C8B-B14F-4D97-AF65-F5344CB8AC3E}">
        <p14:creationId xmlns:p14="http://schemas.microsoft.com/office/powerpoint/2010/main" val="3801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104249</TotalTime>
  <Words>5385</Words>
  <Application>Microsoft Office PowerPoint</Application>
  <PresentationFormat>On-screen Show (4:3)</PresentationFormat>
  <Paragraphs>636</Paragraphs>
  <Slides>102</Slides>
  <Notes>42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102</vt:i4>
      </vt:variant>
    </vt:vector>
  </HeadingPairs>
  <TitlesOfParts>
    <vt:vector size="106" baseType="lpstr">
      <vt:lpstr>Default Design</vt:lpstr>
      <vt:lpstr>Clip</vt:lpstr>
      <vt:lpstr>Photo Editor Photo</vt:lpstr>
      <vt:lpstr>CS ChemDraw Drawing</vt:lpstr>
      <vt:lpstr>Chemical Weapons and Introductory Chemistry</vt:lpstr>
      <vt:lpstr>PowerPoint Presentation</vt:lpstr>
      <vt:lpstr>PowerPoint Presentation</vt:lpstr>
      <vt:lpstr>PowerPoint Presentation</vt:lpstr>
      <vt:lpstr>PowerPoint Presentation</vt:lpstr>
      <vt:lpstr>Ozone Destruction</vt:lpstr>
      <vt:lpstr>PowerPoint Presentation</vt:lpstr>
      <vt:lpstr>PowerPoint Presentation</vt:lpstr>
      <vt:lpstr>Chemical Weapons (CW)</vt:lpstr>
      <vt:lpstr>PowerPoint Presentation</vt:lpstr>
      <vt:lpstr>Choking Agents</vt:lpstr>
      <vt:lpstr>Chlorine and WWI</vt:lpstr>
      <vt:lpstr>Chlorine as a Chemical Weapon</vt:lpstr>
      <vt:lpstr>Chlorine as a Chemical Weapon</vt:lpstr>
      <vt:lpstr>Chlorine Lethality</vt:lpstr>
      <vt:lpstr>Reluctance Overcome by Perceived Necessity</vt:lpstr>
      <vt:lpstr>Personal Protection (Military)</vt:lpstr>
      <vt:lpstr>PowerPoint Presentation</vt:lpstr>
      <vt:lpstr>Production of Chlorine</vt:lpstr>
      <vt:lpstr>PowerPoint Presentation</vt:lpstr>
      <vt:lpstr>Transportation of Chlorine</vt:lpstr>
      <vt:lpstr>Chlorine in Water Treatment Plant</vt:lpstr>
      <vt:lpstr>PowerPoint Presentation</vt:lpstr>
      <vt:lpstr>PowerPoint Presentation</vt:lpstr>
      <vt:lpstr>Phosgene, COCl2</vt:lpstr>
      <vt:lpstr>Amino Acids</vt:lpstr>
      <vt:lpstr>Lysine</vt:lpstr>
      <vt:lpstr>Formation of Ala-Ser-Gly-Cys</vt:lpstr>
      <vt:lpstr>The Ribbon  Structure  of the  Protein  BPTI</vt:lpstr>
      <vt:lpstr>Hemoglobin</vt:lpstr>
      <vt:lpstr>Phosgene Reaction with Protein</vt:lpstr>
      <vt:lpstr>PowerPoint Presentation</vt:lpstr>
      <vt:lpstr>Blister Agents (Vesicants)</vt:lpstr>
      <vt:lpstr>Sulfur Mustard, H or HD</vt:lpstr>
      <vt:lpstr>Ways to Describe Organic Compounds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Sulfur Mustard (cont.)</vt:lpstr>
      <vt:lpstr>PowerPoint Presentation</vt:lpstr>
      <vt:lpstr>Blood Agents</vt:lpstr>
      <vt:lpstr>Hydrogen Cyanide, HCN</vt:lpstr>
      <vt:lpstr>Hydrogen Cyanide, HCN</vt:lpstr>
      <vt:lpstr>Cytochrome c Oxidase in cell membrane</vt:lpstr>
      <vt:lpstr>Enzymes</vt:lpstr>
      <vt:lpstr>Enzymes</vt:lpstr>
      <vt:lpstr>Nerve Agents</vt:lpstr>
      <vt:lpstr>Nerve Agents – Two Series</vt:lpstr>
      <vt:lpstr>Nerve Agents</vt:lpstr>
      <vt:lpstr>One Way to Do Science</vt:lpstr>
      <vt:lpstr>Sarin (GB)</vt:lpstr>
      <vt:lpstr>Sarin (GB)</vt:lpstr>
      <vt:lpstr>PowerPoint Presentation</vt:lpstr>
      <vt:lpstr>Production Process (Simplified)</vt:lpstr>
      <vt:lpstr>Equipment</vt:lpstr>
      <vt:lpstr>Large-Scale Chemical Reactors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for Nerve Agent Exposure</vt:lpstr>
      <vt:lpstr>Hydrolysis of Sarin</vt:lpstr>
      <vt:lpstr>PowerPoint Presentation</vt:lpstr>
      <vt:lpstr>VX</vt:lpstr>
      <vt:lpstr>VX</vt:lpstr>
      <vt:lpstr>Dosage Units</vt:lpstr>
      <vt:lpstr>Dosage Units</vt:lpstr>
      <vt:lpstr>Dosage Units</vt:lpstr>
      <vt:lpstr>CW Lethality: Inhalation</vt:lpstr>
      <vt:lpstr>Incapacitants Classification</vt:lpstr>
      <vt:lpstr>Physiological Incapacitants</vt:lpstr>
      <vt:lpstr>Opiate-like Agents</vt:lpstr>
      <vt:lpstr>PowerPoint Presentation</vt:lpstr>
      <vt:lpstr>Fentanyl and  Carfentanyl</vt:lpstr>
      <vt:lpstr>Psychochemical Incapacitants</vt:lpstr>
      <vt:lpstr>BZ</vt:lpstr>
      <vt:lpstr>Physostigmine - BZ Antidote</vt:lpstr>
      <vt:lpstr>PowerPoint Presentation</vt:lpstr>
      <vt:lpstr>PowerPoint Presentation</vt:lpstr>
      <vt:lpstr>Ricin Physiological Effects</vt:lpstr>
      <vt:lpstr>PowerPoint Presentation</vt:lpstr>
      <vt:lpstr>PowerPoint Presentation</vt:lpstr>
      <vt:lpstr>PowerPoint Presentation</vt:lpstr>
    </vt:vector>
  </TitlesOfParts>
  <Company>Middlebury Institute of International Studies at Monterey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 Weapons</dc:title>
  <dc:creator>Mark A. Bishop</dc:creator>
  <cp:lastModifiedBy>test</cp:lastModifiedBy>
  <cp:revision>416</cp:revision>
  <cp:lastPrinted>2013-01-25T16:54:50Z</cp:lastPrinted>
  <dcterms:created xsi:type="dcterms:W3CDTF">1998-06-07T19:53:35Z</dcterms:created>
  <dcterms:modified xsi:type="dcterms:W3CDTF">2016-03-18T21:13:03Z</dcterms:modified>
</cp:coreProperties>
</file>