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2"/>
  </p:notesMasterIdLst>
  <p:sldIdLst>
    <p:sldId id="294" r:id="rId2"/>
    <p:sldId id="354" r:id="rId3"/>
    <p:sldId id="311" r:id="rId4"/>
    <p:sldId id="321" r:id="rId5"/>
    <p:sldId id="317" r:id="rId6"/>
    <p:sldId id="322" r:id="rId7"/>
    <p:sldId id="319" r:id="rId8"/>
    <p:sldId id="320" r:id="rId9"/>
    <p:sldId id="350" r:id="rId10"/>
    <p:sldId id="351" r:id="rId11"/>
    <p:sldId id="325" r:id="rId12"/>
    <p:sldId id="352" r:id="rId13"/>
    <p:sldId id="353" r:id="rId14"/>
    <p:sldId id="299" r:id="rId15"/>
    <p:sldId id="346" r:id="rId16"/>
    <p:sldId id="296" r:id="rId17"/>
    <p:sldId id="349" r:id="rId18"/>
    <p:sldId id="297" r:id="rId19"/>
    <p:sldId id="347" r:id="rId20"/>
    <p:sldId id="30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F1F9"/>
    <a:srgbClr val="D0F8FC"/>
    <a:srgbClr val="89EDF7"/>
    <a:srgbClr val="67E7F5"/>
    <a:srgbClr val="000064"/>
    <a:srgbClr val="CC0000"/>
    <a:srgbClr val="000000"/>
    <a:srgbClr val="996600"/>
    <a:srgbClr val="FF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5" d="100"/>
          <a:sy n="45" d="100"/>
        </p:scale>
        <p:origin x="-546" y="6"/>
      </p:cViewPr>
      <p:guideLst>
        <p:guide orient="horz" pos="2160"/>
        <p:guide pos="2880"/>
      </p:guideLst>
    </p:cSldViewPr>
  </p:slideViewPr>
  <p:outlineViewPr>
    <p:cViewPr>
      <p:scale>
        <a:sx n="33" d="100"/>
        <a:sy n="33" d="100"/>
      </p:scale>
      <p:origin x="0" y="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216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F3ADA8B-BF7D-4AF0-A8D2-D3A2007A4D62}" type="slidenum">
              <a:rPr lang="en-US"/>
              <a:pPr>
                <a:defRPr/>
              </a:pPr>
              <a:t>‹#›</a:t>
            </a:fld>
            <a:endParaRPr lang="en-US"/>
          </a:p>
        </p:txBody>
      </p:sp>
      <p:sp>
        <p:nvSpPr>
          <p:cNvPr id="2" name="Title 1"/>
          <p:cNvSpPr>
            <a:spLocks noGrp="1"/>
          </p:cNvSpPr>
          <p:nvPr>
            <p:ph type="ctrTitle"/>
          </p:nvPr>
        </p:nvSpPr>
        <p:spPr>
          <a:xfrm>
            <a:off x="228600" y="457200"/>
            <a:ext cx="6629400" cy="838200"/>
          </a:xfrm>
        </p:spPr>
        <p:txBody>
          <a:bodyPr/>
          <a:lstStyle>
            <a:lvl1pPr algn="l">
              <a:defRPr>
                <a:solidFill>
                  <a:srgbClr val="A5F1F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07442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74053F4-B08F-4499-852A-72DFB13E9EFC}" type="slidenum">
              <a:rPr lang="en-US"/>
              <a:pPr>
                <a:defRPr/>
              </a:pPr>
              <a:t>‹#›</a:t>
            </a:fld>
            <a:endParaRPr lang="en-US"/>
          </a:p>
        </p:txBody>
      </p:sp>
    </p:spTree>
    <p:extLst>
      <p:ext uri="{BB962C8B-B14F-4D97-AF65-F5344CB8AC3E}">
        <p14:creationId xmlns:p14="http://schemas.microsoft.com/office/powerpoint/2010/main" val="28807573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D6A9525-4BFB-4546-9DE6-7E82C11852E7}" type="slidenum">
              <a:rPr lang="en-US"/>
              <a:pPr>
                <a:defRPr/>
              </a:pPr>
              <a:t>‹#›</a:t>
            </a:fld>
            <a:endParaRPr lang="en-US"/>
          </a:p>
        </p:txBody>
      </p:sp>
    </p:spTree>
    <p:extLst>
      <p:ext uri="{BB962C8B-B14F-4D97-AF65-F5344CB8AC3E}">
        <p14:creationId xmlns:p14="http://schemas.microsoft.com/office/powerpoint/2010/main" val="2085318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791200" cy="1143000"/>
          </a:xfrm>
        </p:spPr>
        <p:txBody>
          <a:bodyPr/>
          <a:lstStyle>
            <a:lvl1pPr>
              <a:defRPr sz="3600">
                <a:solidFill>
                  <a:srgbClr val="A5F1F9"/>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6045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999AD1B-A392-481B-BDAF-476723E150FC}" type="slidenum">
              <a:rPr lang="en-US"/>
              <a:pPr>
                <a:defRPr/>
              </a:pPr>
              <a:t>‹#›</a:t>
            </a:fld>
            <a:endParaRPr lang="en-US"/>
          </a:p>
        </p:txBody>
      </p:sp>
    </p:spTree>
    <p:extLst>
      <p:ext uri="{BB962C8B-B14F-4D97-AF65-F5344CB8AC3E}">
        <p14:creationId xmlns:p14="http://schemas.microsoft.com/office/powerpoint/2010/main" val="1088140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CD38C6-3F04-472B-B565-C6FC598187FF}" type="slidenum">
              <a:rPr lang="en-US"/>
              <a:pPr>
                <a:defRPr/>
              </a:pPr>
              <a:t>‹#›</a:t>
            </a:fld>
            <a:endParaRPr lang="en-US"/>
          </a:p>
        </p:txBody>
      </p:sp>
    </p:spTree>
    <p:extLst>
      <p:ext uri="{BB962C8B-B14F-4D97-AF65-F5344CB8AC3E}">
        <p14:creationId xmlns:p14="http://schemas.microsoft.com/office/powerpoint/2010/main" val="392775642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D8E1239-666D-439E-B844-20329E756373}" type="slidenum">
              <a:rPr lang="en-US"/>
              <a:pPr>
                <a:defRPr/>
              </a:pPr>
              <a:t>‹#›</a:t>
            </a:fld>
            <a:endParaRPr lang="en-US"/>
          </a:p>
        </p:txBody>
      </p:sp>
    </p:spTree>
    <p:extLst>
      <p:ext uri="{BB962C8B-B14F-4D97-AF65-F5344CB8AC3E}">
        <p14:creationId xmlns:p14="http://schemas.microsoft.com/office/powerpoint/2010/main" val="159991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E78A21E-1E3A-4AAE-BC57-AD4B6F86B457}" type="slidenum">
              <a:rPr lang="en-US"/>
              <a:pPr>
                <a:defRPr/>
              </a:pPr>
              <a:t>‹#›</a:t>
            </a:fld>
            <a:endParaRPr lang="en-US"/>
          </a:p>
        </p:txBody>
      </p:sp>
    </p:spTree>
    <p:extLst>
      <p:ext uri="{BB962C8B-B14F-4D97-AF65-F5344CB8AC3E}">
        <p14:creationId xmlns:p14="http://schemas.microsoft.com/office/powerpoint/2010/main" val="29851814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C40B1E1-2486-49DC-8FDA-686DBEC2C0C0}" type="slidenum">
              <a:rPr lang="en-US"/>
              <a:pPr>
                <a:defRPr/>
              </a:pPr>
              <a:t>‹#›</a:t>
            </a:fld>
            <a:endParaRPr lang="en-US"/>
          </a:p>
        </p:txBody>
      </p:sp>
    </p:spTree>
    <p:extLst>
      <p:ext uri="{BB962C8B-B14F-4D97-AF65-F5344CB8AC3E}">
        <p14:creationId xmlns:p14="http://schemas.microsoft.com/office/powerpoint/2010/main" val="39042090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C6A20F3-2D96-49D3-90BD-548288FFC2E5}" type="slidenum">
              <a:rPr lang="en-US"/>
              <a:pPr>
                <a:defRPr/>
              </a:pPr>
              <a:t>‹#›</a:t>
            </a:fld>
            <a:endParaRPr lang="en-US"/>
          </a:p>
        </p:txBody>
      </p:sp>
    </p:spTree>
    <p:extLst>
      <p:ext uri="{BB962C8B-B14F-4D97-AF65-F5344CB8AC3E}">
        <p14:creationId xmlns:p14="http://schemas.microsoft.com/office/powerpoint/2010/main" val="11084272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37B6DD-7C6B-48B8-9D6A-1D3F5F7547C4}" type="slidenum">
              <a:rPr lang="en-US"/>
              <a:pPr>
                <a:defRPr/>
              </a:pPr>
              <a:t>‹#›</a:t>
            </a:fld>
            <a:endParaRPr lang="en-US"/>
          </a:p>
        </p:txBody>
      </p:sp>
    </p:spTree>
    <p:extLst>
      <p:ext uri="{BB962C8B-B14F-4D97-AF65-F5344CB8AC3E}">
        <p14:creationId xmlns:p14="http://schemas.microsoft.com/office/powerpoint/2010/main" val="36210487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143000" cy="6858000"/>
          </a:xfrm>
          <a:prstGeom prst="rect">
            <a:avLst/>
          </a:prstGeom>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964196"/>
          </a:xfrm>
          <a:prstGeom prst="rect">
            <a:avLst/>
          </a:prstGeom>
        </p:spPr>
      </p:pic>
      <p:sp>
        <p:nvSpPr>
          <p:cNvPr id="1026" name="Rectangle 2"/>
          <p:cNvSpPr>
            <a:spLocks noGrp="1" noChangeArrowheads="1"/>
          </p:cNvSpPr>
          <p:nvPr>
            <p:ph type="title"/>
          </p:nvPr>
        </p:nvSpPr>
        <p:spPr bwMode="auto">
          <a:xfrm>
            <a:off x="228600" y="296298"/>
            <a:ext cx="5867400" cy="130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1371600" y="21336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6" name="Straight Connector 5"/>
          <p:cNvCxnSpPr/>
          <p:nvPr userDrawn="1"/>
        </p:nvCxnSpPr>
        <p:spPr bwMode="auto">
          <a:xfrm>
            <a:off x="0" y="0"/>
            <a:ext cx="0" cy="6858000"/>
          </a:xfrm>
          <a:prstGeom prst="line">
            <a:avLst/>
          </a:prstGeom>
          <a:solidFill>
            <a:schemeClr val="accent1"/>
          </a:solidFill>
          <a:ln w="9525" cap="flat" cmpd="sng" algn="ctr">
            <a:solidFill>
              <a:schemeClr val="accent1"/>
            </a:solidFill>
            <a:prstDash val="solid"/>
            <a:miter lim="800000"/>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xStyles>
    <p:titleStyle>
      <a:lvl1pPr algn="l" rtl="0" eaLnBrk="0" fontAlgn="base" hangingPunct="0">
        <a:spcBef>
          <a:spcPct val="0"/>
        </a:spcBef>
        <a:spcAft>
          <a:spcPct val="0"/>
        </a:spcAft>
        <a:defRPr sz="3600">
          <a:solidFill>
            <a:srgbClr val="A5F1F9"/>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stitutebishop.org/" TargetMode="External"/><Relationship Id="rId2" Type="http://schemas.openxmlformats.org/officeDocument/2006/relationships/hyperlink" Target="http://preparatorychemistry.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preparatorychemistry.com/Bishop_iBook_CF.htm" TargetMode="External"/><Relationship Id="rId2" Type="http://schemas.openxmlformats.org/officeDocument/2006/relationships/hyperlink" Target="http://preparatorychemistry.com/Bishop_iBook.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eparatorychemistry.com/Bishop_iBook_CF.htm" TargetMode="External"/><Relationship Id="rId2" Type="http://schemas.openxmlformats.org/officeDocument/2006/relationships/hyperlink" Target="http://preparatorychemistry.com/Bishop_iBook.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preparatorychemistry.com/Bishop_Audio_Book.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reparatorychemistry.com/Bishop_Audio_Book.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cademicsuperstore.com/products/Adobe/Creative+Cloud/160099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stockphoto.com/" TargetMode="External"/><Relationship Id="rId2" Type="http://schemas.openxmlformats.org/officeDocument/2006/relationships/hyperlink" Target="http://www.bigstockphoto.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udacity.sourceforge.net/" TargetMode="External"/><Relationship Id="rId2" Type="http://schemas.openxmlformats.org/officeDocument/2006/relationships/hyperlink" Target="http://www.musiciansfriend.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cademicsuperstore.com/product/search?qk_srch=Camtasia&amp;x=-858&amp;y=-54" TargetMode="External"/><Relationship Id="rId2" Type="http://schemas.openxmlformats.org/officeDocument/2006/relationships/hyperlink" Target="http://www.techsmith.com/camtasia.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maps/dir/977+Orange+Ave,+Coronado,+CA+92118/@32.6859316,-117.2494653,12z/data=!3m1!4b1!4m8!4m7!1m0!1m5!1m1!1s0x80deaccbdf5c7475:0xf861e36ee262af40!2m2!1d-117.1794251!2d32.6859511" TargetMode="External"/><Relationship Id="rId2" Type="http://schemas.openxmlformats.org/officeDocument/2006/relationships/hyperlink" Target="http://www.hollandsbicycles.com/articles/coronado-bike-rentals-pg62.htm" TargetMode="External"/><Relationship Id="rId1" Type="http://schemas.openxmlformats.org/officeDocument/2006/relationships/slideLayout" Target="../slideLayouts/slideLayout2.xml"/><Relationship Id="rId4" Type="http://schemas.openxmlformats.org/officeDocument/2006/relationships/hyperlink" Target="http://www.traillink.com/trail/bayshore-bikeway.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preparatorychemistry.com/Bishop_Tour.html" TargetMode="External"/><Relationship Id="rId2" Type="http://schemas.openxmlformats.org/officeDocument/2006/relationships/hyperlink" Target="http://preparatorychemistry.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preparatorychemistry.com/Bishop_info.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preparatorychemistry.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eparatorychemistry.com/Bishop_Tour.html" TargetMode="External"/><Relationship Id="rId2" Type="http://schemas.openxmlformats.org/officeDocument/2006/relationships/hyperlink" Target="http://preparatorychemistry.com/" TargetMode="External"/><Relationship Id="rId1" Type="http://schemas.openxmlformats.org/officeDocument/2006/relationships/slideLayout" Target="../slideLayouts/slideLayout2.xml"/><Relationship Id="rId6" Type="http://schemas.openxmlformats.org/officeDocument/2006/relationships/hyperlink" Target="http://www.webassign.net/bishop" TargetMode="External"/><Relationship Id="rId5" Type="http://schemas.openxmlformats.org/officeDocument/2006/relationships/hyperlink" Target="http://preparatorychemistry.com/Bishop_versions.htm" TargetMode="External"/><Relationship Id="rId4" Type="http://schemas.openxmlformats.org/officeDocument/2006/relationships/hyperlink" Target="http://preparatorychemistry.com/Bishop_info.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eparatorychemistry.com/Bishop_Chemistry_First.htm" TargetMode="External"/><Relationship Id="rId2" Type="http://schemas.openxmlformats.org/officeDocument/2006/relationships/hyperlink" Target="http://preparatorychemistry.com/Bishop_iBook.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81000" y="304800"/>
            <a:ext cx="4572000" cy="1295400"/>
          </a:xfrm>
        </p:spPr>
        <p:txBody>
          <a:bodyPr/>
          <a:lstStyle/>
          <a:p>
            <a:pPr eaLnBrk="1" hangingPunct="1"/>
            <a:r>
              <a:rPr lang="en-US" sz="3200" dirty="0">
                <a:solidFill>
                  <a:schemeClr val="bg1"/>
                </a:solidFill>
              </a:rPr>
              <a:t>Textbooks in transition: </a:t>
            </a:r>
            <a:r>
              <a:rPr lang="en-US" sz="3200" dirty="0" smtClean="0">
                <a:solidFill>
                  <a:schemeClr val="bg1"/>
                </a:solidFill>
              </a:rPr>
              <a:t/>
            </a:r>
            <a:br>
              <a:rPr lang="en-US" sz="3200" dirty="0" smtClean="0">
                <a:solidFill>
                  <a:schemeClr val="bg1"/>
                </a:solidFill>
              </a:rPr>
            </a:br>
            <a:r>
              <a:rPr lang="en-US" sz="3200" dirty="0" smtClean="0">
                <a:solidFill>
                  <a:schemeClr val="bg1"/>
                </a:solidFill>
              </a:rPr>
              <a:t>It’s </a:t>
            </a:r>
            <a:r>
              <a:rPr lang="en-US" sz="3200" dirty="0">
                <a:solidFill>
                  <a:schemeClr val="bg1"/>
                </a:solidFill>
              </a:rPr>
              <a:t>all about </a:t>
            </a:r>
            <a:r>
              <a:rPr lang="en-US" sz="3200" dirty="0" smtClean="0">
                <a:solidFill>
                  <a:schemeClr val="bg1"/>
                </a:solidFill>
              </a:rPr>
              <a:t>options</a:t>
            </a:r>
            <a:endParaRPr lang="en-US" altLang="en-US" sz="3200" b="1" dirty="0" smtClean="0">
              <a:solidFill>
                <a:schemeClr val="bg1"/>
              </a:solidFill>
              <a:ea typeface="ＭＳ Ｐゴシック" pitchFamily="34" charset="-128"/>
            </a:endParaRPr>
          </a:p>
        </p:txBody>
      </p:sp>
      <p:sp>
        <p:nvSpPr>
          <p:cNvPr id="2051" name="Rectangle 5"/>
          <p:cNvSpPr>
            <a:spLocks noGrp="1" noChangeArrowheads="1"/>
          </p:cNvSpPr>
          <p:nvPr>
            <p:ph type="subTitle" idx="1"/>
          </p:nvPr>
        </p:nvSpPr>
        <p:spPr>
          <a:xfrm>
            <a:off x="1066800" y="2209800"/>
            <a:ext cx="8153400" cy="3429000"/>
          </a:xfrm>
        </p:spPr>
        <p:txBody>
          <a:bodyPr/>
          <a:lstStyle/>
          <a:p>
            <a:pPr eaLnBrk="1" hangingPunct="1"/>
            <a:r>
              <a:rPr lang="en-US" altLang="en-US" sz="2400" dirty="0" smtClean="0">
                <a:ea typeface="ＭＳ Ｐゴシック" pitchFamily="34" charset="-128"/>
              </a:rPr>
              <a:t>Mark Bishop</a:t>
            </a:r>
          </a:p>
          <a:p>
            <a:pPr eaLnBrk="1" hangingPunct="1"/>
            <a:r>
              <a:rPr lang="en-US" altLang="en-US" sz="2400" dirty="0"/>
              <a:t>Monterey Peninsula College</a:t>
            </a:r>
          </a:p>
          <a:p>
            <a:pPr eaLnBrk="1" hangingPunct="1"/>
            <a:r>
              <a:rPr lang="en-US" altLang="en-US" sz="2400" dirty="0"/>
              <a:t>Chiral Publishing Company</a:t>
            </a:r>
          </a:p>
          <a:p>
            <a:pPr eaLnBrk="1" hangingPunct="1"/>
            <a:r>
              <a:rPr lang="en-US" altLang="en-US" sz="2400" dirty="0"/>
              <a:t>(</a:t>
            </a:r>
            <a:r>
              <a:rPr lang="en-US" altLang="en-US" sz="2400" dirty="0">
                <a:hlinkClick r:id="rId2"/>
              </a:rPr>
              <a:t>http://preparatorychemistry.com</a:t>
            </a:r>
            <a:r>
              <a:rPr lang="en-US" altLang="en-US" sz="2400" dirty="0"/>
              <a:t>)</a:t>
            </a:r>
          </a:p>
          <a:p>
            <a:pPr eaLnBrk="1" hangingPunct="1"/>
            <a:r>
              <a:rPr lang="en-US" altLang="en-US" sz="2400" dirty="0"/>
              <a:t>Monterey Institute of International Studies</a:t>
            </a:r>
          </a:p>
          <a:p>
            <a:pPr eaLnBrk="1" hangingPunct="1">
              <a:spcAft>
                <a:spcPts val="1200"/>
              </a:spcAft>
            </a:pPr>
            <a:r>
              <a:rPr lang="en-US" altLang="en-US" sz="2400" dirty="0"/>
              <a:t>(</a:t>
            </a:r>
            <a:r>
              <a:rPr lang="en-US" altLang="en-US" sz="2400" dirty="0">
                <a:hlinkClick r:id="rId3"/>
              </a:rPr>
              <a:t>http://institutebishop.org/</a:t>
            </a:r>
            <a:r>
              <a:rPr lang="en-US" altLang="en-US" sz="2400" dirty="0" smtClean="0"/>
              <a:t>)</a:t>
            </a:r>
            <a:endParaRPr lang="en-US" altLang="en-US" sz="2400" dirty="0"/>
          </a:p>
          <a:p>
            <a:pPr eaLnBrk="1" hangingPunct="1">
              <a:spcBef>
                <a:spcPts val="1680"/>
              </a:spcBef>
            </a:pPr>
            <a:r>
              <a:rPr lang="en-US" altLang="en-US" sz="2000" dirty="0" err="1"/>
              <a:t>preparatorychemistry.com</a:t>
            </a:r>
            <a:r>
              <a:rPr lang="en-US" altLang="en-US" sz="2000" dirty="0" smtClean="0"/>
              <a:t>/Bishop_2YC3_March_2016_textbooks.pdf</a:t>
            </a:r>
            <a:endParaRPr lang="en-US" altLang="en-US" sz="2000" dirty="0"/>
          </a:p>
          <a:p>
            <a:pPr eaLnBrk="1" hangingPunct="1"/>
            <a:endParaRPr lang="en-US" altLang="en-US" sz="2400" dirty="0" smtClean="0">
              <a:ea typeface="ＭＳ Ｐゴシック" pitchFamily="34" charset="-128"/>
            </a:endParaRPr>
          </a:p>
        </p:txBody>
      </p:sp>
      <p:pic>
        <p:nvPicPr>
          <p:cNvPr id="205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867400"/>
            <a:ext cx="2057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3581400" cy="838200"/>
          </a:xfrm>
        </p:spPr>
        <p:txBody>
          <a:bodyPr/>
          <a:lstStyle/>
          <a:p>
            <a:pPr algn="l" eaLnBrk="1" hangingPunct="1">
              <a:defRPr/>
            </a:pPr>
            <a:r>
              <a:rPr lang="en-US" sz="3200" dirty="0" smtClean="0">
                <a:solidFill>
                  <a:srgbClr val="DAEDEF"/>
                </a:solidFill>
                <a:ea typeface="+mj-ea"/>
              </a:rPr>
              <a:t>EPUB and Kindle Pros and Cons</a:t>
            </a:r>
          </a:p>
        </p:txBody>
      </p:sp>
      <p:sp>
        <p:nvSpPr>
          <p:cNvPr id="16387" name="Rectangle 4"/>
          <p:cNvSpPr>
            <a:spLocks noGrp="1" noChangeArrowheads="1"/>
          </p:cNvSpPr>
          <p:nvPr>
            <p:ph type="body" idx="1"/>
          </p:nvPr>
        </p:nvSpPr>
        <p:spPr>
          <a:xfrm>
            <a:off x="1524000" y="2209800"/>
            <a:ext cx="7010400" cy="4419600"/>
          </a:xfrm>
        </p:spPr>
        <p:txBody>
          <a:bodyPr/>
          <a:lstStyle/>
          <a:p>
            <a:r>
              <a:rPr lang="en-US" altLang="en-US" sz="2800" dirty="0" smtClean="0">
                <a:ea typeface="ＭＳ Ｐゴシック" pitchFamily="34" charset="-128"/>
              </a:rPr>
              <a:t>Pros </a:t>
            </a:r>
          </a:p>
          <a:p>
            <a:pPr lvl="1"/>
            <a:r>
              <a:rPr lang="en-US" altLang="en-US" sz="2400" dirty="0" smtClean="0">
                <a:ea typeface="ＭＳ Ｐゴシック" pitchFamily="34" charset="-128"/>
              </a:rPr>
              <a:t>Can change font size</a:t>
            </a:r>
          </a:p>
          <a:p>
            <a:pPr lvl="1"/>
            <a:r>
              <a:rPr lang="en-US" altLang="en-US" dirty="0" smtClean="0">
                <a:ea typeface="ＭＳ Ｐゴシック" pitchFamily="34" charset="-128"/>
              </a:rPr>
              <a:t>Convenience of use on phone or tablet</a:t>
            </a:r>
            <a:endParaRPr lang="en-US" altLang="en-US" sz="2400" dirty="0" smtClean="0">
              <a:ea typeface="ＭＳ Ｐゴシック" pitchFamily="34" charset="-128"/>
            </a:endParaRPr>
          </a:p>
          <a:p>
            <a:r>
              <a:rPr lang="en-US" altLang="en-US" sz="2800" dirty="0" smtClean="0">
                <a:ea typeface="ＭＳ Ｐゴシック" pitchFamily="34" charset="-128"/>
              </a:rPr>
              <a:t>Cons</a:t>
            </a:r>
          </a:p>
          <a:p>
            <a:pPr lvl="1"/>
            <a:r>
              <a:rPr lang="en-US" altLang="en-US" sz="2400" dirty="0" smtClean="0">
                <a:ea typeface="ＭＳ Ｐゴシック" pitchFamily="34" charset="-128"/>
              </a:rPr>
              <a:t>Appearance different from printed text</a:t>
            </a:r>
          </a:p>
          <a:p>
            <a:pPr lvl="1"/>
            <a:r>
              <a:rPr lang="en-US" altLang="en-US" dirty="0">
                <a:ea typeface="ＭＳ Ｐゴシック" pitchFamily="34" charset="-128"/>
              </a:rPr>
              <a:t>Pagination different from printed text</a:t>
            </a:r>
          </a:p>
          <a:p>
            <a:pPr lvl="1"/>
            <a:r>
              <a:rPr lang="en-US" altLang="en-US" dirty="0" smtClean="0">
                <a:ea typeface="ＭＳ Ｐゴシック" pitchFamily="34" charset="-128"/>
              </a:rPr>
              <a:t>Images not always with text describing it</a:t>
            </a:r>
          </a:p>
          <a:p>
            <a:pPr lvl="1"/>
            <a:endParaRPr lang="en-US" altLang="en-US" sz="2400" dirty="0">
              <a:ea typeface="ＭＳ Ｐゴシック" pitchFamily="34" charset="-128"/>
            </a:endParaRPr>
          </a:p>
          <a:p>
            <a:pPr marL="0" indent="0" algn="ctr">
              <a:buNone/>
            </a:pPr>
            <a:r>
              <a:rPr lang="en-US" altLang="en-US" sz="2000" dirty="0">
                <a:ea typeface="ＭＳ Ｐゴシック" pitchFamily="34" charset="-128"/>
                <a:hlinkClick r:id="rId2"/>
              </a:rPr>
              <a:t>http://preparatorychemistry.com/</a:t>
            </a:r>
            <a:r>
              <a:rPr lang="en-US" altLang="en-US" sz="2000" dirty="0" smtClean="0">
                <a:ea typeface="ＭＳ Ｐゴシック" pitchFamily="34" charset="-128"/>
                <a:hlinkClick r:id="rId2"/>
              </a:rPr>
              <a:t>Bishop_iBook.htm</a:t>
            </a:r>
            <a:endParaRPr lang="en-US" altLang="en-US" sz="2000" dirty="0" smtClean="0">
              <a:ea typeface="ＭＳ Ｐゴシック" pitchFamily="34" charset="-128"/>
            </a:endParaRPr>
          </a:p>
          <a:p>
            <a:pPr marL="0" indent="0" algn="ctr">
              <a:buNone/>
            </a:pPr>
            <a:r>
              <a:rPr lang="en-US" altLang="en-US" sz="2000" dirty="0">
                <a:ea typeface="ＭＳ Ｐゴシック" pitchFamily="34" charset="-128"/>
                <a:hlinkClick r:id="rId3"/>
              </a:rPr>
              <a:t>http://preparatorychemistry.com/</a:t>
            </a:r>
            <a:r>
              <a:rPr lang="en-US" altLang="en-US" sz="2000" dirty="0" smtClean="0">
                <a:ea typeface="ＭＳ Ｐゴシック" pitchFamily="34" charset="-128"/>
                <a:hlinkClick r:id="rId3"/>
              </a:rPr>
              <a:t>Bishop_iBook_CF.htm</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3501664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610600" cy="838200"/>
          </a:xfrm>
        </p:spPr>
        <p:txBody>
          <a:bodyPr/>
          <a:lstStyle/>
          <a:p>
            <a:pPr algn="l" eaLnBrk="1" hangingPunct="1">
              <a:defRPr/>
            </a:pPr>
            <a:r>
              <a:rPr lang="en-US" sz="3200" dirty="0" smtClean="0">
                <a:solidFill>
                  <a:srgbClr val="DAEDEF"/>
                </a:solidFill>
                <a:ea typeface="+mj-ea"/>
              </a:rPr>
              <a:t>EPUB and MOBI eBooks </a:t>
            </a:r>
            <a:br>
              <a:rPr lang="en-US" sz="3200" dirty="0" smtClean="0">
                <a:solidFill>
                  <a:srgbClr val="DAEDEF"/>
                </a:solidFill>
                <a:ea typeface="+mj-ea"/>
              </a:rPr>
            </a:br>
            <a:r>
              <a:rPr lang="en-US" sz="3200" dirty="0" smtClean="0">
                <a:solidFill>
                  <a:srgbClr val="DAEDEF"/>
                </a:solidFill>
                <a:ea typeface="+mj-ea"/>
              </a:rPr>
              <a:t>Steps to Get It</a:t>
            </a:r>
          </a:p>
        </p:txBody>
      </p:sp>
      <p:sp>
        <p:nvSpPr>
          <p:cNvPr id="16387" name="Rectangle 4"/>
          <p:cNvSpPr>
            <a:spLocks noGrp="1" noChangeArrowheads="1"/>
          </p:cNvSpPr>
          <p:nvPr>
            <p:ph type="body" idx="1"/>
          </p:nvPr>
        </p:nvSpPr>
        <p:spPr>
          <a:xfrm>
            <a:off x="1371600" y="2362200"/>
            <a:ext cx="7620000" cy="3886200"/>
          </a:xfrm>
        </p:spPr>
        <p:txBody>
          <a:bodyPr/>
          <a:lstStyle/>
          <a:p>
            <a:r>
              <a:rPr lang="en-US" altLang="en-US" sz="2800" dirty="0" smtClean="0">
                <a:ea typeface="ＭＳ Ｐゴシック" pitchFamily="34" charset="-128"/>
              </a:rPr>
              <a:t>Go to one of these links. The first link is for the atoms-first version, and the second is for the chemistry-first version </a:t>
            </a:r>
          </a:p>
          <a:p>
            <a:pPr>
              <a:buFontTx/>
              <a:buNone/>
            </a:pPr>
            <a:r>
              <a:rPr lang="en-US" altLang="en-US" sz="2800" dirty="0" smtClean="0">
                <a:ea typeface="ＭＳ Ｐゴシック" pitchFamily="34" charset="-128"/>
              </a:rPr>
              <a:t>    </a:t>
            </a:r>
            <a:r>
              <a:rPr lang="en-US" altLang="en-US" sz="2000" dirty="0" smtClean="0">
                <a:ea typeface="ＭＳ Ｐゴシック" pitchFamily="34" charset="-128"/>
                <a:hlinkClick r:id="rId2"/>
              </a:rPr>
              <a:t>http://preparatorychemistry.com/Bishop_iBook.htm</a:t>
            </a:r>
            <a:endParaRPr lang="en-US" altLang="en-US" sz="2000" dirty="0" smtClean="0">
              <a:ea typeface="ＭＳ Ｐゴシック" pitchFamily="34" charset="-128"/>
            </a:endParaRPr>
          </a:p>
          <a:p>
            <a:pPr>
              <a:buFontTx/>
              <a:buNone/>
            </a:pPr>
            <a:r>
              <a:rPr lang="en-US" altLang="en-US" sz="2000" dirty="0" smtClean="0">
                <a:ea typeface="ＭＳ Ｐゴシック" pitchFamily="34" charset="-128"/>
              </a:rPr>
              <a:t>      </a:t>
            </a:r>
            <a:r>
              <a:rPr lang="en-US" altLang="en-US" sz="2000" dirty="0" smtClean="0">
                <a:ea typeface="ＭＳ Ｐゴシック" pitchFamily="34" charset="-128"/>
                <a:hlinkClick r:id="rId3"/>
              </a:rPr>
              <a:t>http://preparatorychemistry.com/Bishop_iBook_CF.htm</a:t>
            </a:r>
            <a:endParaRPr lang="en-US" altLang="en-US" sz="2000" dirty="0" smtClean="0">
              <a:ea typeface="ＭＳ Ｐゴシック" pitchFamily="34" charset="-128"/>
            </a:endParaRPr>
          </a:p>
          <a:p>
            <a:r>
              <a:rPr lang="en-US" altLang="en-US" sz="2800" dirty="0" smtClean="0">
                <a:ea typeface="ＭＳ Ｐゴシック" pitchFamily="34" charset="-128"/>
              </a:rPr>
              <a:t>Follow the instructions on the screen.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3124200" cy="838200"/>
          </a:xfrm>
        </p:spPr>
        <p:txBody>
          <a:bodyPr/>
          <a:lstStyle/>
          <a:p>
            <a:pPr algn="l" eaLnBrk="1" hangingPunct="1">
              <a:defRPr/>
            </a:pPr>
            <a:r>
              <a:rPr lang="en-US" sz="3200" dirty="0" smtClean="0">
                <a:solidFill>
                  <a:srgbClr val="DAEDEF"/>
                </a:solidFill>
                <a:ea typeface="+mj-ea"/>
              </a:rPr>
              <a:t>Audio Book Pros and Cons</a:t>
            </a:r>
          </a:p>
        </p:txBody>
      </p:sp>
      <p:sp>
        <p:nvSpPr>
          <p:cNvPr id="16387" name="Rectangle 4"/>
          <p:cNvSpPr>
            <a:spLocks noGrp="1" noChangeArrowheads="1"/>
          </p:cNvSpPr>
          <p:nvPr>
            <p:ph type="body" idx="1"/>
          </p:nvPr>
        </p:nvSpPr>
        <p:spPr>
          <a:xfrm>
            <a:off x="1524000" y="2286000"/>
            <a:ext cx="7010400" cy="3886200"/>
          </a:xfrm>
        </p:spPr>
        <p:txBody>
          <a:bodyPr/>
          <a:lstStyle/>
          <a:p>
            <a:r>
              <a:rPr lang="en-US" altLang="en-US" sz="2800" dirty="0" smtClean="0">
                <a:ea typeface="ＭＳ Ｐゴシック" pitchFamily="34" charset="-128"/>
              </a:rPr>
              <a:t>Pros </a:t>
            </a:r>
          </a:p>
          <a:p>
            <a:pPr lvl="1"/>
            <a:r>
              <a:rPr lang="en-US" altLang="en-US" sz="2400" dirty="0" smtClean="0">
                <a:ea typeface="ＭＳ Ｐゴシック" pitchFamily="34" charset="-128"/>
              </a:rPr>
              <a:t>Auditory and Visual</a:t>
            </a:r>
          </a:p>
          <a:p>
            <a:pPr lvl="1"/>
            <a:r>
              <a:rPr lang="en-US" altLang="en-US" dirty="0" smtClean="0">
                <a:ea typeface="ＭＳ Ｐゴシック" pitchFamily="34" charset="-128"/>
              </a:rPr>
              <a:t>Good for those people who have stronger auditory skills than reading skills</a:t>
            </a:r>
            <a:endParaRPr lang="en-US" altLang="en-US" sz="2400" dirty="0" smtClean="0">
              <a:ea typeface="ＭＳ Ｐゴシック" pitchFamily="34" charset="-128"/>
            </a:endParaRPr>
          </a:p>
          <a:p>
            <a:r>
              <a:rPr lang="en-US" altLang="en-US" sz="2800" dirty="0" smtClean="0">
                <a:ea typeface="ＭＳ Ｐゴシック" pitchFamily="34" charset="-128"/>
              </a:rPr>
              <a:t>Cons</a:t>
            </a:r>
          </a:p>
          <a:p>
            <a:pPr lvl="1"/>
            <a:r>
              <a:rPr lang="en-US" altLang="en-US" sz="2400" dirty="0" smtClean="0">
                <a:ea typeface="ＭＳ Ｐゴシック" pitchFamily="34" charset="-128"/>
              </a:rPr>
              <a:t>Slower?</a:t>
            </a:r>
          </a:p>
          <a:p>
            <a:pPr lvl="1"/>
            <a:r>
              <a:rPr lang="en-US" altLang="en-US" dirty="0" smtClean="0">
                <a:ea typeface="ＭＳ Ｐゴシック" pitchFamily="34" charset="-128"/>
              </a:rPr>
              <a:t>Can’t highlight or comment</a:t>
            </a:r>
          </a:p>
          <a:p>
            <a:pPr lvl="1"/>
            <a:endParaRPr lang="en-US" altLang="en-US" sz="2400" dirty="0">
              <a:ea typeface="ＭＳ Ｐゴシック" pitchFamily="34" charset="-128"/>
            </a:endParaRPr>
          </a:p>
          <a:p>
            <a:pPr marL="0" indent="0" algn="ctr">
              <a:buNone/>
            </a:pPr>
            <a:r>
              <a:rPr lang="en-US" altLang="en-US" sz="2000" dirty="0">
                <a:ea typeface="ＭＳ Ｐゴシック" pitchFamily="34" charset="-128"/>
                <a:hlinkClick r:id="rId2"/>
              </a:rPr>
              <a:t>http://preparatorychemistry.com/</a:t>
            </a:r>
            <a:r>
              <a:rPr lang="en-US" altLang="en-US" sz="2000" dirty="0" smtClean="0">
                <a:ea typeface="ＭＳ Ｐゴシック" pitchFamily="34" charset="-128"/>
                <a:hlinkClick r:id="rId2"/>
              </a:rPr>
              <a:t>Bishop_Audio_Book.htm</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2791164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3429000" cy="838200"/>
          </a:xfrm>
        </p:spPr>
        <p:txBody>
          <a:bodyPr/>
          <a:lstStyle/>
          <a:p>
            <a:pPr algn="l" eaLnBrk="1" hangingPunct="1">
              <a:defRPr/>
            </a:pPr>
            <a:r>
              <a:rPr lang="en-US" sz="3200" dirty="0" err="1" smtClean="0">
                <a:solidFill>
                  <a:srgbClr val="DAEDEF"/>
                </a:solidFill>
                <a:ea typeface="+mj-ea"/>
              </a:rPr>
              <a:t>WebAssign</a:t>
            </a:r>
            <a:r>
              <a:rPr lang="en-US" sz="3200" dirty="0" smtClean="0">
                <a:solidFill>
                  <a:srgbClr val="DAEDEF"/>
                </a:solidFill>
                <a:ea typeface="+mj-ea"/>
              </a:rPr>
              <a:t> Book Pros and Cons</a:t>
            </a:r>
          </a:p>
        </p:txBody>
      </p:sp>
      <p:sp>
        <p:nvSpPr>
          <p:cNvPr id="16387" name="Rectangle 4"/>
          <p:cNvSpPr>
            <a:spLocks noGrp="1" noChangeArrowheads="1"/>
          </p:cNvSpPr>
          <p:nvPr>
            <p:ph type="body" idx="1"/>
          </p:nvPr>
        </p:nvSpPr>
        <p:spPr>
          <a:xfrm>
            <a:off x="1524000" y="2438400"/>
            <a:ext cx="7010400" cy="3886200"/>
          </a:xfrm>
        </p:spPr>
        <p:txBody>
          <a:bodyPr/>
          <a:lstStyle/>
          <a:p>
            <a:r>
              <a:rPr lang="en-US" altLang="en-US" sz="2800" dirty="0" smtClean="0">
                <a:ea typeface="ＭＳ Ｐゴシック" pitchFamily="34" charset="-128"/>
              </a:rPr>
              <a:t>Pros </a:t>
            </a:r>
          </a:p>
          <a:p>
            <a:pPr lvl="1"/>
            <a:r>
              <a:rPr lang="en-US" altLang="en-US" sz="2400" dirty="0" smtClean="0">
                <a:ea typeface="ＭＳ Ｐゴシック" pitchFamily="34" charset="-128"/>
              </a:rPr>
              <a:t>Tied to homework</a:t>
            </a:r>
          </a:p>
          <a:p>
            <a:pPr lvl="1"/>
            <a:r>
              <a:rPr lang="en-US" altLang="en-US" dirty="0" smtClean="0">
                <a:ea typeface="ＭＳ Ｐゴシック" pitchFamily="34" charset="-128"/>
              </a:rPr>
              <a:t>Fits the way many modern students work </a:t>
            </a:r>
            <a:endParaRPr lang="en-US" altLang="en-US" sz="2400" dirty="0" smtClean="0">
              <a:ea typeface="ＭＳ Ｐゴシック" pitchFamily="34" charset="-128"/>
            </a:endParaRPr>
          </a:p>
          <a:p>
            <a:r>
              <a:rPr lang="en-US" altLang="en-US" sz="2800" dirty="0" smtClean="0">
                <a:ea typeface="ＭＳ Ｐゴシック" pitchFamily="34" charset="-128"/>
              </a:rPr>
              <a:t>Cons</a:t>
            </a:r>
          </a:p>
          <a:p>
            <a:pPr lvl="1"/>
            <a:r>
              <a:rPr lang="en-US" altLang="en-US" sz="2400" dirty="0" smtClean="0">
                <a:ea typeface="ＭＳ Ｐゴシック" pitchFamily="34" charset="-128"/>
              </a:rPr>
              <a:t>Discourages reading the text before attempting homework?</a:t>
            </a:r>
            <a:endParaRPr lang="en-US" altLang="en-US" dirty="0" smtClean="0">
              <a:ea typeface="ＭＳ Ｐゴシック" pitchFamily="34" charset="-128"/>
            </a:endParaRPr>
          </a:p>
          <a:p>
            <a:pPr lvl="1"/>
            <a:endParaRPr lang="en-US" altLang="en-US" sz="2400" dirty="0">
              <a:ea typeface="ＭＳ Ｐゴシック" pitchFamily="34" charset="-128"/>
            </a:endParaRPr>
          </a:p>
          <a:p>
            <a:pPr marL="0" indent="0" algn="ctr">
              <a:buNone/>
            </a:pPr>
            <a:r>
              <a:rPr lang="en-US" altLang="en-US" sz="2000" dirty="0">
                <a:ea typeface="ＭＳ Ｐゴシック" pitchFamily="34" charset="-128"/>
                <a:hlinkClick r:id="rId2"/>
              </a:rPr>
              <a:t>http://preparatorychemistry.com/</a:t>
            </a:r>
            <a:r>
              <a:rPr lang="en-US" altLang="en-US" sz="2000" dirty="0" smtClean="0">
                <a:ea typeface="ＭＳ Ｐゴシック" pitchFamily="34" charset="-128"/>
                <a:hlinkClick r:id="rId2"/>
              </a:rPr>
              <a:t>Bishop_Audio_Book.htm</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3406186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6096000" cy="990600"/>
          </a:xfrm>
        </p:spPr>
        <p:txBody>
          <a:bodyPr/>
          <a:lstStyle/>
          <a:p>
            <a:pPr algn="l" eaLnBrk="1" hangingPunct="1"/>
            <a:r>
              <a:rPr lang="en-US" altLang="en-US" sz="3200" dirty="0" smtClean="0">
                <a:solidFill>
                  <a:srgbClr val="DAEDEF"/>
                </a:solidFill>
                <a:ea typeface="ＭＳ Ｐゴシック" pitchFamily="34" charset="-128"/>
              </a:rPr>
              <a:t>Tools for Text</a:t>
            </a:r>
          </a:p>
        </p:txBody>
      </p:sp>
      <p:sp>
        <p:nvSpPr>
          <p:cNvPr id="22531" name="Rectangle 3"/>
          <p:cNvSpPr>
            <a:spLocks noGrp="1" noChangeArrowheads="1"/>
          </p:cNvSpPr>
          <p:nvPr>
            <p:ph type="body" idx="1"/>
          </p:nvPr>
        </p:nvSpPr>
        <p:spPr>
          <a:xfrm>
            <a:off x="1524000" y="2209800"/>
            <a:ext cx="7315200" cy="4267200"/>
          </a:xfrm>
        </p:spPr>
        <p:txBody>
          <a:bodyPr/>
          <a:lstStyle/>
          <a:p>
            <a:pPr eaLnBrk="1" hangingPunct="1">
              <a:lnSpc>
                <a:spcPct val="80000"/>
              </a:lnSpc>
            </a:pPr>
            <a:r>
              <a:rPr lang="en-US" altLang="en-US" sz="2400" dirty="0" smtClean="0">
                <a:ea typeface="ＭＳ Ｐゴシック" pitchFamily="34" charset="-128"/>
              </a:rPr>
              <a:t>Layout program and for creating EPUB (InDesign)</a:t>
            </a:r>
          </a:p>
          <a:p>
            <a:pPr eaLnBrk="1" hangingPunct="1">
              <a:lnSpc>
                <a:spcPct val="80000"/>
              </a:lnSpc>
            </a:pPr>
            <a:r>
              <a:rPr lang="en-US" altLang="en-US" sz="2400" dirty="0" smtClean="0">
                <a:ea typeface="ＭＳ Ｐゴシック" pitchFamily="34" charset="-128"/>
              </a:rPr>
              <a:t>Photo manipulation software (Photoshop)</a:t>
            </a:r>
          </a:p>
          <a:p>
            <a:pPr eaLnBrk="1" hangingPunct="1">
              <a:lnSpc>
                <a:spcPct val="80000"/>
              </a:lnSpc>
            </a:pPr>
            <a:r>
              <a:rPr lang="en-US" altLang="en-US" sz="2400" dirty="0" smtClean="0">
                <a:ea typeface="ＭＳ Ｐゴシック" pitchFamily="34" charset="-128"/>
              </a:rPr>
              <a:t>Drawing Program (Illustrator)</a:t>
            </a:r>
          </a:p>
          <a:p>
            <a:pPr eaLnBrk="1" hangingPunct="1">
              <a:lnSpc>
                <a:spcPct val="80000"/>
              </a:lnSpc>
            </a:pPr>
            <a:r>
              <a:rPr lang="en-US" altLang="en-US" sz="2400" dirty="0" smtClean="0">
                <a:ea typeface="ＭＳ Ｐゴシック" pitchFamily="34" charset="-128"/>
              </a:rPr>
              <a:t>Adobe Acrobat</a:t>
            </a:r>
          </a:p>
          <a:p>
            <a:pPr eaLnBrk="1" hangingPunct="1">
              <a:lnSpc>
                <a:spcPct val="80000"/>
              </a:lnSpc>
            </a:pPr>
            <a:r>
              <a:rPr lang="en-US" altLang="en-US" sz="2400" dirty="0" smtClean="0">
                <a:ea typeface="ＭＳ Ｐゴシック" pitchFamily="34" charset="-128"/>
              </a:rPr>
              <a:t>Web site creation software (Dreamweaver or other)</a:t>
            </a:r>
          </a:p>
          <a:p>
            <a:pPr eaLnBrk="1" hangingPunct="1">
              <a:lnSpc>
                <a:spcPct val="80000"/>
              </a:lnSpc>
            </a:pPr>
            <a:r>
              <a:rPr lang="en-US" altLang="en-US" sz="2400" dirty="0" smtClean="0">
                <a:ea typeface="ＭＳ Ｐゴシック" pitchFamily="34" charset="-128"/>
              </a:rPr>
              <a:t>Animation software (Flash? Edge Animator?)</a:t>
            </a:r>
          </a:p>
          <a:p>
            <a:pPr eaLnBrk="1" hangingPunct="1">
              <a:lnSpc>
                <a:spcPct val="80000"/>
              </a:lnSpc>
            </a:pPr>
            <a:r>
              <a:rPr lang="en-US" altLang="en-US" sz="2400" dirty="0" smtClean="0">
                <a:ea typeface="ＭＳ Ｐゴシック" pitchFamily="34" charset="-128"/>
              </a:rPr>
              <a:t>Video editing (Premier)</a:t>
            </a:r>
          </a:p>
          <a:p>
            <a:pPr eaLnBrk="1" hangingPunct="1">
              <a:lnSpc>
                <a:spcPct val="80000"/>
              </a:lnSpc>
            </a:pPr>
            <a:r>
              <a:rPr lang="en-US" altLang="en-US" sz="2400" dirty="0" smtClean="0">
                <a:ea typeface="ＭＳ Ｐゴシック" pitchFamily="34" charset="-128"/>
              </a:rPr>
              <a:t>An annual subscription to all of the Adobe tools (Creative Cloud) is available for educators from the Academic Superstore for $199.99.  </a:t>
            </a:r>
          </a:p>
          <a:p>
            <a:pPr eaLnBrk="1" hangingPunct="1">
              <a:lnSpc>
                <a:spcPct val="80000"/>
              </a:lnSpc>
            </a:pPr>
            <a:endParaRPr lang="en-US" altLang="en-US" sz="2400" dirty="0" smtClean="0">
              <a:ea typeface="ＭＳ Ｐゴシック" pitchFamily="34" charset="-128"/>
            </a:endParaRPr>
          </a:p>
          <a:p>
            <a:pPr marL="0" indent="0" algn="ctr" eaLnBrk="1" hangingPunct="1">
              <a:lnSpc>
                <a:spcPct val="80000"/>
              </a:lnSpc>
              <a:buNone/>
            </a:pPr>
            <a:r>
              <a:rPr lang="en-US" altLang="en-US" sz="1600" dirty="0">
                <a:ea typeface="ＭＳ Ｐゴシック" pitchFamily="34" charset="-128"/>
                <a:hlinkClick r:id="rId2"/>
              </a:rPr>
              <a:t>http://www.academicsuperstore.com/products/Adobe/Creative+Cloud/</a:t>
            </a:r>
            <a:r>
              <a:rPr lang="en-US" altLang="en-US" sz="1600" dirty="0" smtClean="0">
                <a:ea typeface="ＭＳ Ｐゴシック" pitchFamily="34" charset="-128"/>
                <a:hlinkClick r:id="rId2"/>
              </a:rPr>
              <a:t>1600999</a:t>
            </a:r>
            <a:endParaRPr lang="en-US" altLang="en-US" sz="1600"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6096000" cy="990600"/>
          </a:xfrm>
        </p:spPr>
        <p:txBody>
          <a:bodyPr/>
          <a:lstStyle/>
          <a:p>
            <a:pPr algn="l" eaLnBrk="1" hangingPunct="1"/>
            <a:r>
              <a:rPr lang="en-US" altLang="en-US" sz="3200" dirty="0" smtClean="0">
                <a:solidFill>
                  <a:srgbClr val="DAEDEF"/>
                </a:solidFill>
                <a:ea typeface="ＭＳ Ｐゴシック" pitchFamily="34" charset="-128"/>
              </a:rPr>
              <a:t>Royalty-free Images</a:t>
            </a:r>
          </a:p>
        </p:txBody>
      </p:sp>
      <p:sp>
        <p:nvSpPr>
          <p:cNvPr id="22531" name="Rectangle 3"/>
          <p:cNvSpPr>
            <a:spLocks noGrp="1" noChangeArrowheads="1"/>
          </p:cNvSpPr>
          <p:nvPr>
            <p:ph type="body" idx="1"/>
          </p:nvPr>
        </p:nvSpPr>
        <p:spPr>
          <a:xfrm>
            <a:off x="1371600" y="2438400"/>
            <a:ext cx="7543800" cy="4114800"/>
          </a:xfrm>
        </p:spPr>
        <p:txBody>
          <a:bodyPr/>
          <a:lstStyle/>
          <a:p>
            <a:pPr eaLnBrk="1" hangingPunct="1">
              <a:lnSpc>
                <a:spcPct val="80000"/>
              </a:lnSpc>
            </a:pPr>
            <a:r>
              <a:rPr lang="en-US" altLang="en-US" dirty="0" smtClean="0">
                <a:ea typeface="ＭＳ Ｐゴシック" pitchFamily="34" charset="-128"/>
              </a:rPr>
              <a:t>Royalty-free photos</a:t>
            </a:r>
          </a:p>
          <a:p>
            <a:pPr eaLnBrk="1" hangingPunct="1">
              <a:lnSpc>
                <a:spcPct val="80000"/>
              </a:lnSpc>
            </a:pPr>
            <a:endParaRPr lang="en-US" altLang="en-US" sz="2400" dirty="0" smtClean="0">
              <a:ea typeface="ＭＳ Ｐゴシック" pitchFamily="34" charset="-128"/>
            </a:endParaRPr>
          </a:p>
          <a:p>
            <a:pPr marL="0" indent="0" eaLnBrk="1" hangingPunct="1">
              <a:lnSpc>
                <a:spcPct val="80000"/>
              </a:lnSpc>
              <a:buNone/>
            </a:pPr>
            <a:r>
              <a:rPr lang="en-US" altLang="en-US" sz="2400" dirty="0" smtClean="0">
                <a:ea typeface="ＭＳ Ｐゴシック" pitchFamily="34" charset="-128"/>
              </a:rPr>
              <a:t>	</a:t>
            </a:r>
            <a:r>
              <a:rPr lang="en-US" altLang="en-US" sz="2400" dirty="0" smtClean="0">
                <a:ea typeface="ＭＳ Ｐゴシック" pitchFamily="34" charset="-128"/>
                <a:hlinkClick r:id="rId2"/>
              </a:rPr>
              <a:t>http</a:t>
            </a:r>
            <a:r>
              <a:rPr lang="en-US" altLang="en-US" sz="2400" dirty="0">
                <a:ea typeface="ＭＳ Ｐゴシック" pitchFamily="34" charset="-128"/>
                <a:hlinkClick r:id="rId2"/>
              </a:rPr>
              <a:t>://www.bigstockphoto.com</a:t>
            </a:r>
            <a:r>
              <a:rPr lang="en-US" altLang="en-US" sz="2400" dirty="0" smtClean="0">
                <a:ea typeface="ＭＳ Ｐゴシック" pitchFamily="34" charset="-128"/>
                <a:hlinkClick r:id="rId2"/>
              </a:rPr>
              <a:t>/</a:t>
            </a:r>
            <a:endParaRPr lang="en-US" altLang="en-US" sz="2400" dirty="0" smtClean="0">
              <a:ea typeface="ＭＳ Ｐゴシック" pitchFamily="34" charset="-128"/>
            </a:endParaRPr>
          </a:p>
          <a:p>
            <a:pPr marL="0" indent="0" eaLnBrk="1" hangingPunct="1">
              <a:lnSpc>
                <a:spcPct val="80000"/>
              </a:lnSpc>
              <a:buNone/>
            </a:pPr>
            <a:r>
              <a:rPr lang="en-US" altLang="en-US" sz="2400" dirty="0">
                <a:ea typeface="ＭＳ Ｐゴシック" pitchFamily="34" charset="-128"/>
              </a:rPr>
              <a:t>	</a:t>
            </a:r>
            <a:endParaRPr lang="en-US" altLang="en-US" sz="2400" dirty="0" smtClean="0">
              <a:ea typeface="ＭＳ Ｐゴシック" pitchFamily="34" charset="-128"/>
            </a:endParaRPr>
          </a:p>
          <a:p>
            <a:pPr marL="0" indent="0" eaLnBrk="1" hangingPunct="1">
              <a:lnSpc>
                <a:spcPct val="80000"/>
              </a:lnSpc>
              <a:buNone/>
            </a:pPr>
            <a:r>
              <a:rPr lang="en-US" altLang="en-US" sz="2400" dirty="0">
                <a:ea typeface="ＭＳ Ｐゴシック" pitchFamily="34" charset="-128"/>
              </a:rPr>
              <a:t>	</a:t>
            </a:r>
            <a:r>
              <a:rPr lang="en-US" altLang="en-US" sz="2400" dirty="0">
                <a:ea typeface="ＭＳ Ｐゴシック" pitchFamily="34" charset="-128"/>
                <a:hlinkClick r:id="rId3"/>
              </a:rPr>
              <a:t>http://www.istockphoto.com</a:t>
            </a:r>
            <a:r>
              <a:rPr lang="en-US" altLang="en-US" sz="2400" dirty="0" smtClean="0">
                <a:ea typeface="ＭＳ Ｐゴシック" pitchFamily="34" charset="-128"/>
                <a:hlinkClick r:id="rId3"/>
              </a:rPr>
              <a:t>/</a:t>
            </a:r>
            <a:endParaRPr lang="en-US" altLang="en-US" sz="2400" dirty="0" smtClean="0">
              <a:ea typeface="ＭＳ Ｐゴシック" pitchFamily="34" charset="-128"/>
            </a:endParaRPr>
          </a:p>
          <a:p>
            <a:pPr marL="0" indent="0" eaLnBrk="1" hangingPunct="1">
              <a:lnSpc>
                <a:spcPct val="80000"/>
              </a:lnSpc>
              <a:buNone/>
            </a:pPr>
            <a:endParaRPr lang="en-US" altLang="en-US" sz="2400" dirty="0" smtClean="0">
              <a:ea typeface="ＭＳ Ｐゴシック" pitchFamily="34" charset="-128"/>
            </a:endParaRPr>
          </a:p>
          <a:p>
            <a:pPr eaLnBrk="1" hangingPunct="1">
              <a:lnSpc>
                <a:spcPct val="80000"/>
              </a:lnSpc>
            </a:pPr>
            <a:endParaRPr lang="en-US" altLang="en-US" sz="2400" dirty="0" smtClean="0">
              <a:ea typeface="ＭＳ Ｐゴシック" pitchFamily="34" charset="-128"/>
            </a:endParaRPr>
          </a:p>
        </p:txBody>
      </p:sp>
    </p:spTree>
    <p:extLst>
      <p:ext uri="{BB962C8B-B14F-4D97-AF65-F5344CB8AC3E}">
        <p14:creationId xmlns:p14="http://schemas.microsoft.com/office/powerpoint/2010/main" val="3177190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536249"/>
            <a:ext cx="5181600" cy="762000"/>
          </a:xfrm>
        </p:spPr>
        <p:txBody>
          <a:bodyPr/>
          <a:lstStyle/>
          <a:p>
            <a:pPr algn="l" eaLnBrk="1" hangingPunct="1"/>
            <a:r>
              <a:rPr lang="en-US" altLang="en-US" sz="3200" dirty="0" smtClean="0">
                <a:solidFill>
                  <a:srgbClr val="DAEDEF"/>
                </a:solidFill>
                <a:ea typeface="ＭＳ Ｐゴシック" pitchFamily="34" charset="-128"/>
              </a:rPr>
              <a:t>Making Audio Files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889" y="1981200"/>
            <a:ext cx="7175711" cy="484617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536249"/>
            <a:ext cx="5181600" cy="762000"/>
          </a:xfrm>
        </p:spPr>
        <p:txBody>
          <a:bodyPr/>
          <a:lstStyle/>
          <a:p>
            <a:pPr algn="l" eaLnBrk="1" hangingPunct="1"/>
            <a:r>
              <a:rPr lang="en-US" altLang="en-US" sz="3200" dirty="0" smtClean="0">
                <a:solidFill>
                  <a:srgbClr val="DAEDEF"/>
                </a:solidFill>
                <a:ea typeface="ＭＳ Ｐゴシック" pitchFamily="34" charset="-128"/>
              </a:rPr>
              <a:t>Storage</a:t>
            </a:r>
          </a:p>
        </p:txBody>
      </p:sp>
      <p:pic>
        <p:nvPicPr>
          <p:cNvPr id="3" name="Picture 2" descr="bar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041267"/>
            <a:ext cx="7214684" cy="4796998"/>
          </a:xfrm>
          <a:prstGeom prst="rect">
            <a:avLst/>
          </a:prstGeom>
        </p:spPr>
      </p:pic>
    </p:spTree>
    <p:extLst>
      <p:ext uri="{BB962C8B-B14F-4D97-AF65-F5344CB8AC3E}">
        <p14:creationId xmlns:p14="http://schemas.microsoft.com/office/powerpoint/2010/main" val="20468855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457200"/>
            <a:ext cx="6400800" cy="990600"/>
          </a:xfrm>
        </p:spPr>
        <p:txBody>
          <a:bodyPr/>
          <a:lstStyle/>
          <a:p>
            <a:pPr algn="l" eaLnBrk="1" hangingPunct="1"/>
            <a:r>
              <a:rPr lang="en-US" altLang="en-US" sz="3200" dirty="0" smtClean="0">
                <a:solidFill>
                  <a:srgbClr val="DAEDEF"/>
                </a:solidFill>
                <a:ea typeface="ＭＳ Ｐゴシック" pitchFamily="34" charset="-128"/>
              </a:rPr>
              <a:t>Tools for Audio Files</a:t>
            </a:r>
          </a:p>
        </p:txBody>
      </p:sp>
      <p:sp>
        <p:nvSpPr>
          <p:cNvPr id="24579" name="Rectangle 3"/>
          <p:cNvSpPr>
            <a:spLocks noGrp="1" noChangeArrowheads="1"/>
          </p:cNvSpPr>
          <p:nvPr>
            <p:ph type="body" idx="1"/>
          </p:nvPr>
        </p:nvSpPr>
        <p:spPr>
          <a:xfrm>
            <a:off x="1371600" y="2286000"/>
            <a:ext cx="7543800" cy="4114800"/>
          </a:xfrm>
        </p:spPr>
        <p:txBody>
          <a:bodyPr/>
          <a:lstStyle/>
          <a:p>
            <a:pPr eaLnBrk="1" hangingPunct="1"/>
            <a:r>
              <a:rPr lang="en-US" altLang="en-US" sz="2800" dirty="0" smtClean="0">
                <a:ea typeface="ＭＳ Ｐゴシック" pitchFamily="34" charset="-128"/>
              </a:rPr>
              <a:t>Microphone (with stand and shield)</a:t>
            </a:r>
          </a:p>
          <a:p>
            <a:pPr lvl="1" eaLnBrk="1" hangingPunct="1"/>
            <a:r>
              <a:rPr lang="en-US" altLang="en-US" sz="2400" dirty="0" smtClean="0">
                <a:ea typeface="ＭＳ Ｐゴシック" pitchFamily="34" charset="-128"/>
              </a:rPr>
              <a:t>AKG C 3000 microphone ($299 at Musician's Friend).</a:t>
            </a:r>
          </a:p>
          <a:p>
            <a:pPr lvl="1" eaLnBrk="1" hangingPunct="1">
              <a:buFontTx/>
              <a:buNone/>
            </a:pPr>
            <a:r>
              <a:rPr lang="en-US" altLang="en-US" sz="2400" dirty="0" smtClean="0">
                <a:ea typeface="ＭＳ Ｐゴシック" pitchFamily="34" charset="-128"/>
              </a:rPr>
              <a:t>          </a:t>
            </a:r>
            <a:r>
              <a:rPr lang="en-US" altLang="en-US" sz="2400" dirty="0" smtClean="0">
                <a:ea typeface="ＭＳ Ｐゴシック" pitchFamily="34" charset="-128"/>
                <a:hlinkClick r:id="rId2"/>
              </a:rPr>
              <a:t>http://www.musiciansfriend.com/</a:t>
            </a:r>
            <a:endParaRPr lang="en-US" altLang="en-US" sz="2400" dirty="0" smtClean="0">
              <a:ea typeface="ＭＳ Ｐゴシック" pitchFamily="34" charset="-128"/>
            </a:endParaRPr>
          </a:p>
          <a:p>
            <a:pPr eaLnBrk="1" hangingPunct="1"/>
            <a:r>
              <a:rPr lang="en-US" altLang="en-US" sz="2800" dirty="0" smtClean="0">
                <a:ea typeface="ＭＳ Ｐゴシック" pitchFamily="34" charset="-128"/>
              </a:rPr>
              <a:t>USB audio interface and audio file manipulation software</a:t>
            </a:r>
          </a:p>
          <a:p>
            <a:pPr lvl="1" eaLnBrk="1" hangingPunct="1"/>
            <a:r>
              <a:rPr lang="en-US" altLang="en-US" sz="2400" dirty="0" smtClean="0">
                <a:ea typeface="ＭＳ Ｐゴシック" pitchFamily="34" charset="-128"/>
              </a:rPr>
              <a:t>I use </a:t>
            </a:r>
            <a:r>
              <a:rPr lang="en-US" dirty="0" err="1"/>
              <a:t>Foc</a:t>
            </a:r>
            <a:r>
              <a:rPr lang="en-US" dirty="0" err="1" smtClean="0"/>
              <a:t>usrite</a:t>
            </a:r>
            <a:r>
              <a:rPr lang="en-US" dirty="0" smtClean="0"/>
              <a:t> </a:t>
            </a:r>
            <a:r>
              <a:rPr lang="en-US" dirty="0"/>
              <a:t>Scarlett 2i4 </a:t>
            </a:r>
            <a:r>
              <a:rPr lang="en-US" altLang="en-US" sz="2400" dirty="0" smtClean="0">
                <a:ea typeface="ＭＳ Ｐゴシック" pitchFamily="34" charset="-128"/>
              </a:rPr>
              <a:t>($199 at Musician's Friend).</a:t>
            </a:r>
          </a:p>
          <a:p>
            <a:pPr lvl="1" eaLnBrk="1" hangingPunct="1"/>
            <a:r>
              <a:rPr lang="en-US" altLang="en-US" dirty="0" smtClean="0">
                <a:ea typeface="ＭＳ Ｐゴシック" pitchFamily="34" charset="-128"/>
              </a:rPr>
              <a:t>There are free audio manipulation programs </a:t>
            </a:r>
            <a:r>
              <a:rPr lang="en-US" altLang="en-US" dirty="0" smtClean="0">
                <a:ea typeface="ＭＳ Ｐゴシック" pitchFamily="34" charset="-128"/>
                <a:hlinkClick r:id="rId3"/>
              </a:rPr>
              <a:t>http</a:t>
            </a:r>
            <a:r>
              <a:rPr lang="en-US" altLang="en-US" dirty="0">
                <a:ea typeface="ＭＳ Ｐゴシック" pitchFamily="34" charset="-128"/>
                <a:hlinkClick r:id="rId3"/>
              </a:rPr>
              <a:t>://audacity.sourceforge.net</a:t>
            </a:r>
            <a:r>
              <a:rPr lang="en-US" altLang="en-US" dirty="0" smtClean="0">
                <a:ea typeface="ＭＳ Ｐゴシック" pitchFamily="34" charset="-128"/>
                <a:hlinkClick r:id="rId3"/>
              </a:rPr>
              <a:t>/</a:t>
            </a:r>
            <a:endParaRPr lang="en-US" altLang="en-US" dirty="0"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5791200" cy="1143000"/>
          </a:xfrm>
        </p:spPr>
        <p:txBody>
          <a:bodyPr/>
          <a:lstStyle/>
          <a:p>
            <a:r>
              <a:rPr lang="en-US" dirty="0" smtClean="0">
                <a:solidFill>
                  <a:srgbClr val="DAEDEF"/>
                </a:solidFill>
              </a:rPr>
              <a:t>Video Screen Capture</a:t>
            </a:r>
            <a:endParaRPr lang="en-US" dirty="0">
              <a:solidFill>
                <a:srgbClr val="DAEDEF"/>
              </a:solidFill>
            </a:endParaRPr>
          </a:p>
        </p:txBody>
      </p:sp>
      <p:sp>
        <p:nvSpPr>
          <p:cNvPr id="3" name="Content Placeholder 2"/>
          <p:cNvSpPr>
            <a:spLocks noGrp="1"/>
          </p:cNvSpPr>
          <p:nvPr>
            <p:ph idx="1"/>
          </p:nvPr>
        </p:nvSpPr>
        <p:spPr>
          <a:xfrm>
            <a:off x="1524000" y="2438400"/>
            <a:ext cx="7467600" cy="4267200"/>
          </a:xfrm>
        </p:spPr>
        <p:txBody>
          <a:bodyPr/>
          <a:lstStyle/>
          <a:p>
            <a:r>
              <a:rPr lang="en-US" dirty="0" err="1" smtClean="0"/>
              <a:t>Camtasia</a:t>
            </a:r>
            <a:r>
              <a:rPr lang="en-US" dirty="0" smtClean="0"/>
              <a:t> Studio 8 </a:t>
            </a:r>
          </a:p>
          <a:p>
            <a:pPr marL="400050" lvl="1" indent="0">
              <a:spcBef>
                <a:spcPts val="1224"/>
              </a:spcBef>
              <a:buNone/>
            </a:pPr>
            <a:r>
              <a:rPr lang="en-US" dirty="0" smtClean="0">
                <a:hlinkClick r:id="rId2"/>
              </a:rPr>
              <a:t>http</a:t>
            </a:r>
            <a:r>
              <a:rPr lang="en-US" dirty="0">
                <a:hlinkClick r:id="rId2"/>
              </a:rPr>
              <a:t>://www.techsmith.com/</a:t>
            </a:r>
            <a:r>
              <a:rPr lang="en-US" dirty="0" smtClean="0">
                <a:hlinkClick r:id="rId2"/>
              </a:rPr>
              <a:t>camtasia.html</a:t>
            </a:r>
            <a:endParaRPr lang="en-US" dirty="0" smtClean="0"/>
          </a:p>
          <a:p>
            <a:pPr marL="457200" lvl="1" indent="0">
              <a:buNone/>
            </a:pPr>
            <a:endParaRPr lang="en-US" dirty="0"/>
          </a:p>
          <a:p>
            <a:pPr>
              <a:spcAft>
                <a:spcPts val="1200"/>
              </a:spcAft>
            </a:pPr>
            <a:r>
              <a:rPr lang="en-US" dirty="0" smtClean="0"/>
              <a:t>From Academic Superstore (</a:t>
            </a:r>
            <a:r>
              <a:rPr lang="en-US" dirty="0"/>
              <a:t>$98.95</a:t>
            </a:r>
            <a:r>
              <a:rPr lang="en-US" dirty="0" smtClean="0"/>
              <a:t>)</a:t>
            </a:r>
          </a:p>
          <a:p>
            <a:pPr marL="400050" lvl="1" indent="0">
              <a:buNone/>
            </a:pPr>
            <a:r>
              <a:rPr lang="en-US" dirty="0" smtClean="0">
                <a:hlinkClick r:id="rId3"/>
              </a:rPr>
              <a:t>http://www.academicsuperstore.com/product/search?qk_srch=Camtasia&amp;x=-858&amp;y=-54</a:t>
            </a:r>
            <a:endParaRPr lang="en-US" dirty="0" smtClean="0"/>
          </a:p>
          <a:p>
            <a:pPr marL="457200" lvl="1" indent="0">
              <a:buNone/>
            </a:pPr>
            <a:endParaRPr lang="en-US" dirty="0"/>
          </a:p>
        </p:txBody>
      </p:sp>
    </p:spTree>
    <p:extLst>
      <p:ext uri="{BB962C8B-B14F-4D97-AF65-F5344CB8AC3E}">
        <p14:creationId xmlns:p14="http://schemas.microsoft.com/office/powerpoint/2010/main" val="4173422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2667000" cy="1143000"/>
          </a:xfrm>
        </p:spPr>
        <p:txBody>
          <a:bodyPr/>
          <a:lstStyle/>
          <a:p>
            <a:r>
              <a:rPr lang="en-US" dirty="0" smtClean="0">
                <a:solidFill>
                  <a:schemeClr val="bg1"/>
                </a:solidFill>
              </a:rPr>
              <a:t>Bicycle Ride?</a:t>
            </a:r>
            <a:endParaRPr lang="en-US" dirty="0">
              <a:solidFill>
                <a:schemeClr val="bg1"/>
              </a:solidFill>
            </a:endParaRPr>
          </a:p>
        </p:txBody>
      </p:sp>
      <p:sp>
        <p:nvSpPr>
          <p:cNvPr id="3" name="Content Placeholder 2"/>
          <p:cNvSpPr>
            <a:spLocks noGrp="1"/>
          </p:cNvSpPr>
          <p:nvPr>
            <p:ph idx="1"/>
          </p:nvPr>
        </p:nvSpPr>
        <p:spPr>
          <a:xfrm>
            <a:off x="1371600" y="2286000"/>
            <a:ext cx="7620000" cy="4343400"/>
          </a:xfrm>
        </p:spPr>
        <p:txBody>
          <a:bodyPr/>
          <a:lstStyle/>
          <a:p>
            <a:pPr>
              <a:spcAft>
                <a:spcPts val="1200"/>
              </a:spcAft>
            </a:pPr>
            <a:r>
              <a:rPr lang="en-US" sz="2000" dirty="0" smtClean="0"/>
              <a:t>Meet 1</a:t>
            </a:r>
            <a:r>
              <a:rPr lang="en-US" sz="2000" dirty="0"/>
              <a:t>:00 pm Sunday at Holland’s Bicycles at 977 Orange Ave, Coronado, CA 92118 (619-435-3153</a:t>
            </a:r>
            <a:r>
              <a:rPr lang="en-US" sz="2000" dirty="0" smtClean="0"/>
              <a:t>)</a:t>
            </a:r>
            <a:endParaRPr lang="en-US" sz="2000" dirty="0"/>
          </a:p>
          <a:p>
            <a:pPr marL="0" indent="0" algn="ctr">
              <a:spcAft>
                <a:spcPts val="1200"/>
              </a:spcAft>
              <a:buNone/>
            </a:pPr>
            <a:r>
              <a:rPr lang="en-US" sz="1800" u="sng" dirty="0">
                <a:hlinkClick r:id="rId2"/>
              </a:rPr>
              <a:t>http://www.hollandsbicycles.com/articles/coronado-bike-rentals-pg62.</a:t>
            </a:r>
            <a:r>
              <a:rPr lang="en-US" sz="1800" u="sng" dirty="0" smtClean="0">
                <a:hlinkClick r:id="rId2"/>
              </a:rPr>
              <a:t>htm</a:t>
            </a:r>
            <a:endParaRPr lang="en-US" sz="1800" dirty="0"/>
          </a:p>
          <a:p>
            <a:pPr marL="0" indent="0" algn="ctr">
              <a:spcAft>
                <a:spcPts val="1200"/>
              </a:spcAft>
              <a:buNone/>
            </a:pPr>
            <a:r>
              <a:rPr lang="nl-NL" sz="1800" u="sng" dirty="0">
                <a:hlinkClick r:id="rId3"/>
              </a:rPr>
              <a:t>https://www.google.com/maps/dir//977+Orange+Ave,+Coronado,+CA+92118/@32.6859316,-117.2494653,12z/data=!3m1!4b1!4m8!4m7!1m0!1m5!1m1!1s0x80deaccbdf5c7475:0xf861e36ee262af40!2m2!1d-117.1794251!</a:t>
            </a:r>
            <a:r>
              <a:rPr lang="nl-NL" sz="1800" u="sng" dirty="0" smtClean="0">
                <a:hlinkClick r:id="rId3"/>
              </a:rPr>
              <a:t>2d32.6859511</a:t>
            </a:r>
            <a:endParaRPr lang="nl-NL" dirty="0"/>
          </a:p>
          <a:p>
            <a:r>
              <a:rPr lang="nl-NL" sz="2000" dirty="0" smtClean="0"/>
              <a:t>Route - </a:t>
            </a:r>
            <a:r>
              <a:rPr lang="en-US" sz="2000" i="1" dirty="0" smtClean="0"/>
              <a:t>Coastal </a:t>
            </a:r>
            <a:r>
              <a:rPr lang="en-US" sz="2000" i="1" dirty="0"/>
              <a:t>rail-trail experiences don't get much better than this—a long, smooth, palm-tree-lined trail with stunning views of the Pacific, San Diego Bay and the downtown skyline, plus easy access to parks, tot play areas and chic cafes.</a:t>
            </a:r>
            <a:endParaRPr lang="nl-NL" sz="2000" i="1" dirty="0"/>
          </a:p>
          <a:p>
            <a:pPr marL="0" indent="0" algn="ctr">
              <a:buNone/>
            </a:pPr>
            <a:r>
              <a:rPr lang="nl-NL" sz="1800" u="sng" dirty="0">
                <a:hlinkClick r:id="rId4"/>
              </a:rPr>
              <a:t>http://www.traillink.com/trail/bayshore-bikeway.aspx</a:t>
            </a:r>
          </a:p>
          <a:p>
            <a:endParaRPr lang="en-US" dirty="0"/>
          </a:p>
        </p:txBody>
      </p:sp>
    </p:spTree>
    <p:extLst>
      <p:ext uri="{BB962C8B-B14F-4D97-AF65-F5344CB8AC3E}">
        <p14:creationId xmlns:p14="http://schemas.microsoft.com/office/powerpoint/2010/main" val="29990629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305800" cy="990600"/>
          </a:xfrm>
        </p:spPr>
        <p:txBody>
          <a:bodyPr/>
          <a:lstStyle/>
          <a:p>
            <a:pPr eaLnBrk="1" hangingPunct="1"/>
            <a:r>
              <a:rPr lang="en-US" altLang="en-US" sz="3200" dirty="0" smtClean="0">
                <a:solidFill>
                  <a:schemeClr val="accent5"/>
                </a:solidFill>
                <a:ea typeface="ＭＳ Ｐゴシック" pitchFamily="34" charset="-128"/>
              </a:rPr>
              <a:t>More Information </a:t>
            </a:r>
            <a:br>
              <a:rPr lang="en-US" altLang="en-US" sz="3200" dirty="0" smtClean="0">
                <a:solidFill>
                  <a:schemeClr val="accent5"/>
                </a:solidFill>
                <a:ea typeface="ＭＳ Ｐゴシック" pitchFamily="34" charset="-128"/>
              </a:rPr>
            </a:br>
            <a:r>
              <a:rPr lang="en-US" altLang="en-US" sz="3200" dirty="0" smtClean="0">
                <a:solidFill>
                  <a:schemeClr val="accent5"/>
                </a:solidFill>
                <a:ea typeface="ＭＳ Ｐゴシック" pitchFamily="34" charset="-128"/>
              </a:rPr>
              <a:t>About My Project</a:t>
            </a:r>
          </a:p>
        </p:txBody>
      </p:sp>
      <p:sp>
        <p:nvSpPr>
          <p:cNvPr id="26627" name="Rectangle 3"/>
          <p:cNvSpPr>
            <a:spLocks noGrp="1" noChangeArrowheads="1"/>
          </p:cNvSpPr>
          <p:nvPr>
            <p:ph type="body" idx="1"/>
          </p:nvPr>
        </p:nvSpPr>
        <p:spPr>
          <a:xfrm>
            <a:off x="1295400" y="2209800"/>
            <a:ext cx="7696200" cy="2819400"/>
          </a:xfrm>
        </p:spPr>
        <p:txBody>
          <a:bodyPr/>
          <a:lstStyle/>
          <a:p>
            <a:pPr eaLnBrk="1" hangingPunct="1">
              <a:lnSpc>
                <a:spcPct val="80000"/>
              </a:lnSpc>
              <a:buFontTx/>
              <a:buNone/>
              <a:defRPr/>
            </a:pPr>
            <a:r>
              <a:rPr lang="en-US" sz="2400" dirty="0">
                <a:ea typeface="ＭＳ Ｐゴシック" panose="020B0600070205080204" pitchFamily="34" charset="-128"/>
                <a:hlinkClick r:id="rId2"/>
              </a:rPr>
              <a:t>http://preparatorychemistry.com/</a:t>
            </a:r>
            <a:endParaRPr lang="en-US" sz="2400" dirty="0">
              <a:ea typeface="ＭＳ Ｐゴシック" panose="020B0600070205080204" pitchFamily="34" charset="-128"/>
            </a:endParaRPr>
          </a:p>
          <a:p>
            <a:pPr eaLnBrk="1" hangingPunct="1">
              <a:lnSpc>
                <a:spcPct val="80000"/>
              </a:lnSpc>
              <a:buFontTx/>
              <a:buNone/>
              <a:defRPr/>
            </a:pPr>
            <a:endParaRPr lang="en-US" sz="2400" dirty="0">
              <a:ea typeface="ＭＳ Ｐゴシック" panose="020B0600070205080204" pitchFamily="34" charset="-128"/>
            </a:endParaRPr>
          </a:p>
          <a:p>
            <a:pPr eaLnBrk="1" hangingPunct="1">
              <a:lnSpc>
                <a:spcPct val="80000"/>
              </a:lnSpc>
              <a:buFontTx/>
              <a:buNone/>
              <a:defRPr/>
            </a:pPr>
            <a:r>
              <a:rPr lang="en-US" sz="2400" dirty="0">
                <a:ea typeface="ＭＳ Ｐゴシック" panose="020B0600070205080204" pitchFamily="34" charset="-128"/>
                <a:hlinkClick r:id="rId3"/>
              </a:rPr>
              <a:t>http://preparatorychemistry.com/Bishop_Tour.html</a:t>
            </a:r>
            <a:endParaRPr lang="en-US" sz="2400" dirty="0">
              <a:ea typeface="ＭＳ Ｐゴシック" panose="020B0600070205080204" pitchFamily="34" charset="-128"/>
            </a:endParaRPr>
          </a:p>
          <a:p>
            <a:pPr eaLnBrk="1" hangingPunct="1">
              <a:lnSpc>
                <a:spcPct val="80000"/>
              </a:lnSpc>
              <a:buFontTx/>
              <a:buNone/>
              <a:defRPr/>
            </a:pPr>
            <a:endParaRPr lang="en-US" sz="2400" dirty="0">
              <a:ea typeface="ＭＳ Ｐゴシック" panose="020B0600070205080204" pitchFamily="34" charset="-128"/>
            </a:endParaRPr>
          </a:p>
          <a:p>
            <a:pPr eaLnBrk="1" hangingPunct="1">
              <a:lnSpc>
                <a:spcPct val="80000"/>
              </a:lnSpc>
              <a:buFontTx/>
              <a:buNone/>
              <a:defRPr/>
            </a:pPr>
            <a:r>
              <a:rPr lang="en-US" sz="2400" dirty="0">
                <a:ea typeface="ＭＳ Ｐゴシック" panose="020B0600070205080204" pitchFamily="34" charset="-128"/>
                <a:hlinkClick r:id="rId4"/>
              </a:rPr>
              <a:t>http://preparatorychemistry.com/Bishop_info.htm</a:t>
            </a:r>
            <a:endParaRPr lang="en-US" sz="2400" dirty="0">
              <a:ea typeface="ＭＳ Ｐゴシック" panose="020B0600070205080204" pitchFamily="34" charset="-128"/>
            </a:endParaRPr>
          </a:p>
          <a:p>
            <a:pPr marL="342900" lvl="2" indent="-342900" eaLnBrk="1" hangingPunct="1">
              <a:lnSpc>
                <a:spcPct val="80000"/>
              </a:lnSpc>
              <a:buFontTx/>
              <a:buNone/>
              <a:defRPr/>
            </a:pPr>
            <a:endParaRPr lang="en-US" u="sng" dirty="0">
              <a:ea typeface="ＭＳ Ｐゴシック" panose="020B0600070205080204" pitchFamily="34" charset="-128"/>
            </a:endParaRPr>
          </a:p>
          <a:p>
            <a:pPr marL="0" indent="0" eaLnBrk="1" hangingPunct="1">
              <a:buFontTx/>
              <a:buNone/>
              <a:defRPr/>
            </a:pPr>
            <a:r>
              <a:rPr lang="en-US" sz="1800" dirty="0" err="1"/>
              <a:t>preparatorychemistry.com</a:t>
            </a:r>
            <a:r>
              <a:rPr lang="en-US" sz="1800" dirty="0" smtClean="0"/>
              <a:t>/</a:t>
            </a:r>
            <a:r>
              <a:rPr lang="en-US" altLang="en-US" sz="1800" dirty="0" smtClean="0"/>
              <a:t>Bishop_2YC3_March_2016_textbooks</a:t>
            </a:r>
            <a:r>
              <a:rPr lang="en-US" sz="1800" dirty="0" smtClean="0"/>
              <a:t>.pdf</a:t>
            </a:r>
            <a:endParaRPr lang="en-US" sz="1800" dirty="0"/>
          </a:p>
        </p:txBody>
      </p:sp>
      <p:pic>
        <p:nvPicPr>
          <p:cNvPr id="2662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240337"/>
            <a:ext cx="35814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5943600" cy="990600"/>
          </a:xfrm>
        </p:spPr>
        <p:txBody>
          <a:bodyPr/>
          <a:lstStyle/>
          <a:p>
            <a:pPr algn="l" eaLnBrk="1" hangingPunct="1"/>
            <a:r>
              <a:rPr lang="en-US" altLang="en-US" sz="3200" dirty="0" smtClean="0">
                <a:solidFill>
                  <a:srgbClr val="DAEDEF"/>
                </a:solidFill>
                <a:ea typeface="ＭＳ Ｐゴシック" pitchFamily="34" charset="-128"/>
              </a:rPr>
              <a:t>An Introduction to Chemistry </a:t>
            </a:r>
            <a:br>
              <a:rPr lang="en-US" altLang="en-US" sz="3200" dirty="0" smtClean="0">
                <a:solidFill>
                  <a:srgbClr val="DAEDEF"/>
                </a:solidFill>
                <a:ea typeface="ＭＳ Ｐゴシック" pitchFamily="34" charset="-128"/>
              </a:rPr>
            </a:br>
            <a:r>
              <a:rPr lang="en-US" altLang="en-US" sz="3200" dirty="0" smtClean="0">
                <a:solidFill>
                  <a:srgbClr val="DAEDEF"/>
                </a:solidFill>
                <a:ea typeface="ＭＳ Ｐゴシック" pitchFamily="34" charset="-128"/>
              </a:rPr>
              <a:t>by Mark Bishop</a:t>
            </a:r>
          </a:p>
        </p:txBody>
      </p:sp>
      <p:sp>
        <p:nvSpPr>
          <p:cNvPr id="3075" name="Rectangle 3"/>
          <p:cNvSpPr>
            <a:spLocks noGrp="1" noChangeArrowheads="1"/>
          </p:cNvSpPr>
          <p:nvPr>
            <p:ph type="body" idx="1"/>
          </p:nvPr>
        </p:nvSpPr>
        <p:spPr>
          <a:xfrm>
            <a:off x="1371600" y="2362200"/>
            <a:ext cx="7543800" cy="4191000"/>
          </a:xfrm>
        </p:spPr>
        <p:txBody>
          <a:bodyPr/>
          <a:lstStyle/>
          <a:p>
            <a:pPr eaLnBrk="1" hangingPunct="1">
              <a:lnSpc>
                <a:spcPct val="90000"/>
              </a:lnSpc>
            </a:pPr>
            <a:r>
              <a:rPr lang="en-US" altLang="en-US" sz="2800" dirty="0" smtClean="0">
                <a:ea typeface="ＭＳ Ｐゴシック" pitchFamily="34" charset="-128"/>
              </a:rPr>
              <a:t>Textbook intended for use in beginning chemistry courses that have no chemistry prerequisite…for students who are</a:t>
            </a:r>
          </a:p>
          <a:p>
            <a:pPr lvl="1" eaLnBrk="1" hangingPunct="1">
              <a:lnSpc>
                <a:spcPct val="90000"/>
              </a:lnSpc>
            </a:pPr>
            <a:r>
              <a:rPr lang="en-US" altLang="en-US" sz="2400" dirty="0" smtClean="0">
                <a:ea typeface="ＭＳ Ｐゴシック" pitchFamily="34" charset="-128"/>
              </a:rPr>
              <a:t>preparing themselves for general college chemistry.</a:t>
            </a:r>
          </a:p>
          <a:p>
            <a:pPr lvl="1" eaLnBrk="1" hangingPunct="1">
              <a:lnSpc>
                <a:spcPct val="90000"/>
              </a:lnSpc>
            </a:pPr>
            <a:r>
              <a:rPr lang="en-US" altLang="en-US" sz="2400" dirty="0" smtClean="0">
                <a:ea typeface="ＭＳ Ｐゴシック" pitchFamily="34" charset="-128"/>
              </a:rPr>
              <a:t>seeking to satisfy a science requirement for graduation.</a:t>
            </a:r>
          </a:p>
          <a:p>
            <a:pPr lvl="1" eaLnBrk="1" hangingPunct="1">
              <a:lnSpc>
                <a:spcPct val="90000"/>
              </a:lnSpc>
            </a:pPr>
            <a:r>
              <a:rPr lang="en-US" altLang="en-US" sz="2400" dirty="0" smtClean="0">
                <a:ea typeface="ＭＳ Ｐゴシック" pitchFamily="34" charset="-128"/>
              </a:rPr>
              <a:t>in health-related or other programs that require a one-semester introduction to general chemistry.</a:t>
            </a:r>
          </a:p>
          <a:p>
            <a:pPr lvl="1" eaLnBrk="1" hangingPunct="1">
              <a:lnSpc>
                <a:spcPct val="90000"/>
              </a:lnSpc>
            </a:pPr>
            <a:r>
              <a:rPr lang="en-US" altLang="en-US" sz="2400" dirty="0" smtClean="0">
                <a:ea typeface="ＭＳ Ｐゴシック" pitchFamily="34" charset="-128"/>
              </a:rPr>
              <a:t>taking high school chemistry.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5715000" cy="762000"/>
          </a:xfrm>
        </p:spPr>
        <p:txBody>
          <a:bodyPr/>
          <a:lstStyle/>
          <a:p>
            <a:pPr algn="l" eaLnBrk="1" hangingPunct="1">
              <a:defRPr/>
            </a:pPr>
            <a:r>
              <a:rPr lang="en-US" sz="3200" dirty="0" smtClean="0">
                <a:solidFill>
                  <a:srgbClr val="DAEDEF"/>
                </a:solidFill>
                <a:ea typeface="+mj-ea"/>
              </a:rPr>
              <a:t>History</a:t>
            </a:r>
          </a:p>
        </p:txBody>
      </p:sp>
      <p:sp>
        <p:nvSpPr>
          <p:cNvPr id="4099" name="Rectangle 4"/>
          <p:cNvSpPr>
            <a:spLocks noGrp="1" noChangeArrowheads="1"/>
          </p:cNvSpPr>
          <p:nvPr>
            <p:ph type="body" idx="1"/>
          </p:nvPr>
        </p:nvSpPr>
        <p:spPr>
          <a:xfrm>
            <a:off x="1524000" y="2286000"/>
            <a:ext cx="7315200" cy="4343400"/>
          </a:xfrm>
        </p:spPr>
        <p:txBody>
          <a:bodyPr/>
          <a:lstStyle/>
          <a:p>
            <a:pPr eaLnBrk="1" hangingPunct="1"/>
            <a:r>
              <a:rPr lang="en-US" altLang="en-US" sz="2400" dirty="0" smtClean="0">
                <a:ea typeface="ＭＳ Ｐゴシック" pitchFamily="34" charset="-128"/>
              </a:rPr>
              <a:t>Originally published by Benjamin Cummings in 2002</a:t>
            </a:r>
          </a:p>
          <a:p>
            <a:pPr eaLnBrk="1" hangingPunct="1"/>
            <a:r>
              <a:rPr lang="en-US" altLang="en-US" sz="2400" dirty="0" smtClean="0">
                <a:ea typeface="ＭＳ Ｐゴシック" pitchFamily="34" charset="-128"/>
              </a:rPr>
              <a:t>Now published by Chiral Publishing Company with a new model for distribution. </a:t>
            </a:r>
          </a:p>
          <a:p>
            <a:pPr lvl="1" eaLnBrk="1" hangingPunct="1"/>
            <a:r>
              <a:rPr lang="en-US" altLang="en-US" sz="2200" dirty="0" smtClean="0">
                <a:ea typeface="ＭＳ Ｐゴシック" pitchFamily="34" charset="-128"/>
              </a:rPr>
              <a:t>Traditional printed text</a:t>
            </a:r>
          </a:p>
          <a:p>
            <a:pPr lvl="1" eaLnBrk="1" hangingPunct="1"/>
            <a:r>
              <a:rPr lang="en-US" altLang="en-US" sz="2200" dirty="0" smtClean="0">
                <a:ea typeface="ＭＳ Ｐゴシック" pitchFamily="34" charset="-128"/>
              </a:rPr>
              <a:t>Two versions of the text and all of their tools are freely available on the Internet in PDF form. (preparatorychemistry.com)</a:t>
            </a:r>
          </a:p>
          <a:p>
            <a:pPr lvl="1" eaLnBrk="1" hangingPunct="1"/>
            <a:r>
              <a:rPr lang="en-US" altLang="en-US" sz="2200" dirty="0" err="1" smtClean="0">
                <a:ea typeface="ＭＳ Ｐゴシック" pitchFamily="34" charset="-128"/>
              </a:rPr>
              <a:t>WebAssign</a:t>
            </a:r>
            <a:r>
              <a:rPr lang="en-US" altLang="en-US" sz="2200" dirty="0" smtClean="0">
                <a:ea typeface="ＭＳ Ｐゴシック" pitchFamily="34" charset="-128"/>
              </a:rPr>
              <a:t> electronic text/tools/homework package</a:t>
            </a:r>
          </a:p>
          <a:p>
            <a:pPr lvl="1" eaLnBrk="1" hangingPunct="1"/>
            <a:r>
              <a:rPr lang="en-US" altLang="en-US" sz="2200" dirty="0" smtClean="0">
                <a:ea typeface="ＭＳ Ｐゴシック" pitchFamily="34" charset="-128"/>
              </a:rPr>
              <a:t>Audio version also available on the Net.</a:t>
            </a:r>
          </a:p>
          <a:p>
            <a:pPr lvl="1" eaLnBrk="1" hangingPunct="1"/>
            <a:r>
              <a:rPr lang="en-US" altLang="en-US" sz="2200" dirty="0" smtClean="0">
                <a:ea typeface="ＭＳ Ｐゴシック" pitchFamily="34" charset="-128"/>
              </a:rPr>
              <a:t>eBook for </a:t>
            </a:r>
            <a:r>
              <a:rPr lang="en-US" altLang="en-US" sz="2200" dirty="0" err="1" smtClean="0">
                <a:ea typeface="ＭＳ Ｐゴシック" pitchFamily="34" charset="-128"/>
              </a:rPr>
              <a:t>iPad</a:t>
            </a:r>
            <a:r>
              <a:rPr lang="en-US" altLang="en-US" sz="2200" dirty="0" smtClean="0">
                <a:ea typeface="ＭＳ Ｐゴシック" pitchFamily="34" charset="-128"/>
              </a:rPr>
              <a:t>, Android devices, and Kindle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3400"/>
            <a:ext cx="6324600" cy="838200"/>
          </a:xfrm>
        </p:spPr>
        <p:txBody>
          <a:bodyPr/>
          <a:lstStyle/>
          <a:p>
            <a:pPr algn="l" eaLnBrk="1" hangingPunct="1">
              <a:defRPr/>
            </a:pPr>
            <a:r>
              <a:rPr lang="en-US" sz="3200" dirty="0" smtClean="0">
                <a:solidFill>
                  <a:srgbClr val="DAEDEF"/>
                </a:solidFill>
                <a:ea typeface="+mj-ea"/>
              </a:rPr>
              <a:t>Ways to get text</a:t>
            </a:r>
          </a:p>
        </p:txBody>
      </p:sp>
      <p:sp>
        <p:nvSpPr>
          <p:cNvPr id="7171" name="Rectangle 4"/>
          <p:cNvSpPr>
            <a:spLocks noGrp="1" noChangeArrowheads="1"/>
          </p:cNvSpPr>
          <p:nvPr>
            <p:ph type="body" idx="1"/>
          </p:nvPr>
        </p:nvSpPr>
        <p:spPr>
          <a:xfrm>
            <a:off x="1447800" y="2286000"/>
            <a:ext cx="7315200" cy="4267200"/>
          </a:xfrm>
        </p:spPr>
        <p:txBody>
          <a:bodyPr/>
          <a:lstStyle/>
          <a:p>
            <a:r>
              <a:rPr lang="en-US" altLang="en-US" sz="2800" b="1" dirty="0" smtClean="0">
                <a:ea typeface="ＭＳ Ｐゴシック" pitchFamily="34" charset="-128"/>
              </a:rPr>
              <a:t>Option 1:</a:t>
            </a:r>
            <a:r>
              <a:rPr lang="en-US" altLang="en-US" sz="2800" dirty="0" smtClean="0">
                <a:ea typeface="ＭＳ Ｐゴシック" pitchFamily="34" charset="-128"/>
              </a:rPr>
              <a:t> Students who want a regular printed copy of the text can purchase one from my website for $69.95, including shipping. </a:t>
            </a:r>
          </a:p>
          <a:p>
            <a:r>
              <a:rPr lang="en-US" altLang="en-US" sz="2800" b="1" dirty="0" smtClean="0">
                <a:ea typeface="ＭＳ Ｐゴシック" pitchFamily="34" charset="-128"/>
              </a:rPr>
              <a:t>Option 2:</a:t>
            </a:r>
            <a:r>
              <a:rPr lang="en-US" altLang="en-US" sz="2800" dirty="0" smtClean="0">
                <a:ea typeface="ＭＳ Ｐゴシック" pitchFamily="34" charset="-128"/>
              </a:rPr>
              <a:t> The text can be purchased from school bookstores for a list price of $79.95. </a:t>
            </a:r>
          </a:p>
          <a:p>
            <a:r>
              <a:rPr lang="en-US" altLang="en-US" sz="2800" b="1" dirty="0" smtClean="0">
                <a:ea typeface="ＭＳ Ｐゴシック" pitchFamily="34" charset="-128"/>
              </a:rPr>
              <a:t>Option 3:</a:t>
            </a:r>
            <a:r>
              <a:rPr lang="en-US" altLang="en-US" sz="2800" dirty="0" smtClean="0">
                <a:ea typeface="ＭＳ Ｐゴシック" pitchFamily="34" charset="-128"/>
              </a:rPr>
              <a:t> The </a:t>
            </a:r>
            <a:r>
              <a:rPr lang="en-US" altLang="en-US" sz="2800" dirty="0" err="1" smtClean="0">
                <a:ea typeface="ＭＳ Ｐゴシック" pitchFamily="34" charset="-128"/>
              </a:rPr>
              <a:t>WebAssign</a:t>
            </a:r>
            <a:r>
              <a:rPr lang="en-US" altLang="en-US" sz="2800" dirty="0" smtClean="0">
                <a:ea typeface="ＭＳ Ｐゴシック" pitchFamily="34" charset="-128"/>
              </a:rPr>
              <a:t> electronic text/tools/homework package can be purchased for $40.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533400"/>
            <a:ext cx="6324600" cy="838200"/>
          </a:xfrm>
        </p:spPr>
        <p:txBody>
          <a:bodyPr/>
          <a:lstStyle/>
          <a:p>
            <a:pPr algn="l" eaLnBrk="1" hangingPunct="1">
              <a:defRPr/>
            </a:pPr>
            <a:r>
              <a:rPr lang="en-US" sz="3200" dirty="0">
                <a:solidFill>
                  <a:srgbClr val="DAEDEF"/>
                </a:solidFill>
                <a:ea typeface="+mj-ea"/>
              </a:rPr>
              <a:t>Ways to get </a:t>
            </a:r>
            <a:r>
              <a:rPr lang="en-US" sz="3200" dirty="0" smtClean="0">
                <a:solidFill>
                  <a:srgbClr val="DAEDEF"/>
                </a:solidFill>
                <a:ea typeface="+mj-ea"/>
              </a:rPr>
              <a:t>text (cont</a:t>
            </a:r>
            <a:r>
              <a:rPr lang="en-US" sz="3200" dirty="0">
                <a:solidFill>
                  <a:srgbClr val="DAEDEF"/>
                </a:solidFill>
                <a:ea typeface="+mj-ea"/>
              </a:rPr>
              <a:t>.</a:t>
            </a:r>
            <a:r>
              <a:rPr lang="en-US" sz="3200" dirty="0" smtClean="0">
                <a:solidFill>
                  <a:srgbClr val="DAEDEF"/>
                </a:solidFill>
                <a:ea typeface="+mj-ea"/>
              </a:rPr>
              <a:t>)</a:t>
            </a:r>
          </a:p>
        </p:txBody>
      </p:sp>
      <p:sp>
        <p:nvSpPr>
          <p:cNvPr id="8195" name="Rectangle 4"/>
          <p:cNvSpPr txBox="1">
            <a:spLocks noChangeArrowheads="1"/>
          </p:cNvSpPr>
          <p:nvPr/>
        </p:nvSpPr>
        <p:spPr bwMode="auto">
          <a:xfrm>
            <a:off x="1371600" y="1981200"/>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pPr>
            <a:r>
              <a:rPr lang="en-US" altLang="en-US" sz="2400" b="1" dirty="0"/>
              <a:t>Option 4:</a:t>
            </a:r>
            <a:r>
              <a:rPr lang="en-US" altLang="en-US" sz="2400" dirty="0"/>
              <a:t> Students can purchase a </a:t>
            </a:r>
            <a:r>
              <a:rPr lang="en-US" altLang="en-US" sz="2400" dirty="0" err="1"/>
              <a:t>WebAssign</a:t>
            </a:r>
            <a:r>
              <a:rPr lang="en-US" altLang="en-US" sz="2400" dirty="0"/>
              <a:t>/printed-text bundle for $109.95.</a:t>
            </a:r>
          </a:p>
          <a:p>
            <a:pPr>
              <a:spcBef>
                <a:spcPct val="20000"/>
              </a:spcBef>
              <a:buFontTx/>
              <a:buChar char="•"/>
            </a:pPr>
            <a:r>
              <a:rPr lang="en-US" altLang="en-US" sz="2400" b="1" dirty="0"/>
              <a:t>Option 5:</a:t>
            </a:r>
            <a:r>
              <a:rPr lang="en-US" altLang="en-US" sz="2400" dirty="0"/>
              <a:t> Students who have easy access to the Internet and who feel comfortable viewing the text on a computer, </a:t>
            </a:r>
            <a:r>
              <a:rPr lang="en-US" altLang="en-US" sz="2400" dirty="0" err="1"/>
              <a:t>iPad</a:t>
            </a:r>
            <a:r>
              <a:rPr lang="en-US" altLang="en-US" sz="2400" dirty="0"/>
              <a:t>, or Android device are asked to pay $20 for that privilege. </a:t>
            </a:r>
          </a:p>
          <a:p>
            <a:pPr>
              <a:spcBef>
                <a:spcPct val="20000"/>
              </a:spcBef>
            </a:pPr>
            <a:r>
              <a:rPr lang="en-US" altLang="en-US" sz="2400" dirty="0"/>
              <a:t>	</a:t>
            </a:r>
            <a:r>
              <a:rPr lang="en-US" altLang="en-US" sz="2400" dirty="0" smtClean="0"/>
              <a:t>	</a:t>
            </a:r>
            <a:r>
              <a:rPr lang="en-US" altLang="en-US" sz="2400" dirty="0" smtClean="0">
                <a:hlinkClick r:id="rId2"/>
              </a:rPr>
              <a:t>http</a:t>
            </a:r>
            <a:r>
              <a:rPr lang="en-US" altLang="en-US" sz="2400" dirty="0">
                <a:hlinkClick r:id="rId2"/>
              </a:rPr>
              <a:t>://preparatorychemistry.com/</a:t>
            </a:r>
            <a:endParaRPr lang="en-US" altLang="en-US" sz="2400" dirty="0"/>
          </a:p>
          <a:p>
            <a:pPr>
              <a:spcBef>
                <a:spcPct val="20000"/>
              </a:spcBef>
              <a:buFontTx/>
              <a:buChar char="•"/>
            </a:pPr>
            <a:r>
              <a:rPr lang="en-US" altLang="en-US" sz="2400" b="1" dirty="0"/>
              <a:t>Option 6:</a:t>
            </a:r>
            <a:r>
              <a:rPr lang="en-US" altLang="en-US" sz="2400" dirty="0"/>
              <a:t> If $20 creates a significant financial hardship, the Internet versions of the text and tools can be used for free. (This is on the honor system. Students can decide on their own about whether they can afford the $20 payment.)</a:t>
            </a:r>
          </a:p>
          <a:p>
            <a:pPr>
              <a:spcBef>
                <a:spcPct val="20000"/>
              </a:spcBef>
              <a:buFontTx/>
              <a:buChar char="•"/>
            </a:pPr>
            <a:endParaRPr lang="en-US" alt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6324600" cy="838200"/>
          </a:xfrm>
        </p:spPr>
        <p:txBody>
          <a:bodyPr/>
          <a:lstStyle/>
          <a:p>
            <a:pPr algn="l" eaLnBrk="1" hangingPunct="1">
              <a:defRPr/>
            </a:pPr>
            <a:r>
              <a:rPr lang="en-US" sz="3200" dirty="0">
                <a:solidFill>
                  <a:srgbClr val="DAEDEF"/>
                </a:solidFill>
                <a:ea typeface="+mj-ea"/>
              </a:rPr>
              <a:t>Ways to get </a:t>
            </a:r>
            <a:r>
              <a:rPr lang="en-US" sz="3200" dirty="0" smtClean="0">
                <a:solidFill>
                  <a:srgbClr val="DAEDEF"/>
                </a:solidFill>
                <a:ea typeface="+mj-ea"/>
              </a:rPr>
              <a:t>text (cont.)</a:t>
            </a:r>
          </a:p>
        </p:txBody>
      </p:sp>
      <p:sp>
        <p:nvSpPr>
          <p:cNvPr id="10243" name="Rectangle 4"/>
          <p:cNvSpPr>
            <a:spLocks noGrp="1" noChangeArrowheads="1"/>
          </p:cNvSpPr>
          <p:nvPr>
            <p:ph type="body" idx="1"/>
          </p:nvPr>
        </p:nvSpPr>
        <p:spPr>
          <a:xfrm>
            <a:off x="1371600" y="2209800"/>
            <a:ext cx="7543800" cy="4495800"/>
          </a:xfrm>
        </p:spPr>
        <p:txBody>
          <a:bodyPr/>
          <a:lstStyle/>
          <a:p>
            <a:r>
              <a:rPr lang="en-US" altLang="en-US" sz="2600" b="1" dirty="0" smtClean="0">
                <a:ea typeface="ＭＳ Ｐゴシック" pitchFamily="34" charset="-128"/>
              </a:rPr>
              <a:t>Option 7:</a:t>
            </a:r>
            <a:r>
              <a:rPr lang="en-US" altLang="en-US" sz="2600" dirty="0" smtClean="0">
                <a:ea typeface="ＭＳ Ｐゴシック" pitchFamily="34" charset="-128"/>
              </a:rPr>
              <a:t> </a:t>
            </a:r>
            <a:r>
              <a:rPr lang="en-US" altLang="en-US" sz="2800" dirty="0" smtClean="0">
                <a:ea typeface="ＭＳ Ｐゴシック" pitchFamily="34" charset="-128"/>
              </a:rPr>
              <a:t>I</a:t>
            </a:r>
            <a:r>
              <a:rPr lang="ja-JP" altLang="en-US" sz="2800" dirty="0" smtClean="0">
                <a:ea typeface="ＭＳ Ｐゴシック" pitchFamily="34" charset="-128"/>
              </a:rPr>
              <a:t>’</a:t>
            </a:r>
            <a:r>
              <a:rPr lang="en-US" altLang="ja-JP" sz="2800" dirty="0" smtClean="0">
                <a:ea typeface="ＭＳ Ｐゴシック" pitchFamily="34" charset="-128"/>
              </a:rPr>
              <a:t>m offering a 5-year unrestricted site license for the electronic version of my work. The cost is $20 times the expected annual enrollment. </a:t>
            </a:r>
          </a:p>
          <a:p>
            <a:pPr lvl="1"/>
            <a:r>
              <a:rPr lang="en-US" altLang="en-US" sz="2400" dirty="0" smtClean="0">
                <a:ea typeface="ＭＳ Ｐゴシック" pitchFamily="34" charset="-128"/>
              </a:rPr>
              <a:t>For example, if a school expected 50 chemistry students a year to use the electronic book, the cost would be $1000, which would allow 250 students (50 per year for 5 years) to use the book. It includes a website DVD, an instructor CD, a regular printed textbook, and a student study guide.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6324600" cy="990600"/>
          </a:xfrm>
        </p:spPr>
        <p:txBody>
          <a:bodyPr/>
          <a:lstStyle/>
          <a:p>
            <a:pPr algn="l" eaLnBrk="1" hangingPunct="1">
              <a:defRPr/>
            </a:pPr>
            <a:r>
              <a:rPr lang="en-US" sz="3200" dirty="0" smtClean="0">
                <a:solidFill>
                  <a:srgbClr val="DAEDEF"/>
                </a:solidFill>
                <a:ea typeface="+mj-ea"/>
              </a:rPr>
              <a:t>Key Web Addresses</a:t>
            </a:r>
          </a:p>
        </p:txBody>
      </p:sp>
      <p:sp>
        <p:nvSpPr>
          <p:cNvPr id="11267" name="Rectangle 3"/>
          <p:cNvSpPr>
            <a:spLocks noGrp="1" noChangeArrowheads="1"/>
          </p:cNvSpPr>
          <p:nvPr>
            <p:ph type="body" idx="1"/>
          </p:nvPr>
        </p:nvSpPr>
        <p:spPr>
          <a:xfrm>
            <a:off x="1371600" y="2362200"/>
            <a:ext cx="7772400" cy="4191000"/>
          </a:xfrm>
        </p:spPr>
        <p:txBody>
          <a:bodyPr/>
          <a:lstStyle/>
          <a:p>
            <a:pPr eaLnBrk="1" hangingPunct="1">
              <a:lnSpc>
                <a:spcPct val="80000"/>
              </a:lnSpc>
              <a:buFontTx/>
              <a:buNone/>
              <a:defRPr/>
            </a:pPr>
            <a:r>
              <a:rPr lang="en-US" sz="2400" dirty="0" smtClean="0">
                <a:ea typeface="ＭＳ Ｐゴシック" panose="020B0600070205080204" pitchFamily="34" charset="-128"/>
                <a:hlinkClick r:id="rId2"/>
              </a:rPr>
              <a:t>http://preparatorychemistry.com/</a:t>
            </a:r>
            <a:endParaRPr lang="en-US" sz="2400" dirty="0" smtClean="0">
              <a:ea typeface="ＭＳ Ｐゴシック" panose="020B0600070205080204" pitchFamily="34" charset="-128"/>
            </a:endParaRPr>
          </a:p>
          <a:p>
            <a:pPr eaLnBrk="1" hangingPunct="1">
              <a:lnSpc>
                <a:spcPct val="80000"/>
              </a:lnSpc>
              <a:buFontTx/>
              <a:buNone/>
              <a:defRPr/>
            </a:pPr>
            <a:endParaRPr lang="en-US" sz="2400" dirty="0">
              <a:ea typeface="ＭＳ Ｐゴシック" panose="020B0600070205080204" pitchFamily="34" charset="-128"/>
            </a:endParaRPr>
          </a:p>
          <a:p>
            <a:pPr eaLnBrk="1" hangingPunct="1">
              <a:lnSpc>
                <a:spcPct val="80000"/>
              </a:lnSpc>
              <a:buFontTx/>
              <a:buNone/>
              <a:defRPr/>
            </a:pPr>
            <a:r>
              <a:rPr lang="en-US" sz="2400" dirty="0">
                <a:ea typeface="ＭＳ Ｐゴシック" panose="020B0600070205080204" pitchFamily="34" charset="-128"/>
                <a:hlinkClick r:id="rId3"/>
              </a:rPr>
              <a:t>http://preparatorychemistry.com/</a:t>
            </a:r>
            <a:r>
              <a:rPr lang="en-US" sz="2400" dirty="0" smtClean="0">
                <a:ea typeface="ＭＳ Ｐゴシック" panose="020B0600070205080204" pitchFamily="34" charset="-128"/>
                <a:hlinkClick r:id="rId3"/>
              </a:rPr>
              <a:t>Bishop_Tour.html</a:t>
            </a:r>
            <a:endParaRPr lang="en-US" sz="2400" dirty="0" smtClean="0">
              <a:ea typeface="ＭＳ Ｐゴシック" panose="020B0600070205080204" pitchFamily="34" charset="-128"/>
            </a:endParaRPr>
          </a:p>
          <a:p>
            <a:pPr eaLnBrk="1" hangingPunct="1">
              <a:lnSpc>
                <a:spcPct val="80000"/>
              </a:lnSpc>
              <a:buFontTx/>
              <a:buNone/>
              <a:defRPr/>
            </a:pPr>
            <a:endParaRPr lang="en-US" sz="2400" dirty="0">
              <a:ea typeface="ＭＳ Ｐゴシック" panose="020B0600070205080204" pitchFamily="34" charset="-128"/>
            </a:endParaRPr>
          </a:p>
          <a:p>
            <a:pPr eaLnBrk="1" hangingPunct="1">
              <a:lnSpc>
                <a:spcPct val="80000"/>
              </a:lnSpc>
              <a:buFontTx/>
              <a:buNone/>
              <a:defRPr/>
            </a:pPr>
            <a:r>
              <a:rPr lang="en-US" sz="2400" dirty="0">
                <a:ea typeface="ＭＳ Ｐゴシック" panose="020B0600070205080204" pitchFamily="34" charset="-128"/>
                <a:hlinkClick r:id="rId4"/>
              </a:rPr>
              <a:t>http://preparatorychemistry.com/</a:t>
            </a:r>
            <a:r>
              <a:rPr lang="en-US" sz="2400" dirty="0" smtClean="0">
                <a:ea typeface="ＭＳ Ｐゴシック" panose="020B0600070205080204" pitchFamily="34" charset="-128"/>
                <a:hlinkClick r:id="rId4"/>
              </a:rPr>
              <a:t>Bishop_info.htm</a:t>
            </a:r>
            <a:endParaRPr lang="en-US" sz="2400" dirty="0" smtClean="0">
              <a:ea typeface="ＭＳ Ｐゴシック" panose="020B0600070205080204" pitchFamily="34" charset="-128"/>
            </a:endParaRPr>
          </a:p>
          <a:p>
            <a:pPr eaLnBrk="1" hangingPunct="1">
              <a:lnSpc>
                <a:spcPct val="80000"/>
              </a:lnSpc>
              <a:buFontTx/>
              <a:buNone/>
              <a:defRPr/>
            </a:pPr>
            <a:endParaRPr lang="en-US" sz="2400" dirty="0">
              <a:ea typeface="ＭＳ Ｐゴシック" panose="020B0600070205080204" pitchFamily="34" charset="-128"/>
            </a:endParaRPr>
          </a:p>
          <a:p>
            <a:pPr eaLnBrk="1" hangingPunct="1">
              <a:lnSpc>
                <a:spcPct val="80000"/>
              </a:lnSpc>
              <a:buFontTx/>
              <a:buNone/>
              <a:defRPr/>
            </a:pPr>
            <a:r>
              <a:rPr lang="en-US" sz="2400" dirty="0" smtClean="0">
                <a:ea typeface="ＭＳ Ｐゴシック" panose="020B0600070205080204" pitchFamily="34" charset="-128"/>
                <a:hlinkClick r:id="rId5"/>
              </a:rPr>
              <a:t>http://preparatorychemistry.com/Bishop_versions.htm</a:t>
            </a:r>
            <a:endParaRPr lang="en-US" sz="2400" dirty="0" smtClean="0">
              <a:ea typeface="ＭＳ Ｐゴシック" panose="020B0600070205080204" pitchFamily="34" charset="-128"/>
            </a:endParaRPr>
          </a:p>
          <a:p>
            <a:pPr eaLnBrk="1" hangingPunct="1">
              <a:lnSpc>
                <a:spcPct val="80000"/>
              </a:lnSpc>
              <a:buFontTx/>
              <a:buNone/>
              <a:defRPr/>
            </a:pPr>
            <a:endParaRPr lang="en-US" sz="2400" u="sng" dirty="0" smtClean="0">
              <a:ea typeface="ＭＳ Ｐゴシック" panose="020B0600070205080204" pitchFamily="34" charset="-128"/>
              <a:hlinkClick r:id="rId6"/>
            </a:endParaRPr>
          </a:p>
          <a:p>
            <a:pPr eaLnBrk="1" hangingPunct="1">
              <a:lnSpc>
                <a:spcPct val="80000"/>
              </a:lnSpc>
              <a:buFontTx/>
              <a:buNone/>
              <a:defRPr/>
            </a:pPr>
            <a:r>
              <a:rPr lang="en-US" sz="2400" u="sng" dirty="0" smtClean="0">
                <a:ea typeface="ＭＳ Ｐゴシック" panose="020B0600070205080204" pitchFamily="34" charset="-128"/>
                <a:hlinkClick r:id="rId6"/>
              </a:rPr>
              <a:t>www.webassign.net/bishop</a:t>
            </a:r>
            <a:endParaRPr lang="en-US" sz="2400" dirty="0" smtClean="0">
              <a:ea typeface="ＭＳ Ｐゴシック" panose="020B0600070205080204" pitchFamily="34" charset="-128"/>
            </a:endParaRPr>
          </a:p>
          <a:p>
            <a:pPr marL="342900" lvl="2" indent="-342900" eaLnBrk="1" hangingPunct="1">
              <a:lnSpc>
                <a:spcPct val="80000"/>
              </a:lnSpc>
              <a:buFontTx/>
              <a:buNone/>
              <a:defRPr/>
            </a:pPr>
            <a:endParaRPr lang="en-US" u="sng" dirty="0" smtClean="0">
              <a:ea typeface="ＭＳ Ｐゴシック" panose="020B0600070205080204" pitchFamily="34" charset="-128"/>
            </a:endParaRPr>
          </a:p>
          <a:p>
            <a:pPr marL="0" indent="0" eaLnBrk="1" hangingPunct="1">
              <a:spcBef>
                <a:spcPts val="1680"/>
              </a:spcBef>
              <a:buNone/>
            </a:pPr>
            <a:r>
              <a:rPr lang="en-US" sz="1800" dirty="0" err="1" smtClean="0"/>
              <a:t>preparatorychemistry.com</a:t>
            </a:r>
            <a:r>
              <a:rPr lang="en-US" sz="1800" dirty="0" smtClean="0"/>
              <a:t>/</a:t>
            </a:r>
            <a:r>
              <a:rPr lang="en-US" altLang="en-US" sz="1800" dirty="0" smtClean="0"/>
              <a:t>Bishop_2YC3_March_2016_textbooks.pdf</a:t>
            </a:r>
            <a:endParaRPr lang="en-US" alt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457200"/>
            <a:ext cx="2590800" cy="838200"/>
          </a:xfrm>
        </p:spPr>
        <p:txBody>
          <a:bodyPr/>
          <a:lstStyle/>
          <a:p>
            <a:pPr algn="l" eaLnBrk="1" hangingPunct="1">
              <a:defRPr/>
            </a:pPr>
            <a:r>
              <a:rPr lang="en-US" sz="3200" dirty="0" smtClean="0">
                <a:solidFill>
                  <a:srgbClr val="DAEDEF"/>
                </a:solidFill>
                <a:ea typeface="+mj-ea"/>
              </a:rPr>
              <a:t>PDF Pros and Cons</a:t>
            </a:r>
          </a:p>
        </p:txBody>
      </p:sp>
      <p:sp>
        <p:nvSpPr>
          <p:cNvPr id="16387" name="Rectangle 4"/>
          <p:cNvSpPr>
            <a:spLocks noGrp="1" noChangeArrowheads="1"/>
          </p:cNvSpPr>
          <p:nvPr>
            <p:ph type="body" idx="1"/>
          </p:nvPr>
        </p:nvSpPr>
        <p:spPr>
          <a:xfrm>
            <a:off x="1524000" y="1981200"/>
            <a:ext cx="7010400" cy="3886200"/>
          </a:xfrm>
        </p:spPr>
        <p:txBody>
          <a:bodyPr/>
          <a:lstStyle/>
          <a:p>
            <a:pPr>
              <a:spcBef>
                <a:spcPts val="472"/>
              </a:spcBef>
            </a:pPr>
            <a:r>
              <a:rPr lang="en-US" altLang="en-US" sz="2800" dirty="0" smtClean="0">
                <a:ea typeface="ＭＳ Ｐゴシック" pitchFamily="34" charset="-128"/>
              </a:rPr>
              <a:t>Pros </a:t>
            </a:r>
          </a:p>
          <a:p>
            <a:pPr lvl="1">
              <a:spcBef>
                <a:spcPts val="472"/>
              </a:spcBef>
            </a:pPr>
            <a:r>
              <a:rPr lang="en-US" altLang="en-US" sz="2400" dirty="0" smtClean="0">
                <a:ea typeface="ＭＳ Ｐゴシック" pitchFamily="34" charset="-128"/>
              </a:rPr>
              <a:t>Easy text searches</a:t>
            </a:r>
          </a:p>
          <a:p>
            <a:pPr lvl="1">
              <a:spcBef>
                <a:spcPts val="472"/>
              </a:spcBef>
            </a:pPr>
            <a:r>
              <a:rPr lang="en-US" altLang="en-US" sz="2400" dirty="0" smtClean="0">
                <a:ea typeface="ＭＳ Ｐゴシック" pitchFamily="34" charset="-128"/>
              </a:rPr>
              <a:t>Identical to printed text</a:t>
            </a:r>
          </a:p>
          <a:p>
            <a:pPr lvl="1">
              <a:spcBef>
                <a:spcPts val="472"/>
              </a:spcBef>
            </a:pPr>
            <a:r>
              <a:rPr lang="en-US" altLang="en-US" dirty="0" smtClean="0">
                <a:ea typeface="ＭＳ Ｐゴシック" pitchFamily="34" charset="-128"/>
              </a:rPr>
              <a:t>Easy to highlight and leave comments</a:t>
            </a:r>
            <a:endParaRPr lang="en-US" altLang="en-US" sz="2400" dirty="0" smtClean="0">
              <a:ea typeface="ＭＳ Ｐゴシック" pitchFamily="34" charset="-128"/>
            </a:endParaRPr>
          </a:p>
          <a:p>
            <a:pPr lvl="1">
              <a:spcBef>
                <a:spcPts val="472"/>
              </a:spcBef>
            </a:pPr>
            <a:r>
              <a:rPr lang="en-US" altLang="en-US" dirty="0" smtClean="0">
                <a:ea typeface="ＭＳ Ｐゴシック" pitchFamily="34" charset="-128"/>
              </a:rPr>
              <a:t>Links to animations and tutorials</a:t>
            </a:r>
          </a:p>
          <a:p>
            <a:pPr lvl="1">
              <a:spcBef>
                <a:spcPts val="472"/>
              </a:spcBef>
            </a:pPr>
            <a:r>
              <a:rPr lang="en-US" altLang="en-US" sz="2400" dirty="0" smtClean="0">
                <a:ea typeface="ＭＳ Ｐゴシック" pitchFamily="34" charset="-128"/>
              </a:rPr>
              <a:t>Objective references linked to body of text</a:t>
            </a:r>
          </a:p>
          <a:p>
            <a:pPr>
              <a:spcBef>
                <a:spcPts val="472"/>
              </a:spcBef>
            </a:pPr>
            <a:r>
              <a:rPr lang="en-US" altLang="en-US" sz="2800" dirty="0" smtClean="0">
                <a:ea typeface="ＭＳ Ｐゴシック" pitchFamily="34" charset="-128"/>
              </a:rPr>
              <a:t>Cons</a:t>
            </a:r>
          </a:p>
          <a:p>
            <a:pPr lvl="1">
              <a:spcBef>
                <a:spcPts val="472"/>
              </a:spcBef>
            </a:pPr>
            <a:r>
              <a:rPr lang="en-US" altLang="en-US" sz="2400" dirty="0" smtClean="0">
                <a:ea typeface="ＭＳ Ｐゴシック" pitchFamily="34" charset="-128"/>
              </a:rPr>
              <a:t>Need a computer or tablet</a:t>
            </a:r>
          </a:p>
          <a:p>
            <a:pPr lvl="1">
              <a:spcBef>
                <a:spcPts val="472"/>
              </a:spcBef>
            </a:pPr>
            <a:r>
              <a:rPr lang="en-US" altLang="en-US" dirty="0" smtClean="0">
                <a:ea typeface="ＭＳ Ｐゴシック" pitchFamily="34" charset="-128"/>
              </a:rPr>
              <a:t>Need Internet access</a:t>
            </a:r>
          </a:p>
          <a:p>
            <a:pPr marL="0" indent="0" algn="ctr">
              <a:buNone/>
            </a:pPr>
            <a:r>
              <a:rPr lang="en-US" altLang="en-US" sz="2000" dirty="0">
                <a:ea typeface="ＭＳ Ｐゴシック" pitchFamily="34" charset="-128"/>
                <a:hlinkClick r:id="rId2"/>
              </a:rPr>
              <a:t>http://preparatorychemistry.com/</a:t>
            </a:r>
            <a:r>
              <a:rPr lang="en-US" altLang="en-US" sz="2000" dirty="0" smtClean="0">
                <a:ea typeface="ＭＳ Ｐゴシック" pitchFamily="34" charset="-128"/>
                <a:hlinkClick r:id="rId2"/>
              </a:rPr>
              <a:t>Bishop_iBook.htm</a:t>
            </a:r>
            <a:endParaRPr lang="en-US" altLang="en-US" sz="2000" dirty="0" smtClean="0">
              <a:ea typeface="ＭＳ Ｐゴシック" pitchFamily="34" charset="-128"/>
            </a:endParaRPr>
          </a:p>
          <a:p>
            <a:pPr marL="0" indent="0" algn="ctr">
              <a:buNone/>
            </a:pPr>
            <a:r>
              <a:rPr lang="en-US" altLang="en-US" sz="2000" dirty="0">
                <a:ea typeface="ＭＳ Ｐゴシック" pitchFamily="34" charset="-128"/>
                <a:hlinkClick r:id="rId3"/>
              </a:rPr>
              <a:t>http://preparatorychemistry.com/</a:t>
            </a:r>
            <a:r>
              <a:rPr lang="en-US" altLang="en-US" sz="2000" dirty="0" smtClean="0">
                <a:ea typeface="ＭＳ Ｐゴシック" pitchFamily="34" charset="-128"/>
                <a:hlinkClick r:id="rId3"/>
              </a:rPr>
              <a:t>Bishop_Chemistry_First.htm</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1196372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23395</TotalTime>
  <Words>731</Words>
  <Application>Microsoft Office PowerPoint</Application>
  <PresentationFormat>On-screen Show (4:3)</PresentationFormat>
  <Paragraphs>137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Textbooks in transition:  It’s all about options</vt:lpstr>
      <vt:lpstr>Bicycle Ride?</vt:lpstr>
      <vt:lpstr>An Introduction to Chemistry  by Mark Bishop</vt:lpstr>
      <vt:lpstr>History</vt:lpstr>
      <vt:lpstr>Ways to get text</vt:lpstr>
      <vt:lpstr>Ways to get text (cont.)</vt:lpstr>
      <vt:lpstr>Ways to get text (cont.)</vt:lpstr>
      <vt:lpstr>Key Web Addresses</vt:lpstr>
      <vt:lpstr>PDF Pros and Cons</vt:lpstr>
      <vt:lpstr>EPUB and Kindle Pros and Cons</vt:lpstr>
      <vt:lpstr>EPUB and MOBI eBooks  Steps to Get It</vt:lpstr>
      <vt:lpstr>Audio Book Pros and Cons</vt:lpstr>
      <vt:lpstr>WebAssign Book Pros and Cons</vt:lpstr>
      <vt:lpstr>Tools for Text</vt:lpstr>
      <vt:lpstr>Royalty-free Images</vt:lpstr>
      <vt:lpstr>Making Audio Files</vt:lpstr>
      <vt:lpstr>Storage</vt:lpstr>
      <vt:lpstr>Tools for Audio Files</vt:lpstr>
      <vt:lpstr>Video Screen Capture</vt:lpstr>
      <vt:lpstr>More Information  About My Project</vt:lpstr>
    </vt:vector>
  </TitlesOfParts>
  <Company>Monterey Peninsula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Bishop presentation 2YC3 March 2016</dc:title>
  <dc:subject>Textbooks in transition</dc:subject>
  <dc:creator>Mark A. Bishop</dc:creator>
  <cp:lastModifiedBy>test</cp:lastModifiedBy>
  <cp:revision>353</cp:revision>
  <dcterms:created xsi:type="dcterms:W3CDTF">1998-06-07T19:53:35Z</dcterms:created>
  <dcterms:modified xsi:type="dcterms:W3CDTF">2016-03-18T21:12:43Z</dcterms:modified>
</cp:coreProperties>
</file>