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handoutMasters/handoutMaster1.xml" ContentType="application/vnd.openxmlformats-officedocument.presentationml.handoutMaster+xml"/>
  <Override PartName="/ppt/slides/slide6.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57" r:id="rId4"/>
    <p:sldId id="261" r:id="rId5"/>
    <p:sldId id="264" r:id="rId6"/>
    <p:sldId id="265" r:id="rId7"/>
    <p:sldId id="266" r:id="rId8"/>
    <p:sldId id="267" r:id="rId9"/>
    <p:sldId id="263" r:id="rId10"/>
    <p:sldId id="260"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gray"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3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handoutMaster" Target="handoutMasters/handout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13F817-4285-8B4E-ABDC-5AE6622FD4E6}" type="datetimeFigureOut">
              <a:rPr lang="en-US" smtClean="0"/>
              <a:pPr/>
              <a:t>4/24/12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430135-A2D4-D643-9CFC-7B72D43390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FC244-AD4B-6B45-8A49-407FCD06498D}" type="datetimeFigureOut">
              <a:rPr lang="en-US" smtClean="0"/>
              <a:pPr/>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07F0B-CEAC-2B4A-9856-481E336211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D07F0B-CEAC-2B4A-9856-481E3362114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B177C-0413-1F4E-B049-62C2F0663EA9}"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177C-0413-1F4E-B049-62C2F0663EA9}"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177C-0413-1F4E-B049-62C2F0663EA9}"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177C-0413-1F4E-B049-62C2F0663EA9}"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B177C-0413-1F4E-B049-62C2F0663EA9}" type="datetimeFigureOut">
              <a:rPr lang="en-US" smtClean="0"/>
              <a:pPr/>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B177C-0413-1F4E-B049-62C2F0663EA9}" type="datetimeFigureOut">
              <a:rPr lang="en-US" smtClean="0"/>
              <a:pPr/>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B177C-0413-1F4E-B049-62C2F0663EA9}" type="datetimeFigureOut">
              <a:rPr lang="en-US" smtClean="0"/>
              <a:pPr/>
              <a:t>4/24/12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B177C-0413-1F4E-B049-62C2F0663EA9}" type="datetimeFigureOut">
              <a:rPr lang="en-US" smtClean="0"/>
              <a:pPr/>
              <a:t>4/24/12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B177C-0413-1F4E-B049-62C2F0663EA9}" type="datetimeFigureOut">
              <a:rPr lang="en-US" smtClean="0"/>
              <a:pPr/>
              <a:t>4/24/12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177C-0413-1F4E-B049-62C2F0663EA9}" type="datetimeFigureOut">
              <a:rPr lang="en-US" smtClean="0"/>
              <a:pPr/>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177C-0413-1F4E-B049-62C2F0663EA9}" type="datetimeFigureOut">
              <a:rPr lang="en-US" smtClean="0"/>
              <a:pPr/>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6AC0A-195B-5E4F-A46D-E9AE937FF4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B177C-0413-1F4E-B049-62C2F0663EA9}" type="datetimeFigureOut">
              <a:rPr lang="en-US" smtClean="0"/>
              <a:pPr/>
              <a:t>4/24/12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6AC0A-195B-5E4F-A46D-E9AE937FF4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webs.anokaramsey.edu/2yc3/196/program/" TargetMode="External"/><Relationship Id="rId5" Type="http://schemas.openxmlformats.org/officeDocument/2006/relationships/hyperlink" Target="http://chemconnections.org/COT/2YC3/2YC3-COT.ht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hyperlink" Target="http://dvcchem.org/COT/chemical-communication/ChemComm.html" TargetMode="External"/><Relationship Id="rId10" Type="http://schemas.openxmlformats.org/officeDocument/2006/relationships/hyperlink" Target="http://www.learner.org/vod/vod_window.html?pid=802" TargetMode="External"/><Relationship Id="rId5" Type="http://schemas.openxmlformats.org/officeDocument/2006/relationships/hyperlink" Target="http://www.learner.org/resources/series61.html" TargetMode="External"/><Relationship Id="rId7" Type="http://schemas.openxmlformats.org/officeDocument/2006/relationships/hyperlink" Target="http://chemconnections.org//organic/chem226/Labs/Smell/COT-carvone-eg.html" TargetMode="External"/><Relationship Id="rId11" Type="http://schemas.openxmlformats.org/officeDocument/2006/relationships/hyperlink" Target="http://www.colbertnation.com/the-colbert-report-videos/413072/april-23-2012/tip-wag--pheromone-parties----pre-life--laws" TargetMode="External"/><Relationship Id="rId1" Type="http://schemas.openxmlformats.org/officeDocument/2006/relationships/video" Target="file://localhost/Users/ronrusay/Desktop/Powerpoint%20&amp;%20Movies/Movies%20Organic/pheromone-IR2.mov" TargetMode="External"/><Relationship Id="rId2" Type="http://schemas.openxmlformats.org/officeDocument/2006/relationships/slideLayout" Target="../slideLayouts/slideLayout7.xml"/><Relationship Id="rId9" Type="http://schemas.openxmlformats.org/officeDocument/2006/relationships/image" Target="../media/image15.png"/><Relationship Id="rId3" Type="http://schemas.openxmlformats.org/officeDocument/2006/relationships/image" Target="../media/image12.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collegeopentextbooks.org/blog/uncategorized/exemplary-open-textbooks-and-methodology-chemwiki-and-its-progeny/" TargetMode="External"/><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chemconnections.org/VSEPR-jmol/Water.html" TargetMode="Externa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hemconnections.org/VSEPR-jmol/Methane.html" TargetMode="Externa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hyperlink" Target="http://chemwiki.ucdavis.edu/xApproaches/COT" TargetMode="External"/><Relationship Id="rId1" Type="http://schemas.openxmlformats.org/officeDocument/2006/relationships/slideLayout" Target="../slideLayouts/slideLayout2.xml"/><Relationship Id="rId2" Type="http://schemas.openxmlformats.org/officeDocument/2006/relationships/hyperlink" Target="http://chemconnections.org/COT/" TargetMode="External"/><Relationship Id="rId3" Type="http://schemas.openxmlformats.org/officeDocument/2006/relationships/hyperlink" Target="http://dvcchem.org/COT/"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dvcchem.org/COT/VSEPR1/Atmos-gases/index.html" TargetMode="External"/><Relationship Id="rId3" Type="http://schemas.openxmlformats.org/officeDocument/2006/relationships/hyperlink" Target="http://dvcchem.org/COT/VSEPR1/CO2%20Reactions_jmol/index.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hyperlink" Target="http://chemconnections.org/CO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vcchem.org/COT/organic2/diels-alder/index.html" TargetMode="Externa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vcchem.org/COT/organic2/diels-alder/index.html" TargetMode="Externa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00616"/>
            <a:ext cx="6400800" cy="1296984"/>
          </a:xfrm>
        </p:spPr>
        <p:txBody>
          <a:bodyPr>
            <a:normAutofit fontScale="92500" lnSpcReduction="20000"/>
          </a:bodyPr>
          <a:lstStyle/>
          <a:p>
            <a:r>
              <a:rPr lang="en-US" b="1" dirty="0" smtClean="0"/>
              <a:t>On-line 3-D Molecular Exercises, Worksheets, and Problems for Lower Division College Chemistry</a:t>
            </a:r>
            <a:r>
              <a:rPr lang="en-US" dirty="0" smtClean="0"/>
              <a:t> </a:t>
            </a:r>
            <a:endParaRPr lang="en-US" b="1" dirty="0" smtClean="0"/>
          </a:p>
        </p:txBody>
      </p:sp>
      <p:sp>
        <p:nvSpPr>
          <p:cNvPr id="5" name="Date Placeholder 4"/>
          <p:cNvSpPr>
            <a:spLocks noGrp="1"/>
          </p:cNvSpPr>
          <p:nvPr>
            <p:ph type="dt" sz="half" idx="10"/>
          </p:nvPr>
        </p:nvSpPr>
        <p:spPr/>
        <p:txBody>
          <a:bodyPr/>
          <a:lstStyle/>
          <a:p>
            <a:r>
              <a:rPr lang="en-US" dirty="0" smtClean="0"/>
              <a:t>April 27, 2012</a:t>
            </a:r>
            <a:endParaRPr lang="en-US" dirty="0"/>
          </a:p>
        </p:txBody>
      </p:sp>
      <p:sp>
        <p:nvSpPr>
          <p:cNvPr id="9" name="Rectangle 8"/>
          <p:cNvSpPr/>
          <p:nvPr/>
        </p:nvSpPr>
        <p:spPr>
          <a:xfrm>
            <a:off x="2485182" y="4786690"/>
            <a:ext cx="4173639" cy="1569660"/>
          </a:xfrm>
          <a:prstGeom prst="rect">
            <a:avLst/>
          </a:prstGeom>
        </p:spPr>
        <p:txBody>
          <a:bodyPr wrap="none">
            <a:spAutoFit/>
          </a:bodyPr>
          <a:lstStyle/>
          <a:p>
            <a:pPr algn="ctr"/>
            <a:r>
              <a:rPr lang="en-US" sz="2800" baseline="0" smtClean="0">
                <a:ea typeface="Arial"/>
              </a:rPr>
              <a:t>Ron </a:t>
            </a:r>
            <a:r>
              <a:rPr lang="en-US" sz="2800" baseline="0" dirty="0" err="1" smtClean="0">
                <a:ea typeface="Arial"/>
              </a:rPr>
              <a:t>Rusay</a:t>
            </a:r>
            <a:endParaRPr lang="en-US" sz="2800" baseline="0" dirty="0" smtClean="0">
              <a:ea typeface="Arial"/>
            </a:endParaRPr>
          </a:p>
          <a:p>
            <a:pPr algn="ctr"/>
            <a:r>
              <a:rPr lang="en-US" sz="2000" dirty="0" smtClean="0">
                <a:ea typeface="Arial"/>
              </a:rPr>
              <a:t>Department of Chemistry</a:t>
            </a:r>
          </a:p>
          <a:p>
            <a:pPr algn="ctr"/>
            <a:r>
              <a:rPr lang="en-US" sz="2000" dirty="0" smtClean="0">
                <a:ea typeface="Arial"/>
              </a:rPr>
              <a:t>Diablo Valley College, </a:t>
            </a:r>
            <a:r>
              <a:rPr lang="en-US" sz="2000" baseline="0" dirty="0" smtClean="0">
                <a:ea typeface="Arial"/>
              </a:rPr>
              <a:t>Pleasant</a:t>
            </a:r>
            <a:r>
              <a:rPr lang="en-US" sz="2000" dirty="0" smtClean="0">
                <a:ea typeface="Arial"/>
              </a:rPr>
              <a:t> Hill, CA</a:t>
            </a:r>
            <a:r>
              <a:rPr lang="en-US" sz="2800" baseline="0" dirty="0" smtClean="0">
                <a:ea typeface="Arial"/>
              </a:rPr>
              <a:t>	</a:t>
            </a:r>
          </a:p>
        </p:txBody>
      </p:sp>
      <p:pic>
        <p:nvPicPr>
          <p:cNvPr id="11" name="Picture 10" descr="Picture 25.png"/>
          <p:cNvPicPr>
            <a:picLocks noChangeAspect="1"/>
          </p:cNvPicPr>
          <p:nvPr/>
        </p:nvPicPr>
        <p:blipFill>
          <a:blip r:embed="rId2"/>
          <a:stretch>
            <a:fillRect/>
          </a:stretch>
        </p:blipFill>
        <p:spPr>
          <a:xfrm>
            <a:off x="688225" y="615363"/>
            <a:ext cx="7731552" cy="2222430"/>
          </a:xfrm>
          <a:prstGeom prst="rect">
            <a:avLst/>
          </a:prstGeom>
          <a:ln>
            <a:solidFill>
              <a:schemeClr val="tx1"/>
            </a:solidFill>
          </a:ln>
        </p:spPr>
      </p:pic>
      <p:sp>
        <p:nvSpPr>
          <p:cNvPr id="10" name="Rectangle 9"/>
          <p:cNvSpPr/>
          <p:nvPr/>
        </p:nvSpPr>
        <p:spPr>
          <a:xfrm>
            <a:off x="1619841" y="6171684"/>
            <a:ext cx="6133777" cy="369332"/>
          </a:xfrm>
          <a:prstGeom prst="rect">
            <a:avLst/>
          </a:prstGeom>
        </p:spPr>
        <p:txBody>
          <a:bodyPr wrap="square">
            <a:spAutoFit/>
          </a:bodyPr>
          <a:lstStyle/>
          <a:p>
            <a:pPr algn="ctr"/>
            <a:r>
              <a:rPr lang="en-US" dirty="0" smtClean="0">
                <a:hlinkClick r:id="rId3"/>
              </a:rPr>
              <a:t>http://webs.anokaramsey.edu/2yc3/196/program/</a:t>
            </a:r>
            <a:endParaRPr lang="en-US" dirty="0"/>
          </a:p>
        </p:txBody>
      </p:sp>
      <p:pic>
        <p:nvPicPr>
          <p:cNvPr id="12" name="Picture 11" descr="Picture 29.png"/>
          <p:cNvPicPr>
            <a:picLocks noChangeAspect="1"/>
          </p:cNvPicPr>
          <p:nvPr/>
        </p:nvPicPr>
        <p:blipFill>
          <a:blip r:embed="rId4"/>
          <a:stretch>
            <a:fillRect/>
          </a:stretch>
        </p:blipFill>
        <p:spPr>
          <a:xfrm>
            <a:off x="7537134" y="4932395"/>
            <a:ext cx="1338180" cy="1227281"/>
          </a:xfrm>
          <a:prstGeom prst="rect">
            <a:avLst/>
          </a:prstGeom>
        </p:spPr>
      </p:pic>
      <p:sp>
        <p:nvSpPr>
          <p:cNvPr id="8" name="Rectangle 7"/>
          <p:cNvSpPr/>
          <p:nvPr/>
        </p:nvSpPr>
        <p:spPr>
          <a:xfrm>
            <a:off x="0" y="4417358"/>
            <a:ext cx="9144000" cy="369332"/>
          </a:xfrm>
          <a:prstGeom prst="rect">
            <a:avLst/>
          </a:prstGeom>
        </p:spPr>
        <p:txBody>
          <a:bodyPr wrap="square">
            <a:spAutoFit/>
          </a:bodyPr>
          <a:lstStyle/>
          <a:p>
            <a:pPr algn="ctr"/>
            <a:r>
              <a:rPr lang="en-US" dirty="0" smtClean="0">
                <a:hlinkClick r:id="rId5"/>
              </a:rPr>
              <a:t>http://chemconnections.org/COT/2YC3/2YC3-COT.htm</a:t>
            </a:r>
            <a:endParaRPr lang="en-US" dirty="0"/>
          </a:p>
        </p:txBody>
      </p:sp>
      <p:pic>
        <p:nvPicPr>
          <p:cNvPr id="14" name="Picture 13"/>
          <p:cNvPicPr/>
          <p:nvPr/>
        </p:nvPicPr>
        <p:blipFill>
          <a:blip r:embed="rId6">
            <a:extLst>
              <a:ext uri="{28A0092B-C50C-407E-A947-70E740481C1C}">
                <a14:useLocalDpi xmlns:mc="http://schemas.openxmlformats.org/markup-compatibility/2006" xmlns:mv="urn:schemas-microsoft-com:mac:vml" xmlns:p="http://schemas.openxmlformats.org/presentationml/2006/main" xmlns:a14="http://schemas.microsoft.com/office/drawing/2010/main" xmlns:r="http://schemas.openxmlformats.org/officeDocument/2006/relationships" xmlns:lc="http://schemas.openxmlformats.org/drawingml/2006/lockedCanvas" xmlns:a="http://schemas.openxmlformats.org/drawingml/2006/main" xmlns="" val="0"/>
              </a:ext>
            </a:extLst>
          </a:blip>
          <a:stretch>
            <a:fillRect/>
          </a:stretch>
        </p:blipFill>
        <p:spPr>
          <a:xfrm>
            <a:off x="214224" y="5081434"/>
            <a:ext cx="2314752" cy="464602"/>
          </a:xfrm>
          <a:prstGeom prst="rect">
            <a:avLst/>
          </a:prstGeom>
          <a:solidFill>
            <a:schemeClr val="bg1">
              <a:lumMod val="65000"/>
            </a:schemeClr>
          </a:solid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Users/ronrusay/Desktop/Powerpoint &amp; Movies/Movies Organic/pheromone-IR2.mov">
            <a:hlinkClick r:id="" action="ppaction://media"/>
          </p:cNvPr>
          <p:cNvPicPr/>
          <p:nvPr>
            <a:videoFile r:link="rId1"/>
          </p:nvPr>
        </p:nvPicPr>
        <p:blipFill>
          <a:blip r:embed="rId3"/>
          <a:srcRect/>
          <a:stretch>
            <a:fillRect/>
          </a:stretch>
        </p:blipFill>
        <p:spPr bwMode="auto">
          <a:xfrm>
            <a:off x="3141006" y="2817347"/>
            <a:ext cx="3169893" cy="2365838"/>
          </a:xfrm>
          <a:prstGeom prst="rect">
            <a:avLst/>
          </a:prstGeom>
          <a:noFill/>
          <a:ln w="9525">
            <a:noFill/>
            <a:miter lim="800000"/>
            <a:headEnd/>
            <a:tailEnd/>
          </a:ln>
        </p:spPr>
      </p:pic>
      <p:sp>
        <p:nvSpPr>
          <p:cNvPr id="3" name="Rectangle 2"/>
          <p:cNvSpPr/>
          <p:nvPr/>
        </p:nvSpPr>
        <p:spPr>
          <a:xfrm>
            <a:off x="609600" y="279563"/>
            <a:ext cx="8229600" cy="559127"/>
          </a:xfrm>
          <a:prstGeom prst="rect">
            <a:avLst/>
          </a:prstGeom>
        </p:spPr>
        <p:txBody>
          <a:bodyPr>
            <a:prstTxWarp prst="textNoShape">
              <a:avLst/>
            </a:prstTxWarp>
            <a:spAutoFit/>
          </a:bodyPr>
          <a:lstStyle/>
          <a:p>
            <a:pPr algn="ctr">
              <a:lnSpc>
                <a:spcPts val="3600"/>
              </a:lnSpc>
              <a:defRPr/>
            </a:pPr>
            <a:r>
              <a:rPr lang="en-US" sz="3200" i="1" dirty="0">
                <a:effectLst>
                  <a:outerShdw blurRad="38100" dist="38100" dir="2700000" algn="tl">
                    <a:srgbClr val="DDDDDD"/>
                  </a:outerShdw>
                </a:effectLst>
              </a:rPr>
              <a:t>Chemical </a:t>
            </a:r>
            <a:r>
              <a:rPr lang="en-US" sz="3200" i="1" dirty="0" smtClean="0">
                <a:effectLst>
                  <a:outerShdw blurRad="38100" dist="38100" dir="2700000" algn="tl">
                    <a:srgbClr val="DDDDDD"/>
                  </a:outerShdw>
                </a:effectLst>
              </a:rPr>
              <a:t>Communication: Smell </a:t>
            </a:r>
            <a:r>
              <a:rPr lang="en-US" sz="3200" i="1" dirty="0">
                <a:effectLst>
                  <a:outerShdw blurRad="38100" dist="38100" dir="2700000" algn="tl">
                    <a:srgbClr val="DDDDDD"/>
                  </a:outerShdw>
                </a:effectLst>
              </a:rPr>
              <a:t>/ Pheromones</a:t>
            </a:r>
          </a:p>
        </p:txBody>
      </p:sp>
      <p:sp>
        <p:nvSpPr>
          <p:cNvPr id="4" name="Rectangle 3"/>
          <p:cNvSpPr/>
          <p:nvPr/>
        </p:nvSpPr>
        <p:spPr>
          <a:xfrm>
            <a:off x="2286000" y="2171015"/>
            <a:ext cx="4419600" cy="646331"/>
          </a:xfrm>
          <a:prstGeom prst="rect">
            <a:avLst/>
          </a:prstGeom>
        </p:spPr>
        <p:txBody>
          <a:bodyPr>
            <a:spAutoFit/>
          </a:bodyPr>
          <a:lstStyle/>
          <a:p>
            <a:pPr algn="ctr">
              <a:defRPr/>
            </a:pPr>
            <a:r>
              <a:rPr lang="en-US" dirty="0" smtClean="0">
                <a:effectLst>
                  <a:outerShdw blurRad="38100" dist="38100" dir="2700000" algn="tl">
                    <a:srgbClr val="C0C0C0"/>
                  </a:outerShdw>
                </a:effectLst>
                <a:latin typeface="Arial" charset="0"/>
              </a:rPr>
              <a:t>Insect Pheromone </a:t>
            </a:r>
            <a:r>
              <a:rPr lang="en-US" dirty="0">
                <a:effectLst>
                  <a:outerShdw blurRad="38100" dist="38100" dir="2700000" algn="tl">
                    <a:srgbClr val="C0C0C0"/>
                  </a:outerShdw>
                </a:effectLst>
                <a:latin typeface="Arial" charset="0"/>
              </a:rPr>
              <a:t>Synthesis</a:t>
            </a:r>
          </a:p>
          <a:p>
            <a:pPr algn="ctr">
              <a:defRPr/>
            </a:pPr>
            <a:r>
              <a:rPr lang="en-US" dirty="0">
                <a:effectLst>
                  <a:outerShdw blurRad="38100" dist="38100" dir="2700000" algn="tl">
                    <a:srgbClr val="C0C0C0"/>
                  </a:outerShdw>
                </a:effectLst>
                <a:latin typeface="Arial" charset="0"/>
              </a:rPr>
              <a:t>[20:40-23:51] </a:t>
            </a:r>
            <a:endParaRPr lang="en-US" dirty="0"/>
          </a:p>
        </p:txBody>
      </p:sp>
      <p:sp>
        <p:nvSpPr>
          <p:cNvPr id="126981" name="Rectangle 4"/>
          <p:cNvSpPr>
            <a:spLocks noChangeArrowheads="1"/>
          </p:cNvSpPr>
          <p:nvPr/>
        </p:nvSpPr>
        <p:spPr bwMode="auto">
          <a:xfrm>
            <a:off x="0" y="1770965"/>
            <a:ext cx="9144000" cy="400050"/>
          </a:xfrm>
          <a:prstGeom prst="rect">
            <a:avLst/>
          </a:prstGeom>
          <a:noFill/>
          <a:ln w="9525">
            <a:noFill/>
            <a:miter lim="800000"/>
            <a:headEnd/>
            <a:tailEnd/>
          </a:ln>
        </p:spPr>
        <p:txBody>
          <a:bodyPr>
            <a:prstTxWarp prst="textNoShape">
              <a:avLst/>
            </a:prstTxWarp>
            <a:spAutoFit/>
          </a:bodyPr>
          <a:lstStyle/>
          <a:p>
            <a:pPr algn="ctr"/>
            <a:r>
              <a:rPr lang="en-US" sz="2000" dirty="0" err="1" smtClean="0">
                <a:solidFill>
                  <a:srgbClr val="000000"/>
                </a:solidFill>
                <a:hlinkClick r:id="rId4"/>
              </a:rPr>
              <a:t>http://dvcchem.org/COT/chemical-communication/ChemComm.html</a:t>
            </a:r>
            <a:endParaRPr lang="en-US" sz="2000" dirty="0">
              <a:solidFill>
                <a:srgbClr val="000000"/>
              </a:solidFill>
            </a:endParaRPr>
          </a:p>
        </p:txBody>
      </p:sp>
      <p:sp>
        <p:nvSpPr>
          <p:cNvPr id="6" name="Rectangle 5"/>
          <p:cNvSpPr/>
          <p:nvPr/>
        </p:nvSpPr>
        <p:spPr>
          <a:xfrm>
            <a:off x="0" y="5183185"/>
            <a:ext cx="9372600" cy="523220"/>
          </a:xfrm>
          <a:prstGeom prst="rect">
            <a:avLst/>
          </a:prstGeom>
        </p:spPr>
        <p:txBody>
          <a:bodyPr>
            <a:spAutoFit/>
          </a:bodyPr>
          <a:lstStyle/>
          <a:p>
            <a:pPr algn="ctr">
              <a:lnSpc>
                <a:spcPts val="3600"/>
              </a:lnSpc>
              <a:defRPr/>
            </a:pPr>
            <a:r>
              <a:rPr lang="en-US" dirty="0">
                <a:effectLst>
                  <a:outerShdw blurRad="38100" dist="38100" dir="2700000" algn="tl">
                    <a:srgbClr val="DDDDDD"/>
                  </a:outerShdw>
                </a:effectLst>
                <a:hlinkClick r:id="rId5"/>
              </a:rPr>
              <a:t>http://www.learner.org/resources/series61.</a:t>
            </a:r>
            <a:r>
              <a:rPr lang="en-US" dirty="0" smtClean="0">
                <a:effectLst>
                  <a:outerShdw blurRad="38100" dist="38100" dir="2700000" algn="tl">
                    <a:srgbClr val="DDDDDD"/>
                  </a:outerShdw>
                </a:effectLst>
                <a:hlinkClick r:id="rId5"/>
              </a:rPr>
              <a:t>html</a:t>
            </a:r>
            <a:endParaRPr lang="en-US" dirty="0">
              <a:effectLst>
                <a:outerShdw blurRad="38100" dist="38100" dir="2700000" algn="tl">
                  <a:srgbClr val="DDDDDD"/>
                </a:outerShdw>
              </a:effectLst>
            </a:endParaRPr>
          </a:p>
        </p:txBody>
      </p:sp>
      <p:pic>
        <p:nvPicPr>
          <p:cNvPr id="126983" name="Picture 6" descr="Picture 5.png"/>
          <p:cNvPicPr>
            <a:picLocks noChangeAspect="1"/>
          </p:cNvPicPr>
          <p:nvPr/>
        </p:nvPicPr>
        <p:blipFill>
          <a:blip r:embed="rId6"/>
          <a:srcRect/>
          <a:stretch>
            <a:fillRect/>
          </a:stretch>
        </p:blipFill>
        <p:spPr bwMode="auto">
          <a:xfrm>
            <a:off x="2590800" y="876376"/>
            <a:ext cx="3901521" cy="894589"/>
          </a:xfrm>
          <a:prstGeom prst="rect">
            <a:avLst/>
          </a:prstGeom>
          <a:noFill/>
          <a:ln w="9525">
            <a:solidFill>
              <a:schemeClr val="tx1"/>
            </a:solidFill>
            <a:miter lim="800000"/>
            <a:headEnd/>
            <a:tailEnd/>
          </a:ln>
        </p:spPr>
      </p:pic>
      <p:pic>
        <p:nvPicPr>
          <p:cNvPr id="8" name="Picture 7" descr="Picture 36.png">
            <a:hlinkClick r:id="rId7"/>
          </p:cNvPr>
          <p:cNvPicPr>
            <a:picLocks noChangeAspect="1"/>
          </p:cNvPicPr>
          <p:nvPr/>
        </p:nvPicPr>
        <p:blipFill>
          <a:blip r:embed="rId8"/>
          <a:stretch>
            <a:fillRect/>
          </a:stretch>
        </p:blipFill>
        <p:spPr>
          <a:xfrm>
            <a:off x="367806" y="3475661"/>
            <a:ext cx="1918194" cy="1507685"/>
          </a:xfrm>
          <a:prstGeom prst="rect">
            <a:avLst/>
          </a:prstGeom>
          <a:ln>
            <a:solidFill>
              <a:schemeClr val="tx1"/>
            </a:solidFill>
          </a:ln>
        </p:spPr>
      </p:pic>
      <p:pic>
        <p:nvPicPr>
          <p:cNvPr id="10" name="Picture 9" descr="Picture 37.png">
            <a:hlinkClick r:id="rId7"/>
          </p:cNvPr>
          <p:cNvPicPr>
            <a:picLocks noChangeAspect="1"/>
          </p:cNvPicPr>
          <p:nvPr/>
        </p:nvPicPr>
        <p:blipFill>
          <a:blip r:embed="rId9"/>
          <a:stretch>
            <a:fillRect/>
          </a:stretch>
        </p:blipFill>
        <p:spPr>
          <a:xfrm>
            <a:off x="6855404" y="3475661"/>
            <a:ext cx="1983796" cy="1507685"/>
          </a:xfrm>
          <a:prstGeom prst="rect">
            <a:avLst/>
          </a:prstGeom>
          <a:ln>
            <a:solidFill>
              <a:schemeClr val="tx1"/>
            </a:solidFill>
          </a:ln>
        </p:spPr>
      </p:pic>
      <p:sp>
        <p:nvSpPr>
          <p:cNvPr id="11" name="Rectangle 10"/>
          <p:cNvSpPr/>
          <p:nvPr/>
        </p:nvSpPr>
        <p:spPr>
          <a:xfrm>
            <a:off x="2133599" y="5724163"/>
            <a:ext cx="6367323" cy="369332"/>
          </a:xfrm>
          <a:prstGeom prst="rect">
            <a:avLst/>
          </a:prstGeom>
        </p:spPr>
        <p:txBody>
          <a:bodyPr wrap="square">
            <a:spAutoFit/>
          </a:bodyPr>
          <a:lstStyle/>
          <a:p>
            <a:r>
              <a:rPr lang="en-US" dirty="0" smtClean="0">
                <a:effectLst>
                  <a:outerShdw blurRad="38100" dist="38100" dir="2700000" algn="tl">
                    <a:srgbClr val="DDDDDD"/>
                  </a:outerShdw>
                </a:effectLst>
                <a:hlinkClick r:id="rId10"/>
              </a:rPr>
              <a:t>http://www.learner.org/vod/vod_window.html?pid=802</a:t>
            </a:r>
            <a:endParaRPr lang="en-US" dirty="0"/>
          </a:p>
        </p:txBody>
      </p:sp>
      <p:sp>
        <p:nvSpPr>
          <p:cNvPr id="12" name="Rectangle 11"/>
          <p:cNvSpPr/>
          <p:nvPr/>
        </p:nvSpPr>
        <p:spPr>
          <a:xfrm>
            <a:off x="2133600" y="6211669"/>
            <a:ext cx="4572000" cy="646331"/>
          </a:xfrm>
          <a:prstGeom prst="rect">
            <a:avLst/>
          </a:prstGeom>
        </p:spPr>
        <p:txBody>
          <a:bodyPr>
            <a:spAutoFit/>
          </a:bodyPr>
          <a:lstStyle/>
          <a:p>
            <a:pPr algn="ctr"/>
            <a:r>
              <a:rPr lang="en-US" dirty="0" smtClean="0">
                <a:effectLst>
                  <a:outerShdw blurRad="38100" dist="38100" dir="2700000" algn="tl">
                    <a:srgbClr val="C0C0C0"/>
                  </a:outerShdw>
                </a:effectLst>
                <a:latin typeface="Arial" charset="0"/>
                <a:hlinkClick r:id="rId11"/>
              </a:rPr>
              <a:t>Pheromone</a:t>
            </a:r>
            <a:r>
              <a:rPr lang="en-US" dirty="0" smtClean="0">
                <a:effectLst>
                  <a:outerShdw blurRad="38100" dist="38100" dir="2700000" algn="tl">
                    <a:srgbClr val="C0C0C0"/>
                  </a:outerShdw>
                </a:effectLst>
                <a:latin typeface="Arial" charset="0"/>
                <a:hlinkClick r:id="rId11"/>
              </a:rPr>
              <a:t> Parties</a:t>
            </a:r>
            <a:endParaRPr lang="en-US" dirty="0" smtClean="0">
              <a:effectLst>
                <a:outerShdw blurRad="38100" dist="38100" dir="2700000" algn="tl">
                  <a:srgbClr val="C0C0C0"/>
                </a:outerShdw>
              </a:effectLst>
              <a:latin typeface="Arial" charset="0"/>
            </a:endParaRPr>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97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6978"/>
                                        </p:tgtEl>
                                      </p:cBhvr>
                                    </p:cmd>
                                  </p:childTnLst>
                                </p:cTn>
                              </p:par>
                            </p:childTnLst>
                          </p:cTn>
                        </p:par>
                      </p:childTnLst>
                    </p:cTn>
                  </p:par>
                </p:childTnLst>
              </p:cTn>
              <p:nextCondLst>
                <p:cond evt="onClick" delay="0">
                  <p:tgtEl>
                    <p:spTgt spid="126978"/>
                  </p:tgtEl>
                </p:cond>
              </p:nextCondLst>
            </p:seq>
            <p:video>
              <p:cMediaNode>
                <p:cTn id="7" fill="hold" display="0">
                  <p:stCondLst>
                    <p:cond delay="indefinite"/>
                  </p:stCondLst>
                  <p:endCondLst>
                    <p:cond evt="onNext" delay="0">
                      <p:tgtEl>
                        <p:sldTgt/>
                      </p:tgtEl>
                    </p:cond>
                    <p:cond evt="onPrev" delay="0">
                      <p:tgtEl>
                        <p:sldTgt/>
                      </p:tgtEl>
                    </p:cond>
                  </p:endCondLst>
                </p:cTn>
                <p:tgtEl>
                  <p:spTgt spid="126978"/>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49860" y="551930"/>
            <a:ext cx="8686800" cy="369332"/>
          </a:xfrm>
          <a:prstGeom prst="rect">
            <a:avLst/>
          </a:prstGeom>
        </p:spPr>
        <p:txBody>
          <a:bodyPr wrap="square">
            <a:spAutoFit/>
          </a:bodyPr>
          <a:lstStyle/>
          <a:p>
            <a:pPr algn="ctr"/>
            <a:r>
              <a:rPr lang="en-US" dirty="0" smtClean="0">
                <a:hlinkClick r:id="rId3"/>
              </a:rPr>
              <a:t>http://www.collegeopentextbooks.org/blog/</a:t>
            </a:r>
            <a:endParaRPr lang="en-US" dirty="0"/>
          </a:p>
        </p:txBody>
      </p:sp>
      <p:sp>
        <p:nvSpPr>
          <p:cNvPr id="4" name="Title 1"/>
          <p:cNvSpPr txBox="1">
            <a:spLocks/>
          </p:cNvSpPr>
          <p:nvPr/>
        </p:nvSpPr>
        <p:spPr>
          <a:xfrm>
            <a:off x="457200" y="-2217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schemeClr val="tx1"/>
                </a:solidFill>
                <a:effectLst/>
                <a:uLnTx/>
                <a:uFillTx/>
                <a:latin typeface="+mj-lt"/>
                <a:ea typeface="+mj-ea"/>
                <a:cs typeface="+mj-cs"/>
              </a:rPr>
              <a:t>Acknowledgements</a:t>
            </a:r>
            <a:endParaRPr kumimoji="0" lang="en-US" sz="3600" b="0" i="1" u="none" strike="noStrike" kern="120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664540" y="1796846"/>
            <a:ext cx="7978930" cy="5061154"/>
            <a:chOff x="664540" y="1917777"/>
            <a:chExt cx="7978930" cy="4811713"/>
          </a:xfrm>
        </p:grpSpPr>
        <p:grpSp>
          <p:nvGrpSpPr>
            <p:cNvPr id="6" name="Group 5"/>
            <p:cNvGrpSpPr/>
            <p:nvPr/>
          </p:nvGrpSpPr>
          <p:grpSpPr>
            <a:xfrm>
              <a:off x="664540" y="1917777"/>
              <a:ext cx="7978930" cy="4525963"/>
              <a:chOff x="664540" y="1917777"/>
              <a:chExt cx="7978930" cy="4525963"/>
            </a:xfrm>
          </p:grpSpPr>
          <p:sp>
            <p:nvSpPr>
              <p:cNvPr id="3" name="Content Placeholder 2"/>
              <p:cNvSpPr txBox="1">
                <a:spLocks/>
              </p:cNvSpPr>
              <p:nvPr/>
            </p:nvSpPr>
            <p:spPr>
              <a:xfrm>
                <a:off x="664540" y="1917777"/>
                <a:ext cx="7978930" cy="4525963"/>
              </a:xfrm>
              <a:prstGeom prst="rect">
                <a:avLst/>
              </a:prstGeom>
            </p:spPr>
            <p:txBody>
              <a:bodyPr vert="horz" lIns="91440" tIns="45720" rIns="91440" bIns="45720" rtlCol="0" anchor="ctr">
                <a:noAutofit/>
              </a:bodyPr>
              <a:lstStyle/>
              <a:p>
                <a:pPr marL="342900" lvl="0" indent="-342900" algn="just">
                  <a:spcBef>
                    <a:spcPct val="20000"/>
                  </a:spcBef>
                  <a:buFont typeface="Arial"/>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This work was supported in part by the</a:t>
                </a:r>
                <a:r>
                  <a:rPr lang="en-US" sz="2000" dirty="0" smtClean="0"/>
                  <a:t> College Open Textbook Community </a:t>
                </a:r>
                <a:r>
                  <a:rPr kumimoji="0" lang="en-US" sz="2000" b="0" i="0" u="none" strike="noStrike" kern="1200" cap="none" spc="0" normalizeH="0" noProof="0" dirty="0" smtClean="0">
                    <a:ln>
                      <a:noFill/>
                    </a:ln>
                    <a:solidFill>
                      <a:schemeClr val="tx1"/>
                    </a:solidFill>
                    <a:effectLst/>
                    <a:uLnTx/>
                    <a:uFillTx/>
                    <a:latin typeface="+mn-lt"/>
                    <a:ea typeface="+mn-ea"/>
                    <a:cs typeface="+mn-cs"/>
                  </a:rPr>
                  <a:t>and the </a:t>
                </a:r>
                <a:r>
                  <a:rPr lang="en-US" sz="2000" dirty="0" smtClean="0"/>
                  <a:t>William and Flora Hewlett Foundation.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buFont typeface="Arial"/>
                  <a:buChar char="•"/>
                </a:pPr>
                <a:r>
                  <a:rPr lang="en-US" sz="2000" dirty="0" smtClean="0"/>
                  <a:t>The following DVC students, Matt </a:t>
                </a:r>
                <a:r>
                  <a:rPr lang="en-US" sz="2000" dirty="0" err="1" smtClean="0"/>
                  <a:t>Steben</a:t>
                </a:r>
                <a:r>
                  <a:rPr lang="en-US" sz="2000" dirty="0" smtClean="0"/>
                  <a:t>, Akbar </a:t>
                </a:r>
                <a:r>
                  <a:rPr lang="en-US" sz="2000" dirty="0" err="1" smtClean="0"/>
                  <a:t>Maniya</a:t>
                </a:r>
                <a:r>
                  <a:rPr lang="en-US" sz="2000" dirty="0" smtClean="0"/>
                  <a:t>, </a:t>
                </a:r>
                <a:r>
                  <a:rPr lang="en-US" sz="2000" dirty="0" err="1" smtClean="0"/>
                  <a:t>Cassy</a:t>
                </a:r>
                <a:r>
                  <a:rPr lang="en-US" sz="2000" dirty="0" smtClean="0"/>
                  <a:t> Havens,  and Tin Tran were co-principal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contributors.</a:t>
                </a:r>
              </a:p>
              <a:p>
                <a:pPr marL="342900" lvl="0" indent="-342900" algn="ctr">
                  <a:spcBef>
                    <a:spcPct val="20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pPr>
                <a:endParaRPr lang="en-US" sz="2000" dirty="0" smtClean="0"/>
              </a:p>
              <a:p>
                <a:pPr marL="342900" lvl="0" indent="-342900" algn="ctr">
                  <a:spcBef>
                    <a:spcPct val="20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pPr>
                <a:endParaRPr lang="en-US" sz="2000" dirty="0" smtClean="0"/>
              </a:p>
              <a:p>
                <a:pPr marL="342900" lvl="0" indent="-342900" algn="ctr">
                  <a:spcBef>
                    <a:spcPct val="20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buFont typeface="Arial"/>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Thanks go to fellow faculty and colleagues, who advised,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or revised and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tested the modules: </a:t>
                </a:r>
                <a:r>
                  <a:rPr lang="en-US" sz="2000" dirty="0" smtClean="0">
                    <a:ea typeface="Arial"/>
                  </a:rPr>
                  <a:t>Dr. Jean </a:t>
                </a:r>
                <a:r>
                  <a:rPr lang="en-US" sz="2000" dirty="0" err="1" smtClean="0">
                    <a:ea typeface="Arial"/>
                  </a:rPr>
                  <a:t>Ruehl</a:t>
                </a:r>
                <a:r>
                  <a:rPr lang="en-US" sz="2000" dirty="0" smtClean="0">
                    <a:ea typeface="Arial"/>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Dr. </a:t>
                </a:r>
                <a:r>
                  <a:rPr lang="en-US" sz="2000" dirty="0" err="1" smtClean="0">
                    <a:ea typeface="Arial"/>
                  </a:rPr>
                  <a:t>Tish</a:t>
                </a:r>
                <a:r>
                  <a:rPr lang="en-US" sz="2000" dirty="0" smtClean="0">
                    <a:ea typeface="Arial"/>
                  </a:rPr>
                  <a:t> Young, Dr. Wayne Larson, &amp; Professor Claudia Hein.</a:t>
                </a:r>
              </a:p>
              <a:p>
                <a:pPr marL="342900" lvl="0" indent="-342900" algn="just">
                  <a:spcBef>
                    <a:spcPct val="20000"/>
                  </a:spcBef>
                  <a:buFont typeface="Arial"/>
                  <a:buChar char="•"/>
                </a:pPr>
                <a:r>
                  <a:rPr lang="en-US" sz="2000" dirty="0" smtClean="0">
                    <a:ea typeface="Arial"/>
                  </a:rPr>
                  <a:t>Special thanks go to collaborator and </a:t>
                </a:r>
                <a:r>
                  <a:rPr lang="en-US" sz="2000" dirty="0" err="1" smtClean="0">
                    <a:ea typeface="Arial"/>
                  </a:rPr>
                  <a:t>ChemWiki</a:t>
                </a:r>
                <a:r>
                  <a:rPr lang="en-US" sz="2000" dirty="0" smtClean="0">
                    <a:ea typeface="Arial"/>
                  </a:rPr>
                  <a:t> founder, Professor Delmar Larsen.</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P1020903.jpg"/>
              <p:cNvPicPr>
                <a:picLocks noChangeAspect="1"/>
              </p:cNvPicPr>
              <p:nvPr/>
            </p:nvPicPr>
            <p:blipFill>
              <a:blip r:embed="rId4"/>
              <a:stretch>
                <a:fillRect/>
              </a:stretch>
            </p:blipFill>
            <p:spPr>
              <a:xfrm>
                <a:off x="2850919" y="2397223"/>
                <a:ext cx="3343351" cy="2296498"/>
              </a:xfrm>
              <a:prstGeom prst="rect">
                <a:avLst/>
              </a:prstGeom>
              <a:ln>
                <a:solidFill>
                  <a:schemeClr val="tx1">
                    <a:lumMod val="65000"/>
                    <a:lumOff val="35000"/>
                  </a:schemeClr>
                </a:solidFill>
              </a:ln>
            </p:spPr>
          </p:pic>
        </p:grpSp>
        <p:pic>
          <p:nvPicPr>
            <p:cNvPr id="7" name="Picture 6"/>
            <p:cNvPicPr/>
            <p:nvPr/>
          </p:nvPicPr>
          <p:blipFill>
            <a:blip r:embed="rId5">
              <a:extLst>
                <a:ext uri="{28A0092B-C50C-407E-A947-70E740481C1C}">
                  <a14:useLocalDpi xmlns:mc="http://schemas.openxmlformats.org/markup-compatibility/2006" xmlns:mv="urn:schemas-microsoft-com:mac:vml" xmlns:p="http://schemas.openxmlformats.org/presentationml/2006/main" xmlns:a14="http://schemas.microsoft.com/office/drawing/2010/main" xmlns:r="http://schemas.openxmlformats.org/officeDocument/2006/relationships" xmlns:lc="http://schemas.openxmlformats.org/drawingml/2006/lockedCanvas" xmlns:a="http://schemas.openxmlformats.org/drawingml/2006/main" xmlns="" val="0"/>
                </a:ext>
              </a:extLst>
            </a:blip>
            <a:stretch>
              <a:fillRect/>
            </a:stretch>
          </p:blipFill>
          <p:spPr>
            <a:xfrm>
              <a:off x="2850919" y="6157990"/>
              <a:ext cx="3328035" cy="571500"/>
            </a:xfrm>
            <a:prstGeom prst="rect">
              <a:avLst/>
            </a:prstGeom>
            <a:solidFill>
              <a:schemeClr val="bg1">
                <a:lumMod val="65000"/>
              </a:schemeClr>
            </a:solidFill>
            <a:ln>
              <a:solidFill>
                <a:schemeClr val="tx1">
                  <a:lumMod val="65000"/>
                  <a:lumOff val="35000"/>
                </a:schemeClr>
              </a:solidFill>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73"/>
            <a:ext cx="8229600" cy="1143000"/>
          </a:xfrm>
        </p:spPr>
        <p:txBody>
          <a:bodyPr>
            <a:normAutofit/>
          </a:bodyPr>
          <a:lstStyle/>
          <a:p>
            <a:r>
              <a:rPr lang="en-US" sz="3600" i="1" dirty="0" smtClean="0"/>
              <a:t>Student Visualization Skills </a:t>
            </a:r>
            <a:endParaRPr lang="en-US" sz="3600" i="1" dirty="0"/>
          </a:p>
        </p:txBody>
      </p:sp>
      <p:sp>
        <p:nvSpPr>
          <p:cNvPr id="3" name="Content Placeholder 2"/>
          <p:cNvSpPr>
            <a:spLocks noGrp="1"/>
          </p:cNvSpPr>
          <p:nvPr>
            <p:ph idx="1"/>
          </p:nvPr>
        </p:nvSpPr>
        <p:spPr>
          <a:xfrm>
            <a:off x="288736" y="1101427"/>
            <a:ext cx="8855263" cy="4525963"/>
          </a:xfrm>
        </p:spPr>
        <p:txBody>
          <a:bodyPr>
            <a:noAutofit/>
          </a:bodyPr>
          <a:lstStyle/>
          <a:p>
            <a:r>
              <a:rPr lang="en-US" sz="2700" dirty="0"/>
              <a:t>Spatial acuity and three-dimensional conceptualization are</a:t>
            </a:r>
            <a:r>
              <a:rPr lang="en-US" sz="2700" dirty="0" smtClean="0"/>
              <a:t> most important </a:t>
            </a:r>
            <a:r>
              <a:rPr lang="en-US" sz="2700" dirty="0"/>
              <a:t>to</a:t>
            </a:r>
            <a:r>
              <a:rPr lang="en-US" sz="2700" dirty="0" smtClean="0"/>
              <a:t> understanding chemical </a:t>
            </a:r>
            <a:r>
              <a:rPr lang="en-US" sz="2700" dirty="0"/>
              <a:t>structure and </a:t>
            </a:r>
            <a:r>
              <a:rPr lang="en-US" sz="2700" dirty="0" smtClean="0"/>
              <a:t>reactivity.</a:t>
            </a:r>
          </a:p>
          <a:p>
            <a:r>
              <a:rPr lang="en-US" sz="2700" dirty="0" smtClean="0"/>
              <a:t>These skills are not taught formally in K-12 classrooms.</a:t>
            </a:r>
          </a:p>
          <a:p>
            <a:r>
              <a:rPr lang="en-US" sz="2700" dirty="0" smtClean="0"/>
              <a:t>Physical models are widely used in college chemistry to help develop visual skills and molecular perception.</a:t>
            </a:r>
          </a:p>
          <a:p>
            <a:r>
              <a:rPr lang="en-US" sz="2700" dirty="0" smtClean="0"/>
              <a:t>Digital models have also been used, but have been limited by technology, cost, and availability.</a:t>
            </a:r>
          </a:p>
          <a:p>
            <a:r>
              <a:rPr lang="en-US" sz="2700" dirty="0" smtClean="0"/>
              <a:t>A free molecular viewer,</a:t>
            </a:r>
            <a:r>
              <a:rPr lang="en-US" sz="2700" dirty="0" smtClean="0"/>
              <a:t> </a:t>
            </a:r>
            <a:r>
              <a:rPr lang="en-US" sz="2700" dirty="0" err="1" smtClean="0"/>
              <a:t>J</a:t>
            </a:r>
            <a:r>
              <a:rPr lang="en-US" sz="2700" dirty="0" err="1" smtClean="0"/>
              <a:t>mol</a:t>
            </a:r>
            <a:r>
              <a:rPr lang="en-US" sz="2700" dirty="0" smtClean="0"/>
              <a:t>, has made digital models easy to access through the Internet, and examine &amp; manipulate on screen, which provides an effective alternative to physical models.</a:t>
            </a:r>
          </a:p>
        </p:txBody>
      </p:sp>
      <p:pic>
        <p:nvPicPr>
          <p:cNvPr id="6" name="Picture 5" descr="Picture 34.png">
            <a:hlinkClick r:id="rId2"/>
          </p:cNvPr>
          <p:cNvPicPr>
            <a:picLocks noChangeAspect="1"/>
          </p:cNvPicPr>
          <p:nvPr/>
        </p:nvPicPr>
        <p:blipFill>
          <a:blip r:embed="rId3"/>
          <a:stretch>
            <a:fillRect/>
          </a:stretch>
        </p:blipFill>
        <p:spPr>
          <a:xfrm>
            <a:off x="288736" y="164265"/>
            <a:ext cx="994540" cy="937162"/>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4609" y="285075"/>
            <a:ext cx="6436841" cy="1143000"/>
          </a:xfrm>
        </p:spPr>
        <p:txBody>
          <a:bodyPr>
            <a:noAutofit/>
          </a:bodyPr>
          <a:lstStyle/>
          <a:p>
            <a:r>
              <a:rPr lang="en-US" sz="4000" i="1" dirty="0" smtClean="0"/>
              <a:t>Molecular Visual Exercises </a:t>
            </a:r>
            <a:br>
              <a:rPr lang="en-US" sz="4000" i="1" dirty="0" smtClean="0"/>
            </a:br>
            <a:endParaRPr lang="en-US" sz="4000" i="1" dirty="0"/>
          </a:p>
        </p:txBody>
      </p:sp>
      <p:sp>
        <p:nvSpPr>
          <p:cNvPr id="3" name="Content Placeholder 2"/>
          <p:cNvSpPr>
            <a:spLocks noGrp="1"/>
          </p:cNvSpPr>
          <p:nvPr>
            <p:ph idx="1"/>
          </p:nvPr>
        </p:nvSpPr>
        <p:spPr>
          <a:xfrm>
            <a:off x="664540" y="1852988"/>
            <a:ext cx="7978930" cy="4525963"/>
          </a:xfrm>
        </p:spPr>
        <p:txBody>
          <a:bodyPr anchor="ctr">
            <a:noAutofit/>
          </a:bodyPr>
          <a:lstStyle/>
          <a:p>
            <a:pPr algn="just"/>
            <a:r>
              <a:rPr lang="en-US" sz="2700" dirty="0" smtClean="0"/>
              <a:t>3-D exercises were developed for </a:t>
            </a:r>
            <a:r>
              <a:rPr lang="en-US" sz="2700" dirty="0"/>
              <a:t>each</a:t>
            </a:r>
            <a:r>
              <a:rPr lang="en-US" sz="2700" dirty="0" smtClean="0"/>
              <a:t> semester-based course </a:t>
            </a:r>
            <a:r>
              <a:rPr lang="en-US" sz="2700" dirty="0"/>
              <a:t>in lower </a:t>
            </a:r>
            <a:r>
              <a:rPr lang="en-US" sz="2700" dirty="0" smtClean="0"/>
              <a:t>division chemistry: </a:t>
            </a:r>
            <a:r>
              <a:rPr lang="en-US" sz="2700" dirty="0"/>
              <a:t>General </a:t>
            </a:r>
            <a:r>
              <a:rPr lang="en-US" sz="2700" dirty="0" smtClean="0"/>
              <a:t>Chemistry (2 courses) and Organic Chemistry (2 courses).</a:t>
            </a:r>
          </a:p>
          <a:p>
            <a:pPr algn="just"/>
            <a:r>
              <a:rPr lang="en-US" sz="2700" dirty="0" smtClean="0"/>
              <a:t>Instructional objectives, design, and materials were guided, assisted, and tested by students, who are currently enrolled in Organic Chemistry II and had successfully completed all of the other courses .</a:t>
            </a:r>
            <a:endParaRPr lang="en-US" sz="2700" dirty="0" smtClean="0"/>
          </a:p>
          <a:p>
            <a:pPr algn="just"/>
            <a:r>
              <a:rPr lang="en-US" sz="2700" dirty="0" smtClean="0"/>
              <a:t>All modules were used in at least two class sections with students ranging from 20 to 30 per section.</a:t>
            </a:r>
          </a:p>
          <a:p>
            <a:pPr algn="just"/>
            <a:r>
              <a:rPr lang="en-US" sz="2700" dirty="0" smtClean="0"/>
              <a:t>The </a:t>
            </a:r>
            <a:r>
              <a:rPr lang="en-US" sz="2700" dirty="0" smtClean="0"/>
              <a:t>instructional materials are Free, Open-Access, Web-based, employ</a:t>
            </a:r>
            <a:r>
              <a:rPr lang="en-US" sz="2700" dirty="0" smtClean="0"/>
              <a:t> </a:t>
            </a:r>
            <a:r>
              <a:rPr lang="en-US" sz="2700" dirty="0" err="1" smtClean="0"/>
              <a:t>J</a:t>
            </a:r>
            <a:r>
              <a:rPr lang="en-US" sz="2700" dirty="0" err="1" smtClean="0"/>
              <a:t>mol</a:t>
            </a:r>
            <a:r>
              <a:rPr lang="en-US" sz="2700" dirty="0" smtClean="0"/>
              <a:t>, and enhance </a:t>
            </a:r>
            <a:r>
              <a:rPr lang="en-US" sz="2700" dirty="0" err="1" smtClean="0"/>
              <a:t>ChemWiki’s</a:t>
            </a:r>
            <a:r>
              <a:rPr lang="en-US" sz="2700" dirty="0" smtClean="0"/>
              <a:t> modules.</a:t>
            </a:r>
          </a:p>
          <a:p>
            <a:pPr algn="just">
              <a:buNone/>
            </a:pPr>
            <a:endParaRPr lang="en-US" sz="2500" dirty="0" smtClean="0"/>
          </a:p>
        </p:txBody>
      </p:sp>
      <p:pic>
        <p:nvPicPr>
          <p:cNvPr id="5" name="Picture 4" descr="Picture 35.png">
            <a:hlinkClick r:id="rId2"/>
          </p:cNvPr>
          <p:cNvPicPr>
            <a:picLocks noChangeAspect="1"/>
          </p:cNvPicPr>
          <p:nvPr/>
        </p:nvPicPr>
        <p:blipFill>
          <a:blip r:embed="rId3"/>
          <a:stretch>
            <a:fillRect/>
          </a:stretch>
        </p:blipFill>
        <p:spPr>
          <a:xfrm>
            <a:off x="395688" y="126879"/>
            <a:ext cx="994540" cy="965891"/>
          </a:xfrm>
          <a:prstGeom prst="rect">
            <a:avLst/>
          </a:prstGeom>
          <a:ln w="15875">
            <a:solidFill>
              <a:schemeClr val="accent6">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i="1" dirty="0" smtClean="0"/>
              <a:t>Instructional Materials</a:t>
            </a:r>
            <a:endParaRPr lang="en-US" sz="3600" i="1" dirty="0"/>
          </a:p>
        </p:txBody>
      </p:sp>
      <p:sp>
        <p:nvSpPr>
          <p:cNvPr id="6" name="Content Placeholder 2"/>
          <p:cNvSpPr>
            <a:spLocks noGrp="1"/>
          </p:cNvSpPr>
          <p:nvPr>
            <p:ph idx="1"/>
          </p:nvPr>
        </p:nvSpPr>
        <p:spPr>
          <a:xfrm>
            <a:off x="894152" y="2332037"/>
            <a:ext cx="7978930" cy="4525963"/>
          </a:xfrm>
        </p:spPr>
        <p:txBody>
          <a:bodyPr anchor="ctr">
            <a:noAutofit/>
          </a:bodyPr>
          <a:lstStyle/>
          <a:p>
            <a:r>
              <a:rPr lang="en-US" sz="2300" dirty="0" smtClean="0"/>
              <a:t>The materials are staged from three different Web sites: 		</a:t>
            </a:r>
            <a:r>
              <a:rPr lang="en-US" sz="2300" dirty="0" smtClean="0">
                <a:solidFill>
                  <a:srgbClr val="800000"/>
                </a:solidFill>
              </a:rPr>
              <a:t>(1) </a:t>
            </a:r>
            <a:r>
              <a:rPr lang="en-US" sz="2300" dirty="0" smtClean="0">
                <a:hlinkClick r:id="rId2"/>
              </a:rPr>
              <a:t>http://chemconnections.org/COT/</a:t>
            </a:r>
            <a:r>
              <a:rPr lang="en-US" sz="2300" dirty="0" smtClean="0"/>
              <a:t> 						</a:t>
            </a:r>
            <a:r>
              <a:rPr lang="en-US" sz="2300" dirty="0" smtClean="0">
                <a:solidFill>
                  <a:srgbClr val="800000"/>
                </a:solidFill>
              </a:rPr>
              <a:t>	(2) </a:t>
            </a:r>
            <a:r>
              <a:rPr lang="en-US" sz="2300" dirty="0" smtClean="0">
                <a:hlinkClick r:id="rId3"/>
              </a:rPr>
              <a:t>http://dvcchem.org/COT/</a:t>
            </a:r>
            <a:r>
              <a:rPr lang="en-US" sz="2300" dirty="0" smtClean="0"/>
              <a:t> and </a:t>
            </a:r>
            <a:r>
              <a:rPr lang="en-US" sz="2300" dirty="0" smtClean="0">
                <a:solidFill>
                  <a:srgbClr val="800000"/>
                </a:solidFill>
              </a:rPr>
              <a:t>(3) </a:t>
            </a:r>
            <a:r>
              <a:rPr lang="en-US" sz="2300" dirty="0" smtClean="0"/>
              <a:t>the </a:t>
            </a:r>
            <a:r>
              <a:rPr lang="en-US" sz="2300" dirty="0" err="1" smtClean="0"/>
              <a:t>ChemWiki</a:t>
            </a:r>
            <a:r>
              <a:rPr lang="en-US" sz="2300" dirty="0" smtClean="0"/>
              <a:t>:  		          	      </a:t>
            </a:r>
            <a:r>
              <a:rPr lang="en-US" sz="2300" u="sng" dirty="0" smtClean="0">
                <a:hlinkClick r:id="rId4"/>
              </a:rPr>
              <a:t>http://chemwiki.ucdavis.edu/xApproaches/COT</a:t>
            </a:r>
            <a:r>
              <a:rPr lang="en-US" sz="2300" dirty="0" smtClean="0"/>
              <a:t> </a:t>
            </a:r>
          </a:p>
          <a:p>
            <a:pPr algn="just"/>
            <a:r>
              <a:rPr lang="en-US" sz="2300" dirty="0" smtClean="0"/>
              <a:t>All three address the same content, but are not identical. The first two sites offer useable modular materials, but do not provide for changing and adapting the materials. Only the </a:t>
            </a:r>
            <a:r>
              <a:rPr lang="en-US" sz="2300" dirty="0" err="1" smtClean="0"/>
              <a:t>ChemWiki</a:t>
            </a:r>
            <a:r>
              <a:rPr lang="en-US" sz="2300" dirty="0" smtClean="0"/>
              <a:t> does.</a:t>
            </a:r>
          </a:p>
          <a:p>
            <a:r>
              <a:rPr lang="en-US" sz="2300" dirty="0" smtClean="0"/>
              <a:t>The first URL </a:t>
            </a:r>
            <a:r>
              <a:rPr lang="en-US" sz="2300" dirty="0" smtClean="0">
                <a:hlinkClick r:id="rId2"/>
              </a:rPr>
              <a:t>http://chemconnections.org/COT/</a:t>
            </a:r>
            <a:r>
              <a:rPr lang="en-US" sz="2300" dirty="0" smtClean="0"/>
              <a:t>offers a navigation list of modules, where the </a:t>
            </a:r>
            <a:r>
              <a:rPr lang="en-US" sz="2300" dirty="0" err="1" smtClean="0"/>
              <a:t>dvcchem</a:t>
            </a:r>
            <a:r>
              <a:rPr lang="en-US" sz="2300" dirty="0" smtClean="0"/>
              <a:t> orange colored </a:t>
            </a:r>
            <a:r>
              <a:rPr lang="en-US" sz="2300" dirty="0" smtClean="0">
                <a:hlinkClick r:id="rId3"/>
              </a:rPr>
              <a:t>http://dvcchem.org/COT/</a:t>
            </a:r>
            <a:r>
              <a:rPr lang="en-US" sz="2300" dirty="0" smtClean="0"/>
              <a:t> links include background materials linked to the </a:t>
            </a:r>
            <a:r>
              <a:rPr lang="en-US" sz="2300" dirty="0" err="1" smtClean="0"/>
              <a:t>ChemWiki</a:t>
            </a:r>
            <a:r>
              <a:rPr lang="en-US" sz="2300" dirty="0" smtClean="0"/>
              <a:t> modules and other Creative Commons resources. The blue colored are individually less expansive, but serve as the scaffolding for the completed </a:t>
            </a:r>
            <a:r>
              <a:rPr lang="en-US" sz="2300" dirty="0" err="1" smtClean="0"/>
              <a:t>dvcchem</a:t>
            </a:r>
            <a:r>
              <a:rPr lang="en-US" sz="2300" dirty="0" smtClean="0"/>
              <a:t> modules and those planned for future development .</a:t>
            </a:r>
          </a:p>
          <a:p>
            <a:pPr algn="just"/>
            <a:endParaRPr lang="en-US" sz="2000" dirty="0" smtClean="0"/>
          </a:p>
          <a:p>
            <a:pPr algn="just"/>
            <a:endParaRPr lang="en-US" sz="2700" dirty="0" smtClean="0"/>
          </a:p>
          <a:p>
            <a:pPr algn="just">
              <a:buNone/>
            </a:pPr>
            <a:endParaRPr lang="en-US" sz="2500" dirty="0" smtClean="0"/>
          </a:p>
        </p:txBody>
      </p:sp>
      <p:pic>
        <p:nvPicPr>
          <p:cNvPr id="4" name="Picture 3" descr="Picture 38.png"/>
          <p:cNvPicPr>
            <a:picLocks noChangeAspect="1"/>
          </p:cNvPicPr>
          <p:nvPr/>
        </p:nvPicPr>
        <p:blipFill>
          <a:blip r:embed="rId5"/>
          <a:stretch>
            <a:fillRect/>
          </a:stretch>
        </p:blipFill>
        <p:spPr>
          <a:xfrm>
            <a:off x="371146" y="196834"/>
            <a:ext cx="1046012" cy="946166"/>
          </a:xfrm>
          <a:prstGeom prst="rect">
            <a:avLst/>
          </a:prstGeom>
          <a:ln>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8"/>
            <a:ext cx="8229600" cy="1143000"/>
          </a:xfrm>
        </p:spPr>
        <p:txBody>
          <a:bodyPr>
            <a:normAutofit/>
          </a:bodyPr>
          <a:lstStyle/>
          <a:p>
            <a:r>
              <a:rPr lang="en-US" sz="3600" i="1" dirty="0" smtClean="0"/>
              <a:t>Instructional Materials</a:t>
            </a:r>
            <a:endParaRPr lang="en-US" sz="3600" i="1" dirty="0"/>
          </a:p>
        </p:txBody>
      </p:sp>
      <p:sp>
        <p:nvSpPr>
          <p:cNvPr id="6" name="Content Placeholder 2"/>
          <p:cNvSpPr>
            <a:spLocks noGrp="1"/>
          </p:cNvSpPr>
          <p:nvPr>
            <p:ph idx="1"/>
          </p:nvPr>
        </p:nvSpPr>
        <p:spPr>
          <a:xfrm>
            <a:off x="1648148" y="1684535"/>
            <a:ext cx="7412391" cy="4525963"/>
          </a:xfrm>
        </p:spPr>
        <p:txBody>
          <a:bodyPr anchor="ctr">
            <a:noAutofit/>
          </a:bodyPr>
          <a:lstStyle/>
          <a:p>
            <a:r>
              <a:rPr lang="en-US" sz="2300" dirty="0" smtClean="0"/>
              <a:t>Three examples are presented to</a:t>
            </a:r>
            <a:r>
              <a:rPr lang="en-US" sz="2300" dirty="0" smtClean="0"/>
              <a:t> highlight </a:t>
            </a:r>
            <a:r>
              <a:rPr lang="en-US" sz="2300" dirty="0" smtClean="0"/>
              <a:t>module content: </a:t>
            </a:r>
            <a:r>
              <a:rPr lang="en-US" sz="2300" dirty="0" smtClean="0">
                <a:solidFill>
                  <a:srgbClr val="800000"/>
                </a:solidFill>
              </a:rPr>
              <a:t>(1) </a:t>
            </a:r>
            <a:r>
              <a:rPr lang="en-US" sz="2300" dirty="0" smtClean="0"/>
              <a:t>Greenhouse Gases I, </a:t>
            </a:r>
            <a:r>
              <a:rPr lang="en-US" sz="2300" dirty="0" smtClean="0">
                <a:solidFill>
                  <a:srgbClr val="800000"/>
                </a:solidFill>
              </a:rPr>
              <a:t>(2) </a:t>
            </a:r>
            <a:r>
              <a:rPr lang="en-US" sz="2300" dirty="0" smtClean="0"/>
              <a:t>Greenhouse Gases II and </a:t>
            </a:r>
            <a:r>
              <a:rPr lang="en-US" sz="2300" dirty="0" smtClean="0">
                <a:solidFill>
                  <a:srgbClr val="800000"/>
                </a:solidFill>
              </a:rPr>
              <a:t>(3) </a:t>
            </a:r>
            <a:r>
              <a:rPr lang="en-US" sz="2300" dirty="0" smtClean="0"/>
              <a:t>the Diels Alder Reaction.</a:t>
            </a:r>
          </a:p>
          <a:p>
            <a:r>
              <a:rPr lang="en-US" sz="2300" dirty="0" smtClean="0"/>
              <a:t>The three modules represent the breadth of the project from the first semester of General Chemistry to the second semester of Organic Chemistry.</a:t>
            </a:r>
          </a:p>
          <a:p>
            <a:r>
              <a:rPr lang="en-US" sz="2300" dirty="0" smtClean="0"/>
              <a:t> They reflect a progression of spatial molecular understanding, and incorporate general chemical concepts and problems as part of their exercises and worksheets.</a:t>
            </a:r>
          </a:p>
          <a:p>
            <a:r>
              <a:rPr lang="en-US" sz="2300" dirty="0" smtClean="0"/>
              <a:t>Greenhouse Gases I and II  used chemical concepts in a series of     exercises that related them in a spiral set of exercises to a broader  understanding of an important contemporary scientific issue: Global Warming.</a:t>
            </a:r>
            <a:endParaRPr lang="en-US" sz="2700" dirty="0" smtClean="0"/>
          </a:p>
          <a:p>
            <a:pPr algn="just">
              <a:buNone/>
            </a:pPr>
            <a:endParaRPr lang="en-US" sz="2500" dirty="0" smtClean="0"/>
          </a:p>
        </p:txBody>
      </p:sp>
      <p:pic>
        <p:nvPicPr>
          <p:cNvPr id="4" name="Picture 3" descr="Picture 39.png"/>
          <p:cNvPicPr>
            <a:picLocks noChangeAspect="1"/>
          </p:cNvPicPr>
          <p:nvPr/>
        </p:nvPicPr>
        <p:blipFill>
          <a:blip r:embed="rId2"/>
          <a:stretch>
            <a:fillRect/>
          </a:stretch>
        </p:blipFill>
        <p:spPr>
          <a:xfrm>
            <a:off x="285698" y="281296"/>
            <a:ext cx="1362449" cy="1403240"/>
          </a:xfrm>
          <a:prstGeom prst="rect">
            <a:avLst/>
          </a:prstGeom>
          <a:solidFill>
            <a:schemeClr val="tx1">
              <a:lumMod val="50000"/>
              <a:lumOff val="50000"/>
            </a:schemeClr>
          </a:solidFill>
          <a:ln>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38"/>
            <a:ext cx="8229600" cy="1143000"/>
          </a:xfrm>
        </p:spPr>
        <p:txBody>
          <a:bodyPr>
            <a:normAutofit/>
          </a:bodyPr>
          <a:lstStyle/>
          <a:p>
            <a:r>
              <a:rPr lang="en-US" sz="3600" i="1" dirty="0" smtClean="0"/>
              <a:t>Greenhouse Gases</a:t>
            </a:r>
            <a:endParaRPr lang="en-US" sz="3600" i="1" dirty="0"/>
          </a:p>
        </p:txBody>
      </p:sp>
      <p:sp>
        <p:nvSpPr>
          <p:cNvPr id="9" name="Content Placeholder 2"/>
          <p:cNvSpPr txBox="1">
            <a:spLocks/>
          </p:cNvSpPr>
          <p:nvPr/>
        </p:nvSpPr>
        <p:spPr>
          <a:xfrm>
            <a:off x="699771" y="2332037"/>
            <a:ext cx="8173311" cy="4525963"/>
          </a:xfrm>
          <a:prstGeom prst="rect">
            <a:avLst/>
          </a:prstGeom>
        </p:spPr>
        <p:txBody>
          <a:bodyPr vert="horz" lIns="91440" tIns="45720" rIns="91440" bIns="45720" rtlCol="0" anchor="ct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Part I applies a series of questions and dimensional analysis problems that relate to greenhouse gases, molar mass, gas volume &amp; density, chemical reactions,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stoichiometry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mass calculations of their relative magnitudes in relation to some everyday activities such as driving and choices of food.</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2"/>
              </a:rPr>
              <a:t>http://dvcchem.org/COT/VSEPR1/Atmos-gases/index.html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Part II advances reaction chemistry,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carbon dioxide uptake and production, enzyme catalysis, photosynthesis, fermentation, combustion, how gases behave, the Ideal Gas Law, carbon budgets and cycles, and how gases relate to large scale global systems and climate change.</a:t>
            </a: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3"/>
              </a:rPr>
              <a:t>http://dvcchem.org/COT/VSEPR1/CO2%20Reactions_jmol/index.html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None/>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descr="Picture 40.png"/>
          <p:cNvPicPr>
            <a:picLocks noChangeAspect="1"/>
          </p:cNvPicPr>
          <p:nvPr/>
        </p:nvPicPr>
        <p:blipFill>
          <a:blip r:embed="rId4"/>
          <a:stretch>
            <a:fillRect/>
          </a:stretch>
        </p:blipFill>
        <p:spPr>
          <a:xfrm>
            <a:off x="2280735" y="712688"/>
            <a:ext cx="4561471" cy="1145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38"/>
            <a:ext cx="8229600" cy="1143000"/>
          </a:xfrm>
        </p:spPr>
        <p:txBody>
          <a:bodyPr>
            <a:normAutofit/>
          </a:bodyPr>
          <a:lstStyle/>
          <a:p>
            <a:r>
              <a:rPr lang="en-US" sz="3600" i="1" dirty="0" smtClean="0"/>
              <a:t>General Chemistry Modules</a:t>
            </a:r>
            <a:endParaRPr lang="en-US" sz="3600" i="1" dirty="0"/>
          </a:p>
        </p:txBody>
      </p:sp>
      <p:graphicFrame>
        <p:nvGraphicFramePr>
          <p:cNvPr id="5" name="Table 4"/>
          <p:cNvGraphicFramePr>
            <a:graphicFrameLocks noGrp="1"/>
          </p:cNvGraphicFramePr>
          <p:nvPr/>
        </p:nvGraphicFramePr>
        <p:xfrm>
          <a:off x="235165" y="921262"/>
          <a:ext cx="7101984" cy="5852160"/>
        </p:xfrm>
        <a:graphic>
          <a:graphicData uri="http://schemas.openxmlformats.org/drawingml/2006/table">
            <a:tbl>
              <a:tblPr firstRow="1" bandRow="1">
                <a:tableStyleId>{5C22544A-7EE6-4342-B048-85BDC9FD1C3A}</a:tableStyleId>
              </a:tblPr>
              <a:tblGrid>
                <a:gridCol w="3077192"/>
                <a:gridCol w="4024792"/>
              </a:tblGrid>
              <a:tr h="5225262">
                <a:tc>
                  <a:txBody>
                    <a:bodyPr/>
                    <a:lstStyle/>
                    <a:p>
                      <a:pPr algn="ctr">
                        <a:buNone/>
                      </a:pPr>
                      <a:r>
                        <a:rPr lang="en-US" sz="2000" b="0" i="0" dirty="0" smtClean="0">
                          <a:solidFill>
                            <a:schemeClr val="tx1"/>
                          </a:solidFill>
                        </a:rPr>
                        <a:t>In</a:t>
                      </a:r>
                      <a:r>
                        <a:rPr lang="en-US" sz="2000" b="0" i="0" baseline="0" dirty="0" smtClean="0">
                          <a:solidFill>
                            <a:schemeClr val="tx1"/>
                          </a:solidFill>
                        </a:rPr>
                        <a:t> s</a:t>
                      </a:r>
                      <a:r>
                        <a:rPr lang="en-US" sz="2000" b="0" i="0" dirty="0" smtClean="0">
                          <a:solidFill>
                            <a:schemeClr val="tx1"/>
                          </a:solidFill>
                        </a:rPr>
                        <a:t>ubsequent modules, the</a:t>
                      </a:r>
                      <a:r>
                        <a:rPr lang="en-US" sz="2000" b="0" i="0" baseline="0" dirty="0" smtClean="0">
                          <a:solidFill>
                            <a:schemeClr val="tx1"/>
                          </a:solidFill>
                        </a:rPr>
                        <a:t> </a:t>
                      </a:r>
                      <a:r>
                        <a:rPr lang="en-US" sz="2000" b="0" i="0" dirty="0" smtClean="0">
                          <a:solidFill>
                            <a:schemeClr val="tx1"/>
                          </a:solidFill>
                        </a:rPr>
                        <a:t>complexity of molecular structures</a:t>
                      </a:r>
                      <a:r>
                        <a:rPr lang="en-US" sz="2000" b="0" i="0" baseline="0" dirty="0" smtClean="0">
                          <a:solidFill>
                            <a:schemeClr val="tx1"/>
                          </a:solidFill>
                        </a:rPr>
                        <a:t> </a:t>
                      </a:r>
                      <a:r>
                        <a:rPr lang="en-US" sz="2000" b="0" i="0" dirty="0" smtClean="0">
                          <a:solidFill>
                            <a:schemeClr val="tx1"/>
                          </a:solidFill>
                        </a:rPr>
                        <a:t>increase </a:t>
                      </a:r>
                      <a:r>
                        <a:rPr lang="en-US" sz="2000" b="0" i="0" baseline="0" dirty="0" smtClean="0">
                          <a:solidFill>
                            <a:schemeClr val="tx1"/>
                          </a:solidFill>
                        </a:rPr>
                        <a:t>and topics  </a:t>
                      </a:r>
                      <a:r>
                        <a:rPr lang="en-US" sz="2000" b="0" i="0" dirty="0" smtClean="0">
                          <a:solidFill>
                            <a:schemeClr val="tx1"/>
                          </a:solidFill>
                        </a:rPr>
                        <a:t>include thermodynamics, atomic </a:t>
                      </a:r>
                      <a:r>
                        <a:rPr lang="en-US" sz="2000" b="0" i="0" dirty="0" err="1" smtClean="0">
                          <a:solidFill>
                            <a:schemeClr val="tx1"/>
                          </a:solidFill>
                        </a:rPr>
                        <a:t>orbitals</a:t>
                      </a:r>
                      <a:r>
                        <a:rPr lang="en-US" sz="2000" b="0" i="0" dirty="0" smtClean="0">
                          <a:solidFill>
                            <a:schemeClr val="tx1"/>
                          </a:solidFill>
                        </a:rPr>
                        <a:t>, covalent bonding, polarity, VSEPR, dipole moment, basic principles of Infrared Spectroscopy, coordination complexes, stereochemistry, and concept mapping.</a:t>
                      </a:r>
                    </a:p>
                    <a:p>
                      <a:pPr algn="ctr">
                        <a:buNone/>
                      </a:pPr>
                      <a:endParaRPr lang="en-US" sz="2000" b="0" i="0" dirty="0" smtClean="0">
                        <a:solidFill>
                          <a:schemeClr val="tx1"/>
                        </a:solidFill>
                      </a:endParaRPr>
                    </a:p>
                    <a:p>
                      <a:pPr algn="ctr">
                        <a:buNone/>
                      </a:pPr>
                      <a:r>
                        <a:rPr lang="en-US" sz="2000" b="0" i="0" dirty="0" smtClean="0">
                          <a:solidFill>
                            <a:schemeClr val="tx1"/>
                          </a:solidFill>
                        </a:rPr>
                        <a:t>All modules are stand alone, but many can be threaded to Global Warming as an overarching theme.</a:t>
                      </a:r>
                    </a:p>
                    <a:p>
                      <a:endParaRPr lang="en-US" dirty="0"/>
                    </a:p>
                  </a:txBody>
                  <a:tcPr anchor="ctr">
                    <a:noFill/>
                  </a:tcPr>
                </a:tc>
                <a:tc>
                  <a:txBody>
                    <a:bodyPr/>
                    <a:lstStyle/>
                    <a:p>
                      <a:endParaRPr lang="en-US" dirty="0" smtClean="0"/>
                    </a:p>
                    <a:p>
                      <a:endParaRPr lang="en-US" dirty="0"/>
                    </a:p>
                  </a:txBody>
                  <a:tcPr>
                    <a:noFill/>
                  </a:tcPr>
                </a:tc>
              </a:tr>
            </a:tbl>
          </a:graphicData>
        </a:graphic>
      </p:graphicFrame>
      <p:pic>
        <p:nvPicPr>
          <p:cNvPr id="9" name="Picture 8" descr="Picture 32.png"/>
          <p:cNvPicPr>
            <a:picLocks noChangeAspect="1"/>
          </p:cNvPicPr>
          <p:nvPr/>
        </p:nvPicPr>
        <p:blipFill>
          <a:blip r:embed="rId2"/>
          <a:stretch>
            <a:fillRect/>
          </a:stretch>
        </p:blipFill>
        <p:spPr>
          <a:xfrm>
            <a:off x="3248563" y="921262"/>
            <a:ext cx="5671331" cy="5547360"/>
          </a:xfrm>
          <a:prstGeom prst="rect">
            <a:avLst/>
          </a:prstGeom>
        </p:spPr>
      </p:pic>
      <p:sp>
        <p:nvSpPr>
          <p:cNvPr id="10" name="Rectangle 9"/>
          <p:cNvSpPr/>
          <p:nvPr/>
        </p:nvSpPr>
        <p:spPr>
          <a:xfrm>
            <a:off x="2621095" y="551930"/>
            <a:ext cx="3877985" cy="369332"/>
          </a:xfrm>
          <a:prstGeom prst="rect">
            <a:avLst/>
          </a:prstGeom>
        </p:spPr>
        <p:txBody>
          <a:bodyPr wrap="none">
            <a:spAutoFit/>
          </a:bodyPr>
          <a:lstStyle/>
          <a:p>
            <a:pPr algn="ctr"/>
            <a:r>
              <a:rPr lang="en-US" dirty="0" smtClean="0">
                <a:hlinkClick r:id="rId3"/>
              </a:rPr>
              <a:t>http://chemconnections.org/COT/</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pPr algn="l"/>
            <a:r>
              <a:rPr lang="en-US" sz="3600" i="1" dirty="0" smtClean="0"/>
              <a:t>			The Diels Alder Reaction</a:t>
            </a:r>
            <a:br>
              <a:rPr lang="en-US" sz="3600" i="1" dirty="0" smtClean="0"/>
            </a:br>
            <a:r>
              <a:rPr lang="en-US" sz="3600" i="1" dirty="0" smtClean="0"/>
              <a:t>		</a:t>
            </a:r>
            <a:r>
              <a:rPr lang="en-US" sz="2222" dirty="0" smtClean="0">
                <a:hlinkClick r:id="rId2"/>
              </a:rPr>
              <a:t>http://dvcchem.org/COT/organic2/diels-alder/index.html</a:t>
            </a:r>
            <a:endParaRPr lang="en-US" sz="2222" dirty="0"/>
          </a:p>
        </p:txBody>
      </p:sp>
      <p:sp>
        <p:nvSpPr>
          <p:cNvPr id="4" name="Content Placeholder 2"/>
          <p:cNvSpPr>
            <a:spLocks noGrp="1"/>
          </p:cNvSpPr>
          <p:nvPr>
            <p:ph idx="1"/>
          </p:nvPr>
        </p:nvSpPr>
        <p:spPr>
          <a:xfrm>
            <a:off x="513489" y="2054132"/>
            <a:ext cx="8173311" cy="4525963"/>
          </a:xfrm>
        </p:spPr>
        <p:txBody>
          <a:bodyPr anchor="ctr">
            <a:noAutofit/>
          </a:bodyPr>
          <a:lstStyle/>
          <a:p>
            <a:r>
              <a:rPr lang="en-US" sz="2400" dirty="0" smtClean="0"/>
              <a:t>Accurate predictions are important objectives in scientific inquiry and research.</a:t>
            </a:r>
          </a:p>
          <a:p>
            <a:r>
              <a:rPr lang="en-US" sz="2400" dirty="0" smtClean="0"/>
              <a:t>Molecular modeling of the Diels Alder Reaction provides a basis for testing predictions</a:t>
            </a:r>
            <a:r>
              <a:rPr lang="en-US" sz="2400" dirty="0" smtClean="0"/>
              <a:t> of a relatively sophisticated synthetic reaction against </a:t>
            </a:r>
            <a:r>
              <a:rPr lang="en-US" sz="2400" dirty="0" smtClean="0"/>
              <a:t>simple experimental results.  </a:t>
            </a:r>
          </a:p>
          <a:p>
            <a:r>
              <a:rPr lang="en-US" sz="2400" dirty="0" smtClean="0"/>
              <a:t>Two reactions are illustrated with</a:t>
            </a:r>
            <a:r>
              <a:rPr lang="en-US" sz="2400" dirty="0" smtClean="0"/>
              <a:t> </a:t>
            </a:r>
            <a:r>
              <a:rPr lang="en-US" sz="2400" dirty="0" err="1" smtClean="0"/>
              <a:t>J</a:t>
            </a:r>
            <a:r>
              <a:rPr lang="en-US" sz="2400" dirty="0" err="1" smtClean="0"/>
              <a:t>mol</a:t>
            </a:r>
            <a:r>
              <a:rPr lang="en-US" sz="2400" dirty="0" smtClean="0"/>
              <a:t> </a:t>
            </a:r>
            <a:r>
              <a:rPr lang="en-US" sz="2400" dirty="0" smtClean="0"/>
              <a:t>structures for reactants, products, and transition states. They are stand alone exercises, but can be linked to small scale laboratory experiments that compare the actual products formed to those predicted through molecular modeling.</a:t>
            </a:r>
            <a:endParaRPr lang="en-US" sz="2300" dirty="0" smtClean="0"/>
          </a:p>
          <a:p>
            <a:pPr algn="just"/>
            <a:r>
              <a:rPr lang="en-US" sz="2400" dirty="0" smtClean="0"/>
              <a:t>The reactions serve as a capstone for understanding how products and stereochemistry can be controlled in certain reactions by reaction time and temperature (Kinetic vs. Thermodynamic Control). </a:t>
            </a:r>
          </a:p>
          <a:p>
            <a:pPr algn="just">
              <a:buNone/>
            </a:pPr>
            <a:endParaRPr lang="en-US" sz="2700" dirty="0" smtClean="0"/>
          </a:p>
          <a:p>
            <a:pPr algn="just">
              <a:buNone/>
            </a:pPr>
            <a:endParaRPr lang="en-US" sz="2500" dirty="0" smtClean="0"/>
          </a:p>
        </p:txBody>
      </p:sp>
      <p:pic>
        <p:nvPicPr>
          <p:cNvPr id="6" name="Picture 5" descr="Picture 33.png"/>
          <p:cNvPicPr>
            <a:picLocks noChangeAspect="1"/>
          </p:cNvPicPr>
          <p:nvPr/>
        </p:nvPicPr>
        <p:blipFill>
          <a:blip r:embed="rId3"/>
          <a:stretch>
            <a:fillRect/>
          </a:stretch>
        </p:blipFill>
        <p:spPr>
          <a:xfrm>
            <a:off x="405047" y="119534"/>
            <a:ext cx="1018706" cy="1023466"/>
          </a:xfrm>
          <a:prstGeom prst="rect">
            <a:avLst/>
          </a:prstGeom>
          <a:ln>
            <a:solidFill>
              <a:schemeClr val="bg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pPr algn="l"/>
            <a:r>
              <a:rPr lang="en-US" sz="3600" i="1" dirty="0" smtClean="0"/>
              <a:t>			The Diels Alder Reaction</a:t>
            </a:r>
            <a:br>
              <a:rPr lang="en-US" sz="3600" i="1" dirty="0" smtClean="0"/>
            </a:br>
            <a:r>
              <a:rPr lang="en-US" sz="3600" i="1" dirty="0" smtClean="0"/>
              <a:t>		</a:t>
            </a:r>
            <a:r>
              <a:rPr lang="en-US" sz="2222" dirty="0" smtClean="0">
                <a:hlinkClick r:id="rId2"/>
              </a:rPr>
              <a:t>http://dvcchem.org/COT/organic2/diels-alder/index.html</a:t>
            </a:r>
            <a:endParaRPr lang="en-US" sz="2222" dirty="0"/>
          </a:p>
        </p:txBody>
      </p:sp>
      <p:sp>
        <p:nvSpPr>
          <p:cNvPr id="4" name="Content Placeholder 2"/>
          <p:cNvSpPr>
            <a:spLocks noGrp="1"/>
          </p:cNvSpPr>
          <p:nvPr>
            <p:ph idx="1"/>
          </p:nvPr>
        </p:nvSpPr>
        <p:spPr>
          <a:xfrm>
            <a:off x="513489" y="1749325"/>
            <a:ext cx="8173311" cy="4525963"/>
          </a:xfrm>
        </p:spPr>
        <p:txBody>
          <a:bodyPr anchor="ctr">
            <a:noAutofit/>
          </a:bodyPr>
          <a:lstStyle/>
          <a:p>
            <a:r>
              <a:rPr lang="en-US" sz="2400" dirty="0" smtClean="0"/>
              <a:t>The module was tested in four sections of second semester organic chemistry: Spring 2012 (~ 80 students total).</a:t>
            </a:r>
          </a:p>
          <a:p>
            <a:r>
              <a:rPr lang="en-US" sz="2400" dirty="0" smtClean="0"/>
              <a:t>Two sections did the exercise as an assigned stand alone worksheet and two sections did the furan-</a:t>
            </a:r>
            <a:r>
              <a:rPr lang="en-US" sz="2400" dirty="0" err="1" smtClean="0"/>
              <a:t>maleic</a:t>
            </a:r>
            <a:r>
              <a:rPr lang="en-US" sz="2400" dirty="0" smtClean="0"/>
              <a:t> anhydride synthesis plus the worksheet, and compared the laboratory results with the modeled prediction.</a:t>
            </a:r>
            <a:endParaRPr lang="en-US" sz="2300" dirty="0" smtClean="0"/>
          </a:p>
          <a:p>
            <a:pPr algn="just"/>
            <a:r>
              <a:rPr lang="en-US" sz="2400" dirty="0" smtClean="0"/>
              <a:t>Student attitudinal learning surveys and cognitive assessment (graded worksheets) were highly positive.</a:t>
            </a:r>
          </a:p>
          <a:p>
            <a:pPr algn="just"/>
            <a:r>
              <a:rPr lang="en-US" sz="2400" dirty="0" smtClean="0"/>
              <a:t>The applied pesticide synthesis worksheet was not included in the </a:t>
            </a:r>
            <a:r>
              <a:rPr lang="en-US" sz="2400" dirty="0" smtClean="0"/>
              <a:t>assignment, but it was favorably appraised by the student developers as providing an interesting historical backdrop and included as an optional or bonus assignment</a:t>
            </a:r>
            <a:r>
              <a:rPr lang="en-US" sz="2400" dirty="0" smtClean="0"/>
              <a:t>.</a:t>
            </a:r>
          </a:p>
          <a:p>
            <a:pPr algn="just">
              <a:buNone/>
            </a:pPr>
            <a:endParaRPr lang="en-US" sz="2700" dirty="0" smtClean="0"/>
          </a:p>
          <a:p>
            <a:pPr algn="just">
              <a:buNone/>
            </a:pPr>
            <a:endParaRPr lang="en-US" sz="2500" dirty="0" smtClean="0"/>
          </a:p>
        </p:txBody>
      </p:sp>
      <p:pic>
        <p:nvPicPr>
          <p:cNvPr id="6" name="Picture 5" descr="Picture 33.png"/>
          <p:cNvPicPr>
            <a:picLocks noChangeAspect="1"/>
          </p:cNvPicPr>
          <p:nvPr/>
        </p:nvPicPr>
        <p:blipFill>
          <a:blip r:embed="rId3"/>
          <a:stretch>
            <a:fillRect/>
          </a:stretch>
        </p:blipFill>
        <p:spPr>
          <a:xfrm>
            <a:off x="405047" y="119534"/>
            <a:ext cx="1018706" cy="1023466"/>
          </a:xfrm>
          <a:prstGeom prst="rect">
            <a:avLst/>
          </a:prstGeom>
          <a:ln>
            <a:solidFill>
              <a:schemeClr val="bg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24181</TotalTime>
  <Words>1255</Words>
  <Application>Microsoft Macintosh PowerPoint</Application>
  <PresentationFormat>On-screen Show (4:3)</PresentationFormat>
  <Paragraphs>69</Paragraphs>
  <Slides>11</Slides>
  <Notes>1</Notes>
  <HiddenSlides>0</HiddenSlides>
  <MMClips>1</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Slide 1</vt:lpstr>
      <vt:lpstr>Student Visualization Skills </vt:lpstr>
      <vt:lpstr>Molecular Visual Exercises  </vt:lpstr>
      <vt:lpstr>Instructional Materials</vt:lpstr>
      <vt:lpstr>Instructional Materials</vt:lpstr>
      <vt:lpstr>Greenhouse Gases</vt:lpstr>
      <vt:lpstr>General Chemistry Modules</vt:lpstr>
      <vt:lpstr>   The Diels Alder Reaction   http://dvcchem.org/COT/organic2/diels-alder/index.html</vt:lpstr>
      <vt:lpstr>   The Diels Alder Reaction   http://dvcchem.org/COT/organic2/diels-alder/index.html</vt:lpstr>
      <vt:lpstr>Slide 10</vt:lpstr>
      <vt:lpstr>Slide 11</vt:lpstr>
    </vt:vector>
  </TitlesOfParts>
  <Company>dvc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COT Adopter Communities Webinar</dc:title>
  <dc:creator>Ron Rusay</dc:creator>
  <cp:keywords/>
  <cp:lastModifiedBy>Ron Rusay</cp:lastModifiedBy>
  <cp:revision>61</cp:revision>
  <cp:lastPrinted>2012-04-27T00:34:57Z</cp:lastPrinted>
  <dcterms:created xsi:type="dcterms:W3CDTF">2012-04-24T16:31:02Z</dcterms:created>
  <dcterms:modified xsi:type="dcterms:W3CDTF">2012-04-27T18:40:09Z</dcterms:modified>
</cp:coreProperties>
</file>