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5" r:id="rId1"/>
  </p:sldMasterIdLst>
  <p:notesMasterIdLst>
    <p:notesMasterId r:id="rId198"/>
  </p:notesMasterIdLst>
  <p:handoutMasterIdLst>
    <p:handoutMasterId r:id="rId199"/>
  </p:handoutMasterIdLst>
  <p:sldIdLst>
    <p:sldId id="367" r:id="rId2"/>
    <p:sldId id="393" r:id="rId3"/>
    <p:sldId id="394" r:id="rId4"/>
    <p:sldId id="390" r:id="rId5"/>
    <p:sldId id="391" r:id="rId6"/>
    <p:sldId id="377" r:id="rId7"/>
    <p:sldId id="378" r:id="rId8"/>
    <p:sldId id="379" r:id="rId9"/>
    <p:sldId id="403" r:id="rId10"/>
    <p:sldId id="492" r:id="rId11"/>
    <p:sldId id="430" r:id="rId12"/>
    <p:sldId id="546" r:id="rId13"/>
    <p:sldId id="747" r:id="rId14"/>
    <p:sldId id="764" r:id="rId15"/>
    <p:sldId id="765" r:id="rId16"/>
    <p:sldId id="548" r:id="rId17"/>
    <p:sldId id="763" r:id="rId18"/>
    <p:sldId id="549" r:id="rId19"/>
    <p:sldId id="550" r:id="rId20"/>
    <p:sldId id="551" r:id="rId21"/>
    <p:sldId id="552" r:id="rId22"/>
    <p:sldId id="553" r:id="rId23"/>
    <p:sldId id="554" r:id="rId24"/>
    <p:sldId id="555" r:id="rId25"/>
    <p:sldId id="556" r:id="rId26"/>
    <p:sldId id="734" r:id="rId27"/>
    <p:sldId id="564" r:id="rId28"/>
    <p:sldId id="565" r:id="rId29"/>
    <p:sldId id="766" r:id="rId30"/>
    <p:sldId id="566" r:id="rId31"/>
    <p:sldId id="736" r:id="rId32"/>
    <p:sldId id="500" r:id="rId33"/>
    <p:sldId id="512" r:id="rId34"/>
    <p:sldId id="568" r:id="rId35"/>
    <p:sldId id="769" r:id="rId36"/>
    <p:sldId id="768" r:id="rId37"/>
    <p:sldId id="570" r:id="rId38"/>
    <p:sldId id="735" r:id="rId39"/>
    <p:sldId id="571" r:id="rId40"/>
    <p:sldId id="572" r:id="rId41"/>
    <p:sldId id="737" r:id="rId42"/>
    <p:sldId id="770" r:id="rId43"/>
    <p:sldId id="590" r:id="rId44"/>
    <p:sldId id="573" r:id="rId45"/>
    <p:sldId id="740" r:id="rId46"/>
    <p:sldId id="771" r:id="rId47"/>
    <p:sldId id="588" r:id="rId48"/>
    <p:sldId id="589" r:id="rId49"/>
    <p:sldId id="575" r:id="rId50"/>
    <p:sldId id="576" r:id="rId51"/>
    <p:sldId id="577" r:id="rId52"/>
    <p:sldId id="578" r:id="rId53"/>
    <p:sldId id="579" r:id="rId54"/>
    <p:sldId id="777" r:id="rId55"/>
    <p:sldId id="778" r:id="rId56"/>
    <p:sldId id="582" r:id="rId57"/>
    <p:sldId id="583" r:id="rId58"/>
    <p:sldId id="584" r:id="rId59"/>
    <p:sldId id="585" r:id="rId60"/>
    <p:sldId id="742" r:id="rId61"/>
    <p:sldId id="697" r:id="rId62"/>
    <p:sldId id="772" r:id="rId63"/>
    <p:sldId id="743" r:id="rId64"/>
    <p:sldId id="591" r:id="rId65"/>
    <p:sldId id="592" r:id="rId66"/>
    <p:sldId id="593" r:id="rId67"/>
    <p:sldId id="594" r:id="rId68"/>
    <p:sldId id="595" r:id="rId69"/>
    <p:sldId id="596" r:id="rId70"/>
    <p:sldId id="597" r:id="rId71"/>
    <p:sldId id="598" r:id="rId72"/>
    <p:sldId id="599" r:id="rId73"/>
    <p:sldId id="600" r:id="rId74"/>
    <p:sldId id="773" r:id="rId75"/>
    <p:sldId id="601" r:id="rId76"/>
    <p:sldId id="602" r:id="rId77"/>
    <p:sldId id="607" r:id="rId78"/>
    <p:sldId id="608" r:id="rId79"/>
    <p:sldId id="609" r:id="rId80"/>
    <p:sldId id="610" r:id="rId81"/>
    <p:sldId id="611" r:id="rId82"/>
    <p:sldId id="612" r:id="rId83"/>
    <p:sldId id="613" r:id="rId84"/>
    <p:sldId id="614" r:id="rId85"/>
    <p:sldId id="615" r:id="rId86"/>
    <p:sldId id="616" r:id="rId87"/>
    <p:sldId id="617" r:id="rId88"/>
    <p:sldId id="618" r:id="rId89"/>
    <p:sldId id="779" r:id="rId90"/>
    <p:sldId id="619" r:id="rId91"/>
    <p:sldId id="620" r:id="rId92"/>
    <p:sldId id="621" r:id="rId93"/>
    <p:sldId id="622" r:id="rId94"/>
    <p:sldId id="623" r:id="rId95"/>
    <p:sldId id="624" r:id="rId96"/>
    <p:sldId id="775" r:id="rId97"/>
    <p:sldId id="774" r:id="rId98"/>
    <p:sldId id="741" r:id="rId99"/>
    <p:sldId id="626" r:id="rId100"/>
    <p:sldId id="627" r:id="rId101"/>
    <p:sldId id="776" r:id="rId102"/>
    <p:sldId id="629" r:id="rId103"/>
    <p:sldId id="630" r:id="rId104"/>
    <p:sldId id="631" r:id="rId105"/>
    <p:sldId id="633" r:id="rId106"/>
    <p:sldId id="636" r:id="rId107"/>
    <p:sldId id="780" r:id="rId108"/>
    <p:sldId id="762" r:id="rId109"/>
    <p:sldId id="639" r:id="rId110"/>
    <p:sldId id="640" r:id="rId111"/>
    <p:sldId id="642" r:id="rId112"/>
    <p:sldId id="643" r:id="rId113"/>
    <p:sldId id="739" r:id="rId114"/>
    <p:sldId id="744" r:id="rId115"/>
    <p:sldId id="745" r:id="rId116"/>
    <p:sldId id="644" r:id="rId117"/>
    <p:sldId id="645" r:id="rId118"/>
    <p:sldId id="641" r:id="rId119"/>
    <p:sldId id="646" r:id="rId120"/>
    <p:sldId id="647" r:id="rId121"/>
    <p:sldId id="648" r:id="rId122"/>
    <p:sldId id="649" r:id="rId123"/>
    <p:sldId id="650" r:id="rId124"/>
    <p:sldId id="651" r:id="rId125"/>
    <p:sldId id="652" r:id="rId126"/>
    <p:sldId id="653" r:id="rId127"/>
    <p:sldId id="654" r:id="rId128"/>
    <p:sldId id="655" r:id="rId129"/>
    <p:sldId id="656" r:id="rId130"/>
    <p:sldId id="698" r:id="rId131"/>
    <p:sldId id="699" r:id="rId132"/>
    <p:sldId id="700" r:id="rId133"/>
    <p:sldId id="733" r:id="rId134"/>
    <p:sldId id="702" r:id="rId135"/>
    <p:sldId id="703" r:id="rId136"/>
    <p:sldId id="704" r:id="rId137"/>
    <p:sldId id="705" r:id="rId138"/>
    <p:sldId id="706" r:id="rId139"/>
    <p:sldId id="707" r:id="rId140"/>
    <p:sldId id="708" r:id="rId141"/>
    <p:sldId id="709" r:id="rId142"/>
    <p:sldId id="710" r:id="rId143"/>
    <p:sldId id="711" r:id="rId144"/>
    <p:sldId id="712" r:id="rId145"/>
    <p:sldId id="713" r:id="rId146"/>
    <p:sldId id="714" r:id="rId147"/>
    <p:sldId id="715" r:id="rId148"/>
    <p:sldId id="716" r:id="rId149"/>
    <p:sldId id="717" r:id="rId150"/>
    <p:sldId id="718" r:id="rId151"/>
    <p:sldId id="719" r:id="rId152"/>
    <p:sldId id="720" r:id="rId153"/>
    <p:sldId id="722" r:id="rId154"/>
    <p:sldId id="723" r:id="rId155"/>
    <p:sldId id="724" r:id="rId156"/>
    <p:sldId id="725" r:id="rId157"/>
    <p:sldId id="726" r:id="rId158"/>
    <p:sldId id="727" r:id="rId159"/>
    <p:sldId id="728" r:id="rId160"/>
    <p:sldId id="729" r:id="rId161"/>
    <p:sldId id="730" r:id="rId162"/>
    <p:sldId id="731" r:id="rId163"/>
    <p:sldId id="732" r:id="rId164"/>
    <p:sldId id="679" r:id="rId165"/>
    <p:sldId id="680" r:id="rId166"/>
    <p:sldId id="746" r:id="rId167"/>
    <p:sldId id="681" r:id="rId168"/>
    <p:sldId id="682" r:id="rId169"/>
    <p:sldId id="748" r:id="rId170"/>
    <p:sldId id="749" r:id="rId171"/>
    <p:sldId id="750" r:id="rId172"/>
    <p:sldId id="751" r:id="rId173"/>
    <p:sldId id="752" r:id="rId174"/>
    <p:sldId id="753" r:id="rId175"/>
    <p:sldId id="754" r:id="rId176"/>
    <p:sldId id="755" r:id="rId177"/>
    <p:sldId id="756" r:id="rId178"/>
    <p:sldId id="781" r:id="rId179"/>
    <p:sldId id="758" r:id="rId180"/>
    <p:sldId id="759" r:id="rId181"/>
    <p:sldId id="665" r:id="rId182"/>
    <p:sldId id="666" r:id="rId183"/>
    <p:sldId id="667" r:id="rId184"/>
    <p:sldId id="668" r:id="rId185"/>
    <p:sldId id="669" r:id="rId186"/>
    <p:sldId id="670" r:id="rId187"/>
    <p:sldId id="671" r:id="rId188"/>
    <p:sldId id="672" r:id="rId189"/>
    <p:sldId id="673" r:id="rId190"/>
    <p:sldId id="674" r:id="rId191"/>
    <p:sldId id="675" r:id="rId192"/>
    <p:sldId id="676" r:id="rId193"/>
    <p:sldId id="677" r:id="rId194"/>
    <p:sldId id="678" r:id="rId195"/>
    <p:sldId id="760" r:id="rId196"/>
    <p:sldId id="761" r:id="rId19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99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4"/>
    <a:srgbClr val="030301"/>
    <a:srgbClr val="9900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4764" autoAdjust="0"/>
  </p:normalViewPr>
  <p:slideViewPr>
    <p:cSldViewPr>
      <p:cViewPr varScale="1">
        <p:scale>
          <a:sx n="99" d="100"/>
          <a:sy n="99" d="100"/>
        </p:scale>
        <p:origin x="-11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34"/>
    </p:cViewPr>
  </p:sorterViewPr>
  <p:notesViewPr>
    <p:cSldViewPr>
      <p:cViewPr varScale="1">
        <p:scale>
          <a:sx n="70" d="100"/>
          <a:sy n="70" d="100"/>
        </p:scale>
        <p:origin x="-323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74A21362-3EA4-47A8-870C-76567B73C22B}" type="slidenum">
              <a:rPr lang="en-US"/>
              <a:pPr>
                <a:defRPr/>
              </a:pPr>
              <a:t>‹#›</a:t>
            </a:fld>
            <a:endParaRPr lang="en-US"/>
          </a:p>
        </p:txBody>
      </p:sp>
    </p:spTree>
    <p:extLst>
      <p:ext uri="{BB962C8B-B14F-4D97-AF65-F5344CB8AC3E}">
        <p14:creationId xmlns:p14="http://schemas.microsoft.com/office/powerpoint/2010/main" val="276132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194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CDFAB076-54D7-4A4D-9AFA-A5DB64BB0729}" type="slidenum">
              <a:rPr lang="en-US"/>
              <a:pPr>
                <a:defRPr/>
              </a:pPr>
              <a:t>‹#›</a:t>
            </a:fld>
            <a:endParaRPr lang="en-US"/>
          </a:p>
        </p:txBody>
      </p:sp>
    </p:spTree>
    <p:extLst>
      <p:ext uri="{BB962C8B-B14F-4D97-AF65-F5344CB8AC3E}">
        <p14:creationId xmlns:p14="http://schemas.microsoft.com/office/powerpoint/2010/main" val="21578150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oll-of-honour.com/WorldWar1Overview.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roll-of-honour.com/WorldWar1Overview.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everything2.com/index.pl?node=centrifugal%20separator" TargetMode="External"/><Relationship Id="rId7" Type="http://schemas.openxmlformats.org/officeDocument/2006/relationships/hyperlink" Target="http://www.everything2.com/index.pl?node=solid"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www.everything2.com/index.pl?node=liquid" TargetMode="External"/><Relationship Id="rId5" Type="http://schemas.openxmlformats.org/officeDocument/2006/relationships/hyperlink" Target="http://www.everything2.com/index.pl?node=gas" TargetMode="External"/><Relationship Id="rId4" Type="http://schemas.openxmlformats.org/officeDocument/2006/relationships/hyperlink" Target="http://www.everything2.com/index.pl?node=Chemical%20Process%20Industry"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1"/>
          </p:nvPr>
        </p:nvSpPr>
        <p:spPr>
          <a:noFill/>
        </p:spPr>
        <p:txBody>
          <a:bodyPr/>
          <a:lstStyle/>
          <a:p>
            <a:endParaRPr lang="en-US" smtClean="0"/>
          </a:p>
        </p:txBody>
      </p:sp>
      <p:sp>
        <p:nvSpPr>
          <p:cNvPr id="1955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body" idx="1"/>
          </p:nvPr>
        </p:nvSpPr>
        <p:spPr>
          <a:noFill/>
        </p:spPr>
        <p:txBody>
          <a:bodyPr/>
          <a:lstStyle/>
          <a:p>
            <a:endParaRPr lang="en-US" smtClean="0"/>
          </a:p>
        </p:txBody>
      </p:sp>
      <p:sp>
        <p:nvSpPr>
          <p:cNvPr id="201731" name="Rectangle 3"/>
          <p:cNvSpPr>
            <a:spLocks noGrp="1" noRot="1" noChangeAspect="1" noChangeArrowheads="1" noTextEdit="1"/>
          </p:cNvSpPr>
          <p:nvPr>
            <p:ph type="sldImg"/>
          </p:nvPr>
        </p:nvSpPr>
        <p:spPr>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body" idx="1"/>
          </p:nvPr>
        </p:nvSpPr>
        <p:spPr>
          <a:noFill/>
        </p:spPr>
        <p:txBody>
          <a:bodyPr/>
          <a:lstStyle/>
          <a:p>
            <a:endParaRPr lang="en-US" smtClean="0"/>
          </a:p>
        </p:txBody>
      </p:sp>
      <p:sp>
        <p:nvSpPr>
          <p:cNvPr id="202755" name="Rectangle 3"/>
          <p:cNvSpPr>
            <a:spLocks noGrp="1" noRot="1" noChangeAspect="1" noChangeArrowheads="1" noTextEdit="1"/>
          </p:cNvSpPr>
          <p:nvPr>
            <p:ph type="sldImg"/>
          </p:nvPr>
        </p:nvSpPr>
        <p:spPr>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body" idx="1"/>
          </p:nvPr>
        </p:nvSpPr>
        <p:spPr>
          <a:noFill/>
        </p:spPr>
        <p:txBody>
          <a:bodyPr/>
          <a:lstStyle/>
          <a:p>
            <a:endParaRPr lang="en-US" smtClean="0"/>
          </a:p>
        </p:txBody>
      </p:sp>
      <p:sp>
        <p:nvSpPr>
          <p:cNvPr id="203779" name="Rectangle 3"/>
          <p:cNvSpPr>
            <a:spLocks noGrp="1" noRot="1" noChangeAspect="1" noChangeArrowheads="1" noTextEdit="1"/>
          </p:cNvSpPr>
          <p:nvPr>
            <p:ph type="sldImg"/>
          </p:nvPr>
        </p:nvSpPr>
        <p:spPr>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p:spPr>
        <p:txBody>
          <a:bodyPr/>
          <a:lstStyle/>
          <a:p>
            <a:r>
              <a:rPr lang="en-US" smtClean="0"/>
              <a:t>These extracts taken from ‘</a:t>
            </a:r>
            <a:r>
              <a:rPr lang="en-US" i="1" smtClean="0"/>
              <a:t>An Illustrated Companion to the First World War</a:t>
            </a:r>
            <a:r>
              <a:rPr lang="en-US" smtClean="0"/>
              <a:t>’ by Anthony Bruce. </a:t>
            </a:r>
            <a:br>
              <a:rPr lang="en-US" smtClean="0"/>
            </a:br>
            <a:r>
              <a:rPr lang="en-US" smtClean="0"/>
              <a:t>Published by Michael Joseph, London ISBN 0-7181-2781-1; </a:t>
            </a:r>
            <a:r>
              <a:rPr lang="en-US" b="1" smtClean="0">
                <a:hlinkClick r:id="rId3"/>
              </a:rPr>
              <a:t>www.roll-of-honour.com/ WorldWar1Overview.html</a:t>
            </a:r>
            <a:r>
              <a:rPr lang="en-US"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pPr algn="l"/>
            <a:r>
              <a:rPr lang="en-US" smtClean="0"/>
              <a:t>These extracts taken from ‘</a:t>
            </a:r>
            <a:r>
              <a:rPr lang="en-US" i="1" smtClean="0"/>
              <a:t>An Illustrated Companion to the First World War</a:t>
            </a:r>
            <a:r>
              <a:rPr lang="en-US" smtClean="0"/>
              <a:t>’ by Anthony Bruce. </a:t>
            </a:r>
            <a:br>
              <a:rPr lang="en-US" smtClean="0"/>
            </a:br>
            <a:r>
              <a:rPr lang="en-US" smtClean="0"/>
              <a:t>Published by Michael Joseph, London ISBN 0-7181-2781-1; </a:t>
            </a:r>
            <a:r>
              <a:rPr lang="en-US" b="1" smtClean="0">
                <a:hlinkClick r:id="rId3"/>
              </a:rPr>
              <a:t>www.roll-of-honour.com/ WorldWar1Overview.html</a:t>
            </a:r>
            <a:r>
              <a:rPr lang="en-US"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body" idx="1"/>
          </p:nvPr>
        </p:nvSpPr>
        <p:spPr>
          <a:noFill/>
        </p:spPr>
        <p:txBody>
          <a:bodyPr/>
          <a:lstStyle/>
          <a:p>
            <a:r>
              <a:rPr lang="en-US" smtClean="0"/>
              <a:t>	</a:t>
            </a:r>
          </a:p>
        </p:txBody>
      </p:sp>
      <p:sp>
        <p:nvSpPr>
          <p:cNvPr id="211971" name="Rectangle 3"/>
          <p:cNvSpPr>
            <a:spLocks noGrp="1" noRot="1" noChangeAspect="1" noChangeArrowheads="1" noTextEdit="1"/>
          </p:cNvSpPr>
          <p:nvPr>
            <p:ph type="sldImg"/>
          </p:nvPr>
        </p:nvSpPr>
        <p:spPr>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body" idx="1"/>
          </p:nvPr>
        </p:nvSpPr>
        <p:spPr>
          <a:xfrm>
            <a:off x="76200" y="4343400"/>
            <a:ext cx="6629400" cy="4114800"/>
          </a:xfrm>
          <a:noFill/>
        </p:spPr>
        <p:txBody>
          <a:bodyPr/>
          <a:lstStyle/>
          <a:p>
            <a:endParaRPr lang="en-US" sz="1100" smtClean="0"/>
          </a:p>
        </p:txBody>
      </p:sp>
      <p:sp>
        <p:nvSpPr>
          <p:cNvPr id="212995" name="Rectangle 3"/>
          <p:cNvSpPr>
            <a:spLocks noGrp="1" noRot="1" noChangeAspect="1" noChangeArrowheads="1" noTextEdit="1"/>
          </p:cNvSpPr>
          <p:nvPr>
            <p:ph type="sldImg"/>
          </p:nvPr>
        </p:nvSpPr>
        <p:spPr>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body" idx="1"/>
          </p:nvPr>
        </p:nvSpPr>
        <p:spPr>
          <a:xfrm>
            <a:off x="76200" y="4343400"/>
            <a:ext cx="6629400" cy="4114800"/>
          </a:xfrm>
          <a:noFill/>
        </p:spPr>
        <p:txBody>
          <a:bodyPr/>
          <a:lstStyle/>
          <a:p>
            <a:endParaRPr lang="en-US" sz="1100" smtClean="0"/>
          </a:p>
        </p:txBody>
      </p:sp>
      <p:sp>
        <p:nvSpPr>
          <p:cNvPr id="212995" name="Rectangle 3"/>
          <p:cNvSpPr>
            <a:spLocks noGrp="1" noRot="1" noChangeAspect="1" noChangeArrowheads="1" noTextEdit="1"/>
          </p:cNvSpPr>
          <p:nvPr>
            <p:ph type="sldImg"/>
          </p:nvPr>
        </p:nvSpPr>
        <p:spPr>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noFill/>
        </p:spPr>
        <p:txBody>
          <a:bodyPr/>
          <a:lstStyle/>
          <a:p>
            <a:r>
              <a:rPr lang="en-US" smtClean="0"/>
              <a:t>	</a:t>
            </a:r>
          </a:p>
        </p:txBody>
      </p:sp>
      <p:sp>
        <p:nvSpPr>
          <p:cNvPr id="214019" name="Rectangle 3"/>
          <p:cNvSpPr>
            <a:spLocks noGrp="1" noRot="1" noChangeAspect="1" noChangeArrowheads="1" noTextEdit="1"/>
          </p:cNvSpPr>
          <p:nvPr>
            <p:ph type="sldImg"/>
          </p:nvPr>
        </p:nvSpPr>
        <p:spPr>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noFill/>
        </p:spPr>
        <p:txBody>
          <a:bodyPr/>
          <a:lstStyle/>
          <a:p>
            <a:r>
              <a:rPr lang="en-US" sz="1100" dirty="0" smtClean="0"/>
              <a:t>	</a:t>
            </a:r>
          </a:p>
        </p:txBody>
      </p:sp>
      <p:sp>
        <p:nvSpPr>
          <p:cNvPr id="90115" name="Rectangle 3"/>
          <p:cNvSpPr>
            <a:spLocks noGrp="1" noRot="1" noChangeAspect="1" noChangeArrowheads="1" noTextEdit="1"/>
          </p:cNvSpPr>
          <p:nvPr>
            <p:ph type="sldImg"/>
          </p:nvPr>
        </p:nvSpPr>
        <p:spPr>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body" idx="1"/>
          </p:nvPr>
        </p:nvSpPr>
        <p:spPr>
          <a:noFill/>
        </p:spPr>
        <p:txBody>
          <a:bodyPr/>
          <a:lstStyle/>
          <a:p>
            <a:r>
              <a:rPr lang="en-US" dirty="0" smtClean="0"/>
              <a:t>	Choking agents were among the first CW agents developed and were used extensively during World War I. These gases are relatively heavy compared to air, which meant they tended to remain close to the ground and fill depressions -- a characteristic particularly well suited to the trench warfare that dominated the battlefield at that time. The Germans used choking agents for the first time at Ypres in 1915, when they released 150 tons of chlorine along a four-mile front and inflicted 20,000 French and British casualties, including 5000 fatalities. Chlorine and Phosgene (used, most recently, in a 1995 terrorist attack in a Yokohama, Japan subway) are the best known members of this group of agents, which is named for the effects of these agents on human physiology. Inhaled in sufficient quantities, these gases induce pulmonary edema and cause the lungs to fill with fluid, ultimately choking the victim with his or her own fluid.</a:t>
            </a:r>
          </a:p>
          <a:p>
            <a:endParaRPr lang="en-US" dirty="0" smtClean="0"/>
          </a:p>
          <a:p>
            <a:r>
              <a:rPr lang="en-US" dirty="0" smtClean="0"/>
              <a:t>	However, despite the fact that the technology and knowledge used to make these first generation agents is widely available, they are relatively less attractive to potential </a:t>
            </a:r>
            <a:r>
              <a:rPr lang="en-US" dirty="0" err="1" smtClean="0"/>
              <a:t>proliferants</a:t>
            </a:r>
            <a:r>
              <a:rPr lang="en-US" dirty="0" smtClean="0"/>
              <a:t> since they are ill-suited to most modern chemical warfare situations, for a number of reasons. First, they have an odor and create irritation which alerts the victim to their presence and alerts personnel time to don protective masks. Second they are slow acting and require high concentrations to reach lethal levels. Finally the high volatility rate (the speed at which an agent evaporates) of most choking agents reduces their utility for many combat situations. Nonetheless, it is important to remember that these agents can still be extremely dangerous to unprotected soldiers and civilians, as the first use at Ypres illustrated. </a:t>
            </a:r>
          </a:p>
        </p:txBody>
      </p:sp>
      <p:sp>
        <p:nvSpPr>
          <p:cNvPr id="196611" name="Rectangle 3"/>
          <p:cNvSpPr>
            <a:spLocks noGrp="1" noRot="1" noChangeAspect="1" noChangeArrowheads="1" noTextEdit="1"/>
          </p:cNvSpPr>
          <p:nvPr>
            <p:ph type="sldImg"/>
          </p:nvPr>
        </p:nvSpPr>
        <p:spPr>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60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2517787-6734-40AE-AF4C-7B9B1D250D97}" type="slidenum">
              <a:rPr lang="en-US" smtClean="0">
                <a:latin typeface="Times New Roman" pitchFamily="18" charset="0"/>
              </a:rPr>
              <a:pPr/>
              <a:t>32</a:t>
            </a:fld>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4E1527-3FDB-4D04-A113-025EBAB92E6A}" type="slidenum">
              <a:rPr lang="en-US" smtClean="0">
                <a:latin typeface="Times New Roman" pitchFamily="18" charset="0"/>
              </a:rPr>
              <a:pPr/>
              <a:t>33</a:t>
            </a:fld>
            <a:endParaRPr 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noFill/>
        </p:spPr>
        <p:txBody>
          <a:bodyPr/>
          <a:lstStyle/>
          <a:p>
            <a:r>
              <a:rPr lang="en-US" sz="1100" smtClean="0"/>
              <a:t>	</a:t>
            </a:r>
          </a:p>
        </p:txBody>
      </p:sp>
      <p:sp>
        <p:nvSpPr>
          <p:cNvPr id="228355" name="Rectangle 3"/>
          <p:cNvSpPr>
            <a:spLocks noGrp="1" noRot="1" noChangeAspect="1" noChangeArrowheads="1" noTextEdit="1"/>
          </p:cNvSpPr>
          <p:nvPr>
            <p:ph type="sldImg"/>
          </p:nvPr>
        </p:nvSpPr>
        <p:spPr>
          <a:ln cap="fla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body" idx="1"/>
          </p:nvPr>
        </p:nvSpPr>
        <p:spPr>
          <a:noFill/>
        </p:spPr>
        <p:txBody>
          <a:bodyPr/>
          <a:lstStyle/>
          <a:p>
            <a:endParaRPr lang="en-US" sz="1100" smtClean="0"/>
          </a:p>
        </p:txBody>
      </p:sp>
      <p:sp>
        <p:nvSpPr>
          <p:cNvPr id="229379" name="Rectangle 3"/>
          <p:cNvSpPr>
            <a:spLocks noGrp="1" noRot="1" noChangeAspect="1" noChangeArrowheads="1" noTextEdit="1"/>
          </p:cNvSpPr>
          <p:nvPr>
            <p:ph type="sldImg"/>
          </p:nvPr>
        </p:nvSpPr>
        <p:spPr>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body" idx="1"/>
          </p:nvPr>
        </p:nvSpPr>
        <p:spPr>
          <a:noFill/>
        </p:spPr>
        <p:txBody>
          <a:bodyPr/>
          <a:lstStyle/>
          <a:p>
            <a:endParaRPr lang="en-US" sz="1100" smtClean="0"/>
          </a:p>
        </p:txBody>
      </p:sp>
      <p:sp>
        <p:nvSpPr>
          <p:cNvPr id="229379" name="Rectangle 3"/>
          <p:cNvSpPr>
            <a:spLocks noGrp="1" noRot="1" noChangeAspect="1" noChangeArrowheads="1" noTextEdit="1"/>
          </p:cNvSpPr>
          <p:nvPr>
            <p:ph type="sldImg"/>
          </p:nvPr>
        </p:nvSpPr>
        <p:spPr>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noFill/>
        </p:spPr>
        <p:txBody>
          <a:bodyPr/>
          <a:lstStyle/>
          <a:p>
            <a:r>
              <a:rPr lang="en-US" sz="1100" dirty="0" smtClean="0"/>
              <a:t>	Nerve agents are the CW agent of choice for most countries pursuing chemical weapons programs because they are the most lethal agents and can be produced from chemical processes very similar to those used to make pesticides and fertilizers. Nerve agents kill by repressing human brain centers responsible for managing respiration, thereby causing the body’s muscles to become constricted. This paralysis of the pulmonary musculature first induces spasms, to include vomiting and bodily excretions, and then death.</a:t>
            </a:r>
          </a:p>
          <a:p>
            <a:endParaRPr lang="en-US" sz="1100" dirty="0" smtClean="0"/>
          </a:p>
          <a:p>
            <a:r>
              <a:rPr lang="en-US" sz="1100" dirty="0" smtClean="0"/>
              <a:t>	G-series CW agents such as Tabun (GA), Sarin (GB), and </a:t>
            </a:r>
            <a:r>
              <a:rPr lang="en-US" sz="1100" dirty="0" err="1" smtClean="0"/>
              <a:t>Soman</a:t>
            </a:r>
            <a:r>
              <a:rPr lang="en-US" sz="1100" dirty="0" smtClean="0"/>
              <a:t> (GD) and GF  produce their incapacitating effects through both inhalation and contact. These are so-called “second-generation” agents that are very similar to pesticides and were, in fact, discovered in the 1930s by German chemists seeking new types of pesticides. G-series agents act rapidly (within seconds of exposure) and may be absorbed through the skin or the respiratory tract. However, some of these agents, particularly GA and GB, tend to be relatively </a:t>
            </a:r>
            <a:r>
              <a:rPr lang="en-US" sz="1100" dirty="0" err="1" smtClean="0"/>
              <a:t>nonpersistent</a:t>
            </a:r>
            <a:r>
              <a:rPr lang="en-US" sz="1100" dirty="0" smtClean="0"/>
              <a:t> and consequently present less of a skin hazard than a vapor hazard. in sufficient concentration, the ultimate effect of these agents is paralysis of the respiratory musculature and subsequent death. Exposure to a lethal dose may cause death in as little as several minutes. These less persistent agents are used to cause immediate casualties and to create a short-term respiratory hazard on the battlefield. Persistent G-series nerve agents such as GS and GF would present more of a skin hazard.</a:t>
            </a:r>
          </a:p>
          <a:p>
            <a:endParaRPr lang="en-US" sz="1100" dirty="0" smtClean="0"/>
          </a:p>
          <a:p>
            <a:r>
              <a:rPr lang="en-US" sz="1100" dirty="0" smtClean="0"/>
              <a:t>	V-series nerve agents, including VE, VG, VM, VS, and VX, are compounds similar to, but more advanced than G-series nerve agents. Developed in the 1950s by the British, these agents tend to be more toxic and more persistent than G-agents. They present a greater skin hazard and are used to create long-term contamination of territory. Compared to most G-agents, VX, is primarily employed as a liquid, and it takes effect slightly less rapidly than aerosol nerve agents. The production process for nerve agents is widely known and requires only moderate manufacturing and chemical engineering capabilities. In order to gain some appreciation of the lethality of nerve agents, 10-15 mg of VX in contact with unprotected skin can kill an average man in just a few minutes. This means that if it were possible to deliver only that dosage to one person and no more, one gallon of VX could theoretically kill 382,000 people.</a:t>
            </a:r>
          </a:p>
        </p:txBody>
      </p:sp>
      <p:sp>
        <p:nvSpPr>
          <p:cNvPr id="230403" name="Rectangle 3"/>
          <p:cNvSpPr>
            <a:spLocks noGrp="1" noRot="1" noChangeAspect="1" noChangeArrowheads="1" noTextEdit="1"/>
          </p:cNvSpPr>
          <p:nvPr>
            <p:ph type="sldImg"/>
          </p:nvPr>
        </p:nvSpPr>
        <p:spPr>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noFill/>
        </p:spPr>
        <p:txBody>
          <a:bodyPr/>
          <a:lstStyle/>
          <a:p>
            <a:r>
              <a:rPr lang="en-US" sz="1100" smtClean="0"/>
              <a:t>	Nerve agents are the CW agent of choice for most countries pursuing chemical weapons programs because they are the most lethal agents and can be produced from chemical processes very similar to those used to make pesticides and fertilizers. Nerve agents kill by repressing human brain centers responsible for managing respiration, thereby causing the body’s muscles to become constricted. This paralysis of the pulmonary musculature first induces spasms, to include vomiting and bodily excretions, and then death.</a:t>
            </a:r>
          </a:p>
          <a:p>
            <a:endParaRPr lang="en-US" sz="1100" smtClean="0"/>
          </a:p>
          <a:p>
            <a:r>
              <a:rPr lang="en-US" sz="1100" smtClean="0"/>
              <a:t>	G-series CW agents such as Tabun (GA), Sarin (GB), and Soman (GD) and GF  produce their incapacitating effects through both inhalation and contact. These are so-called “second-generation” agents that are very similar to pesticides and were, in fact, discovered in the 1930s by German chemists seeking new types of pesticides. G-series agents act rapidly (within seconds of exposure) and may be absorbed through the skin or the respiratory tract. However, some of these agents, particularly GA and GB, tend to be relatively nonpersistent and consequently present less of a skin hazard than a vapor hazard. in sufficient concentration, the ultimate effect of these agents is paralysis of the respiratory musculature and subsequent death. Exposure to a lethal dose may cause death in as little as several minutes. These less persistent agents are used to cause immediate casualties and to create a short-term respiratory hazard on the battlefield. Persistent G-series nerve agents such as GS and GF would present more of a skin hazard.</a:t>
            </a:r>
          </a:p>
          <a:p>
            <a:endParaRPr lang="en-US" sz="1100" smtClean="0"/>
          </a:p>
          <a:p>
            <a:r>
              <a:rPr lang="en-US" sz="1100" smtClean="0"/>
              <a:t>	V-series nerve agents, including VE, VG, VM, VS, and VX, are compounds similar to, but more advanced than G-series nerve agents. Developed in the 1950s by the British, these agents tend to be more toxic and more persistent than G-agents. They present a greater skin hazard and are used to create long-term contamination of territory. Compared to most G-agents, VX, is primarily employed as a liquid, and it takes effect slightly less rapidly than aerosol nerve agents. The production process for nerve agents is widely known and requires only moderate manufacturing and chemical engineering capabilities. In order to gain some appreciation of the lethality of nerve agents, 10-15 mg of VX in contact with unprotected skin can kill an average man in just a few minutes. This means that if it were possible to deliver only that dosage to one person and no more, one gallon of VX could theoretically kill 382,000 people.</a:t>
            </a:r>
          </a:p>
        </p:txBody>
      </p:sp>
      <p:sp>
        <p:nvSpPr>
          <p:cNvPr id="230403" name="Rectangle 3"/>
          <p:cNvSpPr>
            <a:spLocks noGrp="1" noRot="1" noChangeAspect="1" noChangeArrowheads="1" noTextEdit="1"/>
          </p:cNvSpPr>
          <p:nvPr>
            <p:ph type="sldImg"/>
          </p:nvPr>
        </p:nvSpPr>
        <p:spPr>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body" idx="1"/>
          </p:nvPr>
        </p:nvSpPr>
        <p:spPr>
          <a:noFill/>
        </p:spPr>
        <p:txBody>
          <a:bodyPr/>
          <a:lstStyle/>
          <a:p>
            <a:endParaRPr lang="en-US" sz="1100" smtClean="0"/>
          </a:p>
        </p:txBody>
      </p:sp>
      <p:sp>
        <p:nvSpPr>
          <p:cNvPr id="231427" name="Rectangle 3"/>
          <p:cNvSpPr>
            <a:spLocks noGrp="1" noRot="1" noChangeAspect="1" noChangeArrowheads="1" noTextEdit="1"/>
          </p:cNvSpPr>
          <p:nvPr>
            <p:ph type="sldImg"/>
          </p:nvPr>
        </p:nvSpPr>
        <p:spPr>
          <a:ln cap="fla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noFill/>
        </p:spPr>
        <p:txBody>
          <a:bodyPr/>
          <a:lstStyle/>
          <a:p>
            <a:endParaRPr lang="en-US" sz="1100" smtClean="0"/>
          </a:p>
        </p:txBody>
      </p:sp>
      <p:sp>
        <p:nvSpPr>
          <p:cNvPr id="232451" name="Rectangle 3"/>
          <p:cNvSpPr>
            <a:spLocks noGrp="1" noRot="1" noChangeAspect="1" noChangeArrowheads="1" noTextEdit="1"/>
          </p:cNvSpPr>
          <p:nvPr>
            <p:ph type="sldImg"/>
          </p:nvPr>
        </p:nvSpPr>
        <p:spPr>
          <a:ln cap="fla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noFill/>
        </p:spPr>
        <p:txBody>
          <a:bodyPr/>
          <a:lstStyle/>
          <a:p>
            <a:r>
              <a:rPr lang="en-US" sz="1100" dirty="0" smtClean="0"/>
              <a:t>	</a:t>
            </a:r>
          </a:p>
        </p:txBody>
      </p:sp>
      <p:sp>
        <p:nvSpPr>
          <p:cNvPr id="90115" name="Rectangle 3"/>
          <p:cNvSpPr>
            <a:spLocks noGrp="1" noRot="1" noChangeAspect="1" noChangeArrowheads="1" noTextEdit="1"/>
          </p:cNvSpPr>
          <p:nvPr>
            <p:ph type="sldImg"/>
          </p:nvPr>
        </p:nvSpPr>
        <p:spPr>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body" idx="1"/>
          </p:nvPr>
        </p:nvSpPr>
        <p:spPr>
          <a:noFill/>
        </p:spPr>
        <p:txBody>
          <a:bodyPr/>
          <a:lstStyle/>
          <a:p>
            <a:r>
              <a:rPr lang="en-US" smtClean="0"/>
              <a:t>	</a:t>
            </a:r>
          </a:p>
        </p:txBody>
      </p:sp>
      <p:sp>
        <p:nvSpPr>
          <p:cNvPr id="197635" name="Rectangle 3"/>
          <p:cNvSpPr>
            <a:spLocks noGrp="1" noRot="1" noChangeAspect="1" noChangeArrowheads="1" noTextEdit="1"/>
          </p:cNvSpPr>
          <p:nvPr>
            <p:ph type="sldImg"/>
          </p:nvPr>
        </p:nvSpPr>
        <p:spPr>
          <a:ln cap="fla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noFill/>
        </p:spPr>
        <p:txBody>
          <a:bodyPr/>
          <a:lstStyle/>
          <a:p>
            <a:endParaRPr lang="en-US" sz="1100" smtClean="0"/>
          </a:p>
        </p:txBody>
      </p:sp>
      <p:sp>
        <p:nvSpPr>
          <p:cNvPr id="232451" name="Rectangle 3"/>
          <p:cNvSpPr>
            <a:spLocks noGrp="1" noRot="1" noChangeAspect="1" noChangeArrowheads="1" noTextEdit="1"/>
          </p:cNvSpPr>
          <p:nvPr>
            <p:ph type="sldImg"/>
          </p:nvPr>
        </p:nvSpPr>
        <p:spPr>
          <a:ln cap="fla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body" idx="1"/>
          </p:nvPr>
        </p:nvSpPr>
        <p:spPr>
          <a:noFill/>
        </p:spPr>
        <p:txBody>
          <a:bodyPr/>
          <a:lstStyle/>
          <a:p>
            <a:endParaRPr lang="en-US" sz="1100" smtClean="0"/>
          </a:p>
        </p:txBody>
      </p:sp>
      <p:sp>
        <p:nvSpPr>
          <p:cNvPr id="241667" name="Rectangle 3"/>
          <p:cNvSpPr>
            <a:spLocks noGrp="1" noRot="1" noChangeAspect="1" noChangeArrowheads="1" noTextEdit="1"/>
          </p:cNvSpPr>
          <p:nvPr>
            <p:ph type="sldImg"/>
          </p:nvPr>
        </p:nvSpPr>
        <p:spPr>
          <a:ln cap="fla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body" idx="1"/>
          </p:nvPr>
        </p:nvSpPr>
        <p:spPr>
          <a:noFill/>
        </p:spPr>
        <p:txBody>
          <a:bodyPr/>
          <a:lstStyle/>
          <a:p>
            <a:endParaRPr lang="en-US" sz="1100" smtClean="0"/>
          </a:p>
        </p:txBody>
      </p:sp>
      <p:sp>
        <p:nvSpPr>
          <p:cNvPr id="233475" name="Rectangle 3"/>
          <p:cNvSpPr>
            <a:spLocks noGrp="1" noRot="1" noChangeAspect="1" noChangeArrowheads="1" noTextEdit="1"/>
          </p:cNvSpPr>
          <p:nvPr>
            <p:ph type="sldImg"/>
          </p:nvPr>
        </p:nvSpPr>
        <p:spPr>
          <a:ln cap="fla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noFill/>
        </p:spPr>
        <p:txBody>
          <a:bodyPr/>
          <a:lstStyle/>
          <a:p>
            <a:endParaRPr lang="en-US" sz="1100" dirty="0" smtClean="0"/>
          </a:p>
        </p:txBody>
      </p:sp>
      <p:sp>
        <p:nvSpPr>
          <p:cNvPr id="111619" name="Rectangle 3"/>
          <p:cNvSpPr>
            <a:spLocks noGrp="1" noRot="1" noChangeAspect="1" noChangeArrowheads="1" noTextEdit="1"/>
          </p:cNvSpPr>
          <p:nvPr>
            <p:ph type="sldImg"/>
          </p:nvPr>
        </p:nvSpPr>
        <p:spPr>
          <a:ln cap="fla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noFill/>
        </p:spPr>
        <p:txBody>
          <a:bodyPr/>
          <a:lstStyle/>
          <a:p>
            <a:endParaRPr lang="en-US" sz="1100" dirty="0" smtClean="0"/>
          </a:p>
        </p:txBody>
      </p:sp>
      <p:sp>
        <p:nvSpPr>
          <p:cNvPr id="111619" name="Rectangle 3"/>
          <p:cNvSpPr>
            <a:spLocks noGrp="1" noRot="1" noChangeAspect="1" noChangeArrowheads="1" noTextEdit="1"/>
          </p:cNvSpPr>
          <p:nvPr>
            <p:ph type="sldImg"/>
          </p:nvPr>
        </p:nvSpPr>
        <p:spPr>
          <a:ln cap="fla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body" idx="1"/>
          </p:nvPr>
        </p:nvSpPr>
        <p:spPr>
          <a:noFill/>
        </p:spPr>
        <p:txBody>
          <a:bodyPr/>
          <a:lstStyle/>
          <a:p>
            <a:r>
              <a:rPr lang="en-US" smtClean="0"/>
              <a:t>Chemical munitions can be either  unitary or binary in design.  </a:t>
            </a:r>
          </a:p>
          <a:p>
            <a:endParaRPr lang="en-US" smtClean="0"/>
          </a:p>
          <a:p>
            <a:r>
              <a:rPr lang="en-US" smtClean="0"/>
              <a:t>The unitary munitions contain a single canister filled with the CW agent.  The munition is easier to produce because it has already been filled with CW agent at a loading facility.  Only a fuse needs to be added before use.  However, it is dangerous to store, handle and transport.   </a:t>
            </a:r>
          </a:p>
          <a:p>
            <a:endParaRPr lang="en-US" smtClean="0"/>
          </a:p>
          <a:p>
            <a:r>
              <a:rPr lang="en-US" smtClean="0"/>
              <a:t>Binary munitions, in contrast, contain 2 separate canisters filled with relatively nontoxic precursor chemicals that must react to produce a lethal agent.  The two components are brought together automatically while the binary bomb or shell is in flight to the target..  Iraq, however, took a slightly different route and mixed the two components together manually.    </a:t>
            </a:r>
          </a:p>
          <a:p>
            <a:r>
              <a:rPr lang="en-US" smtClean="0"/>
              <a:t>The development of advance binary munitions entails considerable engineering challenges to effect the necessary chemical reaction during the flight of the shell or bomb.  </a:t>
            </a:r>
          </a:p>
        </p:txBody>
      </p:sp>
      <p:sp>
        <p:nvSpPr>
          <p:cNvPr id="240643" name="Rectangle 3"/>
          <p:cNvSpPr>
            <a:spLocks noGrp="1" noRot="1" noChangeAspect="1" noChangeArrowheads="1" noTextEdit="1"/>
          </p:cNvSpPr>
          <p:nvPr>
            <p:ph type="sldImg"/>
          </p:nvPr>
        </p:nvSpPr>
        <p:spPr>
          <a:ln cap="flat"/>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xfrm>
            <a:off x="1143000" y="684213"/>
            <a:ext cx="4573588" cy="3430587"/>
          </a:xfrm>
          <a:ln/>
        </p:spPr>
      </p:sp>
      <p:sp>
        <p:nvSpPr>
          <p:cNvPr id="235523" name="Rectangle 3"/>
          <p:cNvSpPr>
            <a:spLocks noGrp="1" noChangeArrowheads="1"/>
          </p:cNvSpPr>
          <p:nvPr>
            <p:ph type="body" idx="1"/>
          </p:nvPr>
        </p:nvSpPr>
        <p:spPr>
          <a:xfrm>
            <a:off x="914400" y="4343400"/>
            <a:ext cx="5029200" cy="4116388"/>
          </a:xfrm>
          <a:noFill/>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a:noFill/>
        </p:spPr>
        <p:txBody>
          <a:bodyPr/>
          <a:lstStyle/>
          <a:p>
            <a:endParaRPr lang="en-US" smtClean="0"/>
          </a:p>
        </p:txBody>
      </p:sp>
      <p:sp>
        <p:nvSpPr>
          <p:cNvPr id="236547" name="Rectangle 3"/>
          <p:cNvSpPr>
            <a:spLocks noGrp="1" noRot="1" noChangeAspect="1" noChangeArrowheads="1" noTextEdit="1"/>
          </p:cNvSpPr>
          <p:nvPr>
            <p:ph type="sldImg"/>
          </p:nvPr>
        </p:nvSpPr>
        <p:spPr>
          <a:ln cap="fla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body" idx="1"/>
          </p:nvPr>
        </p:nvSpPr>
        <p:spPr>
          <a:noFill/>
        </p:spPr>
        <p:txBody>
          <a:bodyPr/>
          <a:lstStyle/>
          <a:p>
            <a:endParaRPr lang="en-US" smtClean="0"/>
          </a:p>
        </p:txBody>
      </p:sp>
      <p:sp>
        <p:nvSpPr>
          <p:cNvPr id="237571" name="Rectangle 3"/>
          <p:cNvSpPr>
            <a:spLocks noGrp="1" noRot="1" noChangeAspect="1" noChangeArrowheads="1" noTextEdit="1"/>
          </p:cNvSpPr>
          <p:nvPr>
            <p:ph type="sldImg"/>
          </p:nvPr>
        </p:nvSpPr>
        <p:spPr>
          <a:ln cap="fla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body" idx="1"/>
          </p:nvPr>
        </p:nvSpPr>
        <p:spPr>
          <a:noFill/>
        </p:spPr>
        <p:txBody>
          <a:bodyPr/>
          <a:lstStyle/>
          <a:p>
            <a:r>
              <a:rPr lang="en-US" smtClean="0"/>
              <a:t>	Most CW agents are designed to enter the body either through inhalation or contact. The mode of transmission and type of agent determine the lethality of each agent. Although all are not intended to function via inhalation, all four types of CW agent are lethal if inhaled in the proper concentrations. Typically, this lethal concentration (LC) is defined as the number of milligrams of agent per minute per meter cubed (mg-min/m</a:t>
            </a:r>
            <a:r>
              <a:rPr lang="en-US" baseline="30000" smtClean="0"/>
              <a:t>3</a:t>
            </a:r>
            <a:r>
              <a:rPr lang="en-US" smtClean="0"/>
              <a:t>) necessary to kill 50% of an exposed population. LC figures also depend upon the breathing rate of the victim. The faster a victim breathes, the more agent he or she will inhale, thereby lowering the concentration per volume of air required for lethality. For example , the lethal concentration for troops exposed to GB and engaged in mild physical activity is approximately 70 mg-min/m</a:t>
            </a:r>
            <a:r>
              <a:rPr lang="en-US" baseline="30000" smtClean="0"/>
              <a:t>3</a:t>
            </a:r>
            <a:r>
              <a:rPr lang="en-US" smtClean="0"/>
              <a:t>. This figure drops to 20 mg-min/m</a:t>
            </a:r>
            <a:r>
              <a:rPr lang="en-US" baseline="30000" smtClean="0"/>
              <a:t>3</a:t>
            </a:r>
            <a:r>
              <a:rPr lang="en-US" smtClean="0"/>
              <a:t> if those same soldiers are engaged in intense physical activity and breathing heavily.</a:t>
            </a:r>
          </a:p>
        </p:txBody>
      </p:sp>
      <p:sp>
        <p:nvSpPr>
          <p:cNvPr id="238595"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noFill/>
        </p:spPr>
        <p:txBody>
          <a:bodyPr/>
          <a:lstStyle/>
          <a:p>
            <a:endParaRPr lang="en-US" dirty="0" smtClean="0"/>
          </a:p>
        </p:txBody>
      </p:sp>
      <p:sp>
        <p:nvSpPr>
          <p:cNvPr id="87043" name="Rectangle 3"/>
          <p:cNvSpPr>
            <a:spLocks noGrp="1" noRot="1" noChangeAspect="1" noChangeArrowheads="1" noTextEdit="1"/>
          </p:cNvSpPr>
          <p:nvPr>
            <p:ph type="sldImg"/>
          </p:nvPr>
        </p:nvSpPr>
        <p:spPr>
          <a:ln cap="fla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p:spPr>
        <p:txBody>
          <a:bodyPr/>
          <a:lstStyle/>
          <a:p>
            <a:endParaRPr lang="en-US" smtClean="0"/>
          </a:p>
        </p:txBody>
      </p:sp>
      <p:sp>
        <p:nvSpPr>
          <p:cNvPr id="23962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4C95E3B-6B36-44A2-A788-3F453B73E04C}" type="slidenum">
              <a:rPr lang="en-US" smtClean="0">
                <a:latin typeface="Times New Roman" pitchFamily="18" charset="0"/>
              </a:rPr>
              <a:pPr/>
              <a:t>53</a:t>
            </a:fld>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p:spPr>
        <p:txBody>
          <a:bodyPr/>
          <a:lstStyle/>
          <a:p>
            <a:endParaRPr lang="en-US" smtClean="0"/>
          </a:p>
        </p:txBody>
      </p:sp>
      <p:sp>
        <p:nvSpPr>
          <p:cNvPr id="23962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4C95E3B-6B36-44A2-A788-3F453B73E04C}" type="slidenum">
              <a:rPr lang="en-US" smtClean="0">
                <a:latin typeface="Times New Roman" pitchFamily="18" charset="0"/>
              </a:rPr>
              <a:pPr/>
              <a:t>54</a:t>
            </a:fld>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p:spPr>
        <p:txBody>
          <a:bodyPr/>
          <a:lstStyle/>
          <a:p>
            <a:endParaRPr lang="en-US" smtClean="0"/>
          </a:p>
        </p:txBody>
      </p:sp>
      <p:sp>
        <p:nvSpPr>
          <p:cNvPr id="23962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4C95E3B-6B36-44A2-A788-3F453B73E04C}" type="slidenum">
              <a:rPr lang="en-US" smtClean="0">
                <a:latin typeface="Times New Roman" pitchFamily="18" charset="0"/>
              </a:rPr>
              <a:pPr/>
              <a:t>55</a:t>
            </a:fld>
            <a:endParaRPr 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noFill/>
        </p:spPr>
        <p:txBody>
          <a:bodyPr/>
          <a:lstStyle/>
          <a:p>
            <a:endParaRPr lang="en-US" sz="1100" dirty="0" smtClean="0"/>
          </a:p>
        </p:txBody>
      </p:sp>
      <p:sp>
        <p:nvSpPr>
          <p:cNvPr id="111619" name="Rectangle 3"/>
          <p:cNvSpPr>
            <a:spLocks noGrp="1" noRot="1" noChangeAspect="1" noChangeArrowheads="1" noTextEdit="1"/>
          </p:cNvSpPr>
          <p:nvPr>
            <p:ph type="sldImg"/>
          </p:nvPr>
        </p:nvSpPr>
        <p:spPr>
          <a:ln cap="flat"/>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xfrm>
            <a:off x="1143000" y="684213"/>
            <a:ext cx="4573588" cy="3430587"/>
          </a:xfrm>
          <a:ln/>
        </p:spPr>
      </p:sp>
      <p:sp>
        <p:nvSpPr>
          <p:cNvPr id="242691" name="Rectangle 3"/>
          <p:cNvSpPr>
            <a:spLocks noGrp="1" noChangeArrowheads="1"/>
          </p:cNvSpPr>
          <p:nvPr>
            <p:ph type="body" idx="1"/>
          </p:nvPr>
        </p:nvSpPr>
        <p:spPr>
          <a:xfrm>
            <a:off x="914400" y="4343400"/>
            <a:ext cx="5029200" cy="4116388"/>
          </a:xfrm>
          <a:noFill/>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body" idx="1"/>
          </p:nvPr>
        </p:nvSpPr>
        <p:spPr>
          <a:noFill/>
        </p:spPr>
        <p:txBody>
          <a:bodyPr/>
          <a:lstStyle/>
          <a:p>
            <a:r>
              <a:rPr lang="en-US" sz="1100" smtClean="0"/>
              <a:t>	</a:t>
            </a:r>
          </a:p>
        </p:txBody>
      </p:sp>
      <p:sp>
        <p:nvSpPr>
          <p:cNvPr id="243715" name="Rectangle 3"/>
          <p:cNvSpPr>
            <a:spLocks noGrp="1" noRot="1" noChangeAspect="1" noChangeArrowheads="1" noTextEdit="1"/>
          </p:cNvSpPr>
          <p:nvPr>
            <p:ph type="sldImg"/>
          </p:nvPr>
        </p:nvSpPr>
        <p:spPr>
          <a:ln cap="flat"/>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body" idx="1"/>
          </p:nvPr>
        </p:nvSpPr>
        <p:spPr>
          <a:noFill/>
        </p:spPr>
        <p:txBody>
          <a:bodyPr/>
          <a:lstStyle/>
          <a:p>
            <a:r>
              <a:rPr lang="en-US" sz="1100" smtClean="0"/>
              <a:t>	</a:t>
            </a:r>
          </a:p>
        </p:txBody>
      </p:sp>
      <p:sp>
        <p:nvSpPr>
          <p:cNvPr id="244739" name="Rectangle 3"/>
          <p:cNvSpPr>
            <a:spLocks noGrp="1" noRot="1" noChangeAspect="1" noChangeArrowheads="1" noTextEdit="1"/>
          </p:cNvSpPr>
          <p:nvPr>
            <p:ph type="sldImg"/>
          </p:nvPr>
        </p:nvSpPr>
        <p:spPr>
          <a:ln cap="flat"/>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body" idx="1"/>
          </p:nvPr>
        </p:nvSpPr>
        <p:spPr>
          <a:noFill/>
        </p:spPr>
        <p:txBody>
          <a:bodyPr/>
          <a:lstStyle/>
          <a:p>
            <a:r>
              <a:rPr lang="en-US" sz="1100" smtClean="0"/>
              <a:t>	</a:t>
            </a:r>
          </a:p>
        </p:txBody>
      </p:sp>
      <p:sp>
        <p:nvSpPr>
          <p:cNvPr id="245763" name="Rectangle 3"/>
          <p:cNvSpPr>
            <a:spLocks noGrp="1" noRot="1" noChangeAspect="1" noChangeArrowheads="1" noTextEdit="1"/>
          </p:cNvSpPr>
          <p:nvPr>
            <p:ph type="sldImg"/>
          </p:nvPr>
        </p:nvSpPr>
        <p:spPr>
          <a:ln cap="flat"/>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noFill/>
        </p:spPr>
        <p:txBody>
          <a:bodyPr/>
          <a:lstStyle/>
          <a:p>
            <a:endParaRPr lang="en-US" sz="1100" dirty="0" smtClean="0"/>
          </a:p>
        </p:txBody>
      </p:sp>
      <p:sp>
        <p:nvSpPr>
          <p:cNvPr id="111619" name="Rectangle 3"/>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noFill/>
        </p:spPr>
        <p:txBody>
          <a:bodyPr/>
          <a:lstStyle/>
          <a:p>
            <a:r>
              <a:rPr lang="en-US" smtClean="0"/>
              <a:t>	</a:t>
            </a:r>
          </a:p>
        </p:txBody>
      </p:sp>
      <p:sp>
        <p:nvSpPr>
          <p:cNvPr id="199683" name="Rectangle 3"/>
          <p:cNvSpPr>
            <a:spLocks noGrp="1" noRot="1" noChangeAspect="1" noChangeArrowheads="1" noTextEdit="1"/>
          </p:cNvSpPr>
          <p:nvPr>
            <p:ph type="sldImg"/>
          </p:nvPr>
        </p:nvSpPr>
        <p:spPr>
          <a:ln cap="flat"/>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p:spPr>
        <p:txBody>
          <a:bodyPr/>
          <a:lstStyle/>
          <a:p>
            <a:r>
              <a:rPr lang="en-US" smtClean="0"/>
              <a:t>In fact, there are 9 production processes for sulfur mustard which have been</a:t>
            </a:r>
          </a:p>
          <a:p>
            <a:r>
              <a:rPr lang="en-US" smtClean="0"/>
              <a:t>documented in the published chemical literature.</a:t>
            </a:r>
          </a:p>
          <a:p>
            <a:r>
              <a:rPr lang="en-US" smtClean="0"/>
              <a:t>(4) The fourth possibility is to manufacture precursor chemicals from simpler compounds whose</a:t>
            </a:r>
          </a:p>
          <a:p>
            <a:r>
              <a:rPr lang="en-US" smtClean="0"/>
              <a:t>export is not controlled or that are available from domestic sources. This is called “back-integrating.”</a:t>
            </a:r>
          </a:p>
          <a:p>
            <a:r>
              <a:rPr lang="en-US" smtClean="0"/>
              <a:t>Iraq, for example, applied back-integration to mustard gas production in the early 1980s. Unable to</a:t>
            </a:r>
          </a:p>
          <a:p>
            <a:r>
              <a:rPr lang="en-US" smtClean="0"/>
              <a:t>make thiodiglycol indigenously, it ordered the precursor from foreign sources. However, when an</a:t>
            </a:r>
          </a:p>
          <a:p>
            <a:r>
              <a:rPr lang="en-US" smtClean="0"/>
              <a:t>embargo threatened the supply from Western countries, Iraq developed an indigenous production</a:t>
            </a:r>
          </a:p>
          <a:p>
            <a:r>
              <a:rPr lang="en-US" smtClean="0"/>
              <a:t>capability based on reacting ethylene oxide with hydrogen sulfide.</a:t>
            </a:r>
          </a:p>
          <a:p>
            <a:r>
              <a:rPr lang="en-US" smtClean="0"/>
              <a:t>thionyl chloride -- used in herbicides, surfactants, drugs, vitamins, and dyestuffs</a:t>
            </a:r>
          </a:p>
          <a:p>
            <a:endParaRPr lang="en-US" smtClean="0"/>
          </a:p>
        </p:txBody>
      </p:sp>
      <p:sp>
        <p:nvSpPr>
          <p:cNvPr id="25190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2EC2563-B6A9-4468-9816-3BEC6284D337}" type="slidenum">
              <a:rPr lang="en-US" smtClean="0">
                <a:latin typeface="Times New Roman" pitchFamily="18" charset="0"/>
              </a:rPr>
              <a:pPr/>
              <a:t>110</a:t>
            </a:fld>
            <a:endParaRPr lang="en-US"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body" idx="1"/>
          </p:nvPr>
        </p:nvSpPr>
        <p:spPr>
          <a:noFill/>
        </p:spPr>
        <p:txBody>
          <a:bodyPr/>
          <a:lstStyle/>
          <a:p>
            <a:r>
              <a:rPr lang="en-US" smtClean="0"/>
              <a:t>	</a:t>
            </a:r>
          </a:p>
          <a:p>
            <a:r>
              <a:rPr lang="en-US" smtClean="0"/>
              <a:t>	The term “precursor” is used to describe the chemical compounds that are combined to form a lethal CW agent. () Most precursors also have legitimate commercial applications. </a:t>
            </a:r>
          </a:p>
          <a:p>
            <a:endParaRPr lang="en-US" smtClean="0"/>
          </a:p>
          <a:p>
            <a:r>
              <a:rPr lang="en-US" smtClean="0"/>
              <a:t>	</a:t>
            </a:r>
          </a:p>
        </p:txBody>
      </p:sp>
      <p:sp>
        <p:nvSpPr>
          <p:cNvPr id="252931" name="Rectangle 3"/>
          <p:cNvSpPr>
            <a:spLocks noGrp="1" noRot="1" noChangeAspect="1" noChangeArrowheads="1" noTextEdit="1"/>
          </p:cNvSpPr>
          <p:nvPr>
            <p:ph type="sldImg"/>
          </p:nvPr>
        </p:nvSpPr>
        <p:spPr>
          <a:ln cap="flat"/>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body" idx="1"/>
          </p:nvPr>
        </p:nvSpPr>
        <p:spPr>
          <a:noFill/>
        </p:spPr>
        <p:txBody>
          <a:bodyPr/>
          <a:lstStyle/>
          <a:p>
            <a:r>
              <a:rPr lang="en-US" smtClean="0"/>
              <a:t>	This slide depicts, in a very simplified form, a typical production process for chemical warfare agents. Many CW agents, especially older agents, are relatively simple to produce. They are often based on technology that is at least 80 years old and sometimes older, putting them well within the reach of virtually any country with a chemical industry that wants them. Newer agents, especially nerve agents, are more difficult to produce; however, much of the technology for these agents is widely available in the public domain.</a:t>
            </a:r>
          </a:p>
          <a:p>
            <a:endParaRPr lang="en-US" smtClean="0"/>
          </a:p>
          <a:p>
            <a:r>
              <a:rPr lang="en-US" smtClean="0"/>
              <a:t>	</a:t>
            </a:r>
          </a:p>
          <a:p>
            <a:endParaRPr lang="en-US" smtClean="0"/>
          </a:p>
        </p:txBody>
      </p:sp>
      <p:sp>
        <p:nvSpPr>
          <p:cNvPr id="253955" name="Rectangle 3"/>
          <p:cNvSpPr>
            <a:spLocks noGrp="1" noRot="1" noChangeAspect="1" noChangeArrowheads="1" noTextEdit="1"/>
          </p:cNvSpPr>
          <p:nvPr>
            <p:ph type="sldImg"/>
          </p:nvPr>
        </p:nvSpPr>
        <p:spPr>
          <a:ln cap="fla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body" idx="1"/>
          </p:nvPr>
        </p:nvSpPr>
        <p:spPr>
          <a:noFill/>
        </p:spPr>
        <p:txBody>
          <a:bodyPr/>
          <a:lstStyle/>
          <a:p>
            <a:r>
              <a:rPr lang="en-US" smtClean="0"/>
              <a:t>	In many ways, production of CW agents is like that of legitimate commercial compounds. Both involve use of standard chemical process equipment, including reactor vessels, in which production actually occurs; heat exchangers, to control temperature; and various pumps, pipes, valves, and other items that control the movement of chemicals throughout the plant. (The greatest similarities occur between pesticide and nerve agent production units because these agents are so closely related.)</a:t>
            </a:r>
          </a:p>
          <a:p>
            <a:r>
              <a:rPr lang="en-US" smtClean="0"/>
              <a:t>	So, standard chemical process equipment could be suitable for a clandestine CW program.  However, specialized equipment is preferred.  Equipment that is resistant to corrosion - such has Hastelloy and other high nickel alloys- has important applications in CW because of the highly corrosive compounds encountered in CW agent production. Double-seal pumps and other equipment that is designed to handle exceptionally toxic compounds are also preferred.  </a:t>
            </a:r>
          </a:p>
          <a:p>
            <a:r>
              <a:rPr lang="en-US" smtClean="0"/>
              <a:t>	</a:t>
            </a:r>
          </a:p>
        </p:txBody>
      </p:sp>
      <p:sp>
        <p:nvSpPr>
          <p:cNvPr id="254979" name="Rectangle 3"/>
          <p:cNvSpPr>
            <a:spLocks noGrp="1" noRot="1" noChangeAspect="1" noChangeArrowheads="1" noTextEdit="1"/>
          </p:cNvSpPr>
          <p:nvPr>
            <p:ph type="sldImg"/>
          </p:nvPr>
        </p:nvSpPr>
        <p:spPr>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body" idx="1"/>
          </p:nvPr>
        </p:nvSpPr>
        <p:spPr>
          <a:noFill/>
        </p:spPr>
        <p:txBody>
          <a:bodyPr/>
          <a:lstStyle/>
          <a:p>
            <a:endParaRPr lang="en-US" smtClean="0"/>
          </a:p>
        </p:txBody>
      </p:sp>
      <p:sp>
        <p:nvSpPr>
          <p:cNvPr id="256003" name="Rectangle 3"/>
          <p:cNvSpPr>
            <a:spLocks noGrp="1" noRot="1" noChangeAspect="1" noChangeArrowheads="1" noTextEdit="1"/>
          </p:cNvSpPr>
          <p:nvPr>
            <p:ph type="sldImg"/>
          </p:nvPr>
        </p:nvSpPr>
        <p:spPr>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xfrm>
            <a:off x="1143000" y="685800"/>
            <a:ext cx="4573588" cy="3429000"/>
          </a:xfrm>
          <a:ln/>
        </p:spPr>
      </p:sp>
      <p:sp>
        <p:nvSpPr>
          <p:cNvPr id="257027" name="Rectangle 3"/>
          <p:cNvSpPr>
            <a:spLocks noGrp="1" noChangeArrowheads="1"/>
          </p:cNvSpPr>
          <p:nvPr>
            <p:ph type="body" idx="1"/>
          </p:nvPr>
        </p:nvSpPr>
        <p:spPr>
          <a:noFill/>
        </p:spPr>
        <p:txBody>
          <a:bodyPr/>
          <a:lstStyle/>
          <a:p>
            <a:r>
              <a:rPr lang="en-US" sz="1400" b="1" u="sng" smtClean="0"/>
              <a:t>Recognition of Biological Equipment Detection/Identification</a:t>
            </a:r>
            <a:endParaRPr lang="en-US" b="1" smtClean="0"/>
          </a:p>
          <a:p>
            <a:r>
              <a:rPr lang="en-US" smtClean="0"/>
              <a:t>In the upper left are heat exchanger pipes for maintaining the appropriate temperature.  In the upper right are many glassed lined fittings for use in a highly corrosive environment. A cyclone is a type of </a:t>
            </a:r>
            <a:r>
              <a:rPr lang="en-US" smtClean="0">
                <a:hlinkClick r:id="rId3" tooltip="centrifugal separator"/>
              </a:rPr>
              <a:t>centrifugal separator</a:t>
            </a:r>
            <a:r>
              <a:rPr lang="en-US" smtClean="0"/>
              <a:t> that is used in the </a:t>
            </a:r>
            <a:r>
              <a:rPr lang="en-US" smtClean="0">
                <a:hlinkClick r:id="rId4" tooltip="Chemical Process Industry"/>
              </a:rPr>
              <a:t>Chemical Process Industry</a:t>
            </a:r>
            <a:r>
              <a:rPr lang="en-US" smtClean="0"/>
              <a:t>. They are designed for the separation of </a:t>
            </a:r>
            <a:r>
              <a:rPr lang="en-US" smtClean="0">
                <a:hlinkClick r:id="rId5" tooltip="gas"/>
              </a:rPr>
              <a:t>gas</a:t>
            </a:r>
            <a:r>
              <a:rPr lang="en-US" smtClean="0"/>
              <a:t>/</a:t>
            </a:r>
            <a:r>
              <a:rPr lang="en-US" smtClean="0">
                <a:hlinkClick r:id="rId6" tooltip="liquid"/>
              </a:rPr>
              <a:t>liquid</a:t>
            </a:r>
            <a:r>
              <a:rPr lang="en-US" smtClean="0"/>
              <a:t> and gas/</a:t>
            </a:r>
            <a:r>
              <a:rPr lang="en-US" smtClean="0">
                <a:hlinkClick r:id="rId7" tooltip="solid"/>
              </a:rPr>
              <a:t>solid</a:t>
            </a:r>
            <a:r>
              <a:rPr lang="en-US" smtClean="0"/>
              <a:t> mixtures, where the solid or liquid generally consists of fine particles (a dust/powder, or a mist).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AB076-54D7-4A4D-9AFA-A5DB64BB0729}" type="slidenum">
              <a:rPr lang="en-US" smtClean="0"/>
              <a:pPr>
                <a:defRPr/>
              </a:pPr>
              <a:t>153</a:t>
            </a:fld>
            <a:endParaRPr lang="en-US"/>
          </a:p>
        </p:txBody>
      </p:sp>
    </p:spTree>
    <p:extLst>
      <p:ext uri="{BB962C8B-B14F-4D97-AF65-F5344CB8AC3E}">
        <p14:creationId xmlns:p14="http://schemas.microsoft.com/office/powerpoint/2010/main" val="30570098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AB076-54D7-4A4D-9AFA-A5DB64BB0729}" type="slidenum">
              <a:rPr lang="en-US" smtClean="0"/>
              <a:pPr>
                <a:defRPr/>
              </a:pPr>
              <a:t>154</a:t>
            </a:fld>
            <a:endParaRPr lang="en-US"/>
          </a:p>
        </p:txBody>
      </p:sp>
    </p:spTree>
    <p:extLst>
      <p:ext uri="{BB962C8B-B14F-4D97-AF65-F5344CB8AC3E}">
        <p14:creationId xmlns:p14="http://schemas.microsoft.com/office/powerpoint/2010/main" val="305700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noFill/>
        </p:spPr>
        <p:txBody>
          <a:bodyPr/>
          <a:lstStyle/>
          <a:p>
            <a:r>
              <a:rPr lang="en-US" dirty="0" smtClean="0"/>
              <a:t>	</a:t>
            </a:r>
          </a:p>
        </p:txBody>
      </p:sp>
      <p:sp>
        <p:nvSpPr>
          <p:cNvPr id="199683" name="Rectangle 3"/>
          <p:cNvSpPr>
            <a:spLocks noGrp="1" noRot="1" noChangeAspect="1" noChangeArrowheads="1" noTextEdit="1"/>
          </p:cNvSpPr>
          <p:nvPr>
            <p:ph type="sldImg"/>
          </p:nvPr>
        </p:nvSpPr>
        <p:spPr>
          <a:ln cap="flat"/>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AB076-54D7-4A4D-9AFA-A5DB64BB0729}" type="slidenum">
              <a:rPr lang="en-US" smtClean="0"/>
              <a:pPr>
                <a:defRPr/>
              </a:pPr>
              <a:t>155</a:t>
            </a:fld>
            <a:endParaRPr lang="en-US"/>
          </a:p>
        </p:txBody>
      </p:sp>
    </p:spTree>
    <p:extLst>
      <p:ext uri="{BB962C8B-B14F-4D97-AF65-F5344CB8AC3E}">
        <p14:creationId xmlns:p14="http://schemas.microsoft.com/office/powerpoint/2010/main" val="3057009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AB076-54D7-4A4D-9AFA-A5DB64BB0729}" type="slidenum">
              <a:rPr lang="en-US" smtClean="0"/>
              <a:pPr>
                <a:defRPr/>
              </a:pPr>
              <a:t>156</a:t>
            </a:fld>
            <a:endParaRPr lang="en-US"/>
          </a:p>
        </p:txBody>
      </p:sp>
    </p:spTree>
    <p:extLst>
      <p:ext uri="{BB962C8B-B14F-4D97-AF65-F5344CB8AC3E}">
        <p14:creationId xmlns:p14="http://schemas.microsoft.com/office/powerpoint/2010/main" val="3057009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body" idx="1"/>
          </p:nvPr>
        </p:nvSpPr>
        <p:spPr>
          <a:xfrm>
            <a:off x="381000" y="3581400"/>
            <a:ext cx="6019800" cy="5486400"/>
          </a:xfrm>
          <a:noFill/>
        </p:spPr>
        <p:txBody>
          <a:bodyPr/>
          <a:lstStyle/>
          <a:p>
            <a:endParaRPr lang="en-US" sz="1100" dirty="0" smtClean="0"/>
          </a:p>
        </p:txBody>
      </p:sp>
      <p:sp>
        <p:nvSpPr>
          <p:cNvPr id="269315" name="Rectangle 3"/>
          <p:cNvSpPr>
            <a:spLocks noGrp="1" noRot="1" noChangeAspect="1" noChangeArrowheads="1" noTextEdit="1"/>
          </p:cNvSpPr>
          <p:nvPr>
            <p:ph type="sldImg"/>
          </p:nvPr>
        </p:nvSpPr>
        <p:spPr>
          <a:xfrm>
            <a:off x="1152525" y="6350"/>
            <a:ext cx="4554538" cy="3416300"/>
          </a:xfrm>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noFill/>
        </p:spPr>
        <p:txBody>
          <a:bodyPr/>
          <a:lstStyle/>
          <a:p>
            <a:r>
              <a:rPr lang="en-US" smtClean="0"/>
              <a:t>Turning from the discussion of nuclear force building, other proliferators like Iraq have had considerable experience with chemical weapons.  Indeed, since the early 1980s, CW has served a variety of purposes for Baghdad.  These include use as an effective force multiplier and as a tool for internal security.  Iraq’s highly publicized threat to retaliate with chemical weapons may have deterred Israel from preemptively attacking Iraq’s nuclear installations in 1990.  Baghdad’s CW capability certainly did not deter the Allied coalition from attacking Iraq in 1991.</a:t>
            </a:r>
          </a:p>
          <a:p>
            <a:endParaRPr lang="en-US" smtClean="0"/>
          </a:p>
        </p:txBody>
      </p:sp>
      <p:sp>
        <p:nvSpPr>
          <p:cNvPr id="76803" name="Rectangle 3"/>
          <p:cNvSpPr>
            <a:spLocks noGrp="1" noRot="1" noChangeAspect="1" noChangeArrowheads="1" noTextEdit="1"/>
          </p:cNvSpPr>
          <p:nvPr>
            <p:ph type="sldImg"/>
          </p:nvPr>
        </p:nvSpPr>
        <p:spPr>
          <a:xfrm>
            <a:off x="1150938" y="649288"/>
            <a:ext cx="4556125" cy="3416300"/>
          </a:xfrm>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noFill/>
        </p:spPr>
        <p:txBody>
          <a:bodyPr/>
          <a:lstStyle/>
          <a:p>
            <a:r>
              <a:rPr lang="en-US" smtClean="0"/>
              <a:t>	</a:t>
            </a:r>
          </a:p>
        </p:txBody>
      </p:sp>
      <p:sp>
        <p:nvSpPr>
          <p:cNvPr id="199683" name="Rectangle 3"/>
          <p:cNvSpPr>
            <a:spLocks noGrp="1" noRot="1" noChangeAspect="1" noChangeArrowheads="1" noTextEdit="1"/>
          </p:cNvSpPr>
          <p:nvPr>
            <p:ph type="sldImg"/>
          </p:nvPr>
        </p:nvSpPr>
        <p:spPr>
          <a:ln cap="flat"/>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noFill/>
        </p:spPr>
        <p:txBody>
          <a:bodyPr/>
          <a:lstStyle/>
          <a:p>
            <a:endParaRPr lang="en-US" smtClean="0"/>
          </a:p>
        </p:txBody>
      </p:sp>
      <p:sp>
        <p:nvSpPr>
          <p:cNvPr id="78851" name="Rectangle 3"/>
          <p:cNvSpPr>
            <a:spLocks noGrp="1" noRot="1" noChangeAspect="1" noChangeArrowheads="1" noTextEdit="1"/>
          </p:cNvSpPr>
          <p:nvPr>
            <p:ph type="sldImg"/>
          </p:nvPr>
        </p:nvSpPr>
        <p:spPr>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noFill/>
        </p:spPr>
        <p:txBody>
          <a:bodyPr/>
          <a:lstStyle/>
          <a:p>
            <a:r>
              <a:rPr lang="en-US" smtClean="0"/>
              <a:t>Iraq's use of CW against Iran was at first modest, with non-lethal tear gas being used to fend off human wave attacks.  As Iranian troops moved into Iraqi territory, however, this escalated to the use of lethal gas.  Following a two-year cessation -- brought about, in part, by US. protests over Iraq's use of CW -- Baghdad resumed the use of CW in 1986.  It made routine use of CW thereafter until the cease-fire in 1988.  By one estimate, Iraq employed CW 195 times during the war.</a:t>
            </a:r>
          </a:p>
          <a:p>
            <a:endParaRPr lang="en-US" smtClean="0"/>
          </a:p>
        </p:txBody>
      </p:sp>
      <p:sp>
        <p:nvSpPr>
          <p:cNvPr id="80899"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152400" y="3810658"/>
            <a:ext cx="6553200" cy="4646950"/>
          </a:xfrm>
          <a:noFill/>
        </p:spPr>
        <p:txBody>
          <a:bodyPr/>
          <a:lstStyle/>
          <a:p>
            <a:r>
              <a:rPr lang="en-US" sz="1000" smtClean="0"/>
              <a:t>1982: Iraqi use of CS (tear gas) achieving extreme disorganization at the Iranian tactical level, ruining the Iranian operation.</a:t>
            </a:r>
          </a:p>
          <a:p>
            <a:endParaRPr lang="en-US" sz="1000" smtClean="0"/>
          </a:p>
          <a:p>
            <a:r>
              <a:rPr lang="en-US" sz="1000" smtClean="0"/>
              <a:t>1983: fighting near Haj Umran, the Iraqis used mustard gas against an Iranian force which had captured a mountain top position.  Unfamiliarity with the gas characteristics caused the attack to fail.  Mustard gas is heavier than air and seeks the lowest elevation.  The Iraqis discovered this as they attempted to counterattack up the mountain only to be met and overwhelmed by their own gas.</a:t>
            </a:r>
          </a:p>
          <a:p>
            <a:endParaRPr lang="en-US" sz="1000" smtClean="0"/>
          </a:p>
          <a:p>
            <a:r>
              <a:rPr lang="en-US" sz="1000" smtClean="0"/>
              <a:t>1983, November: Penjwin, this use showed a rapid learning curve on the Iraqi’s part - they fired large quantities of mustard gas at the attacking Iranians.</a:t>
            </a:r>
          </a:p>
          <a:p>
            <a:endParaRPr lang="en-US" sz="1000" smtClean="0"/>
          </a:p>
          <a:p>
            <a:r>
              <a:rPr lang="en-US" sz="1000" smtClean="0"/>
              <a:t>February 11-22, 1984: (major use) The collapse in February of a promising attack by 100,000 Iranians to capture Basra was put down largely due to the Iraqi use of mustard and nerve gases (tabun)  - via aerial bombardment and artillery - which contributed to the loss of some 40,000 unprotected troops.  This was the first recorded large-scale use of nerve agent. The Iranians had attempted to attack through the Hawizah Marshes in an effort to cut the Basra-Baghdad road.  In this instance, the Iraqis located and isolated the forward elements of the attacking force with mustard, cutting them off almost entirely from resupply by land.  When the Iraqis attacked, they encountered Iranians who had no ammunition and who had not eaten for days.</a:t>
            </a:r>
          </a:p>
          <a:p>
            <a:endParaRPr lang="en-US" sz="1000" smtClean="0"/>
          </a:p>
          <a:p>
            <a:r>
              <a:rPr lang="en-US" sz="1000" smtClean="0"/>
              <a:t>February 25, 1986: the “Dawn 9” Iranian counter-offensive against the Fao peninsula.  Iraq used nerve gas heavily - casualties reached 5,000/day.</a:t>
            </a:r>
          </a:p>
          <a:p>
            <a:endParaRPr lang="en-US" sz="1000" smtClean="0"/>
          </a:p>
          <a:p>
            <a:r>
              <a:rPr lang="en-US" sz="1000" smtClean="0"/>
              <a:t>In 1988, Iraq used CW in an offensive mode at the battle of Majnoon Island (Jan), weakening Iranian forward positions and limiting rear operations.  Iraq also used a combination of mustard and nerve agents on its own dissident Kurdish population, who had been collaborating with Iran, in civilian villages and rebel encampments.  Many of the surviving Kurds were driven into Turkey.</a:t>
            </a:r>
          </a:p>
          <a:p>
            <a:endParaRPr lang="en-US" sz="1000" smtClean="0"/>
          </a:p>
          <a:p>
            <a:r>
              <a:rPr lang="en-US" sz="1000" smtClean="0"/>
              <a:t>Even so, CW accounted for only 5% of the 1 million total fatalities of the eight-year-long war.</a:t>
            </a:r>
          </a:p>
          <a:p>
            <a:endParaRPr lang="en-US" sz="1000" smtClean="0"/>
          </a:p>
          <a:p>
            <a:endParaRPr lang="en-US" sz="1000" smtClean="0"/>
          </a:p>
          <a:p>
            <a:endParaRPr lang="en-US" sz="1000" smtClean="0"/>
          </a:p>
        </p:txBody>
      </p:sp>
      <p:sp>
        <p:nvSpPr>
          <p:cNvPr id="79875" name="Rectangle 3"/>
          <p:cNvSpPr>
            <a:spLocks noGrp="1" noRot="1" noChangeAspect="1" noChangeArrowheads="1" noTextEdit="1"/>
          </p:cNvSpPr>
          <p:nvPr>
            <p:ph type="sldImg"/>
          </p:nvPr>
        </p:nvSpPr>
        <p:spPr>
          <a:xfrm>
            <a:off x="1152525" y="158750"/>
            <a:ext cx="4554538" cy="3416300"/>
          </a:xfrm>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noFill/>
        </p:spPr>
        <p:txBody>
          <a:bodyPr/>
          <a:lstStyle/>
          <a:p>
            <a:r>
              <a:rPr lang="en-US" smtClean="0"/>
              <a:t>As noted on the preceding slide, another reason for the temporary break in Baghdad's use of CW was to enable a reorganization of its Chemical Corps.  This was part of Iraq's overall learning curve with regard to chemical warfare.  Early on, the Iraqi Army not only experienced self-inflicted CW casualties, but also failed to employ CW with maximum effectiveness.  However, with the reorganization of the Chemical Corps, and suspected assistance from the Soviet Union, Iraq was able to overcome these shortcomings by 1987.  All told, an estimated 45,000 Iranian casualties were attributed to Iraqi CW.</a:t>
            </a:r>
          </a:p>
          <a:p>
            <a:endParaRPr lang="en-US" smtClean="0"/>
          </a:p>
          <a:p>
            <a:endParaRPr lang="en-US" smtClean="0"/>
          </a:p>
        </p:txBody>
      </p:sp>
      <p:sp>
        <p:nvSpPr>
          <p:cNvPr id="81923"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noFill/>
        </p:spPr>
        <p:txBody>
          <a:bodyPr/>
          <a:lstStyle/>
          <a:p>
            <a:r>
              <a:rPr lang="en-US" smtClean="0"/>
              <a:t>The pictures are said to have been taken in the aftermath of Saddam's attack using chemical weapons and cluster bombs on the Kurdish city of Halabja (population estimated at 70,000) on March 17, 1988. Halabja is located about 150 miles northeast of Baghdad and 8-10 miles from the Iranian border. The attack, said to have involved mustard gas, nerve agent and possibly cyanide, killed an estimated 5,000 of the town's inhabitants. The attack on Halabja took place amidst the infamous al-Anfal campaign, in which Saddam brutally repressed yet another of the Kurdish revolts during the Iran-Iraq war. Saddam is also said to have used chemical weapons in attacking up to 24 villages in Kurdish areas in April 1987.</a:t>
            </a:r>
          </a:p>
          <a:p>
            <a:endParaRPr lang="en-US" smtClean="0"/>
          </a:p>
        </p:txBody>
      </p:sp>
      <p:sp>
        <p:nvSpPr>
          <p:cNvPr id="82947"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noFill/>
        </p:spPr>
        <p:txBody>
          <a:bodyPr/>
          <a:lstStyle/>
          <a:p>
            <a:r>
              <a:rPr lang="en-US" smtClean="0"/>
              <a:t>Chemical weapons also figured into Iraq's war plans as it braced for a showdown against coalition forces in 1990-1991.  A number of CW preparations were made by the Iraqi military in and near the Kuwaiti Theater of Operations.  In part, these measures were intended to deter attack by raising the prospect of mass casualties, a perceived coalition weak spot.  Beyond that, however, it does appear that the Iraqi leadership intended to employ CW on the battlefield, with use instructions given to unit commanders.  Their failure to do so has been attributed to a variety of factors, although fear of retribution appears to be key.</a:t>
            </a:r>
          </a:p>
          <a:p>
            <a:endParaRPr lang="en-US" smtClean="0"/>
          </a:p>
        </p:txBody>
      </p:sp>
      <p:sp>
        <p:nvSpPr>
          <p:cNvPr id="83971"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noFill/>
        </p:spPr>
        <p:txBody>
          <a:bodyPr/>
          <a:lstStyle/>
          <a:p>
            <a:r>
              <a:rPr lang="en-US" smtClean="0"/>
              <a:t>Chemical weapons also figured into Iraq's war plans as it braced for a showdown against coalition forces in 1990-1991.  A number of CW preparations were made by the Iraqi military in and near the Kuwaiti Theater of Operations.  In part, these measures were intended to deter attack by raising the prospect of mass casualties, a perceived coalition weak spot.  Beyond that, however, it does appear that the Iraqi leadership intended to employ CW on the battlefield, with use instructions given to unit commanders.  Their failure to do so has been attributed to a variety of factors, although fear of retribution appears to be key.</a:t>
            </a:r>
          </a:p>
          <a:p>
            <a:endParaRPr lang="en-US" smtClean="0"/>
          </a:p>
        </p:txBody>
      </p:sp>
      <p:sp>
        <p:nvSpPr>
          <p:cNvPr id="83971" name="Rectangle 3"/>
          <p:cNvSpPr>
            <a:spLocks noGrp="1" noRot="1" noChangeAspect="1" noChangeArrowheads="1" noTextEdit="1"/>
          </p:cNvSpPr>
          <p:nvPr>
            <p:ph type="sldImg"/>
          </p:nvPr>
        </p:nvSpPr>
        <p:spPr>
          <a:ln cap="fla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noFill/>
        </p:spPr>
        <p:txBody>
          <a:bodyPr/>
          <a:lstStyle/>
          <a:p>
            <a:r>
              <a:rPr lang="en-US" smtClean="0"/>
              <a:t>Command and control arrangements for Iraqi CW reflect elements of centralization as well as predelegation.  Given Saddam Hussein's tight reign over the military and Iraqi society at large, it is likely that he personally authorized the initial use of CW against Iran.  As the use of CW became more frequent and routine in the later years of the war, it is possible that authority to employ it had been predelegated to lower levels of command.  Predelegation did figure into Iraq's CW doctrine against Israel in 1990.  The non-use of CW against coalition forces, however, casts doubt on whether Iraqi commanders would have fulfilled such threats.</a:t>
            </a:r>
          </a:p>
        </p:txBody>
      </p:sp>
      <p:sp>
        <p:nvSpPr>
          <p:cNvPr id="84995" name="Rectangle 3"/>
          <p:cNvSpPr>
            <a:spLocks noGrp="1" noRot="1" noChangeAspect="1" noChangeArrowheads="1" noTextEdit="1"/>
          </p:cNvSpPr>
          <p:nvPr>
            <p:ph type="sldImg"/>
          </p:nvPr>
        </p:nvSpPr>
        <p:spPr>
          <a:ln cap="flat"/>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noFill/>
        </p:spPr>
        <p:txBody>
          <a:bodyPr/>
          <a:lstStyle/>
          <a:p>
            <a:r>
              <a:rPr lang="en-US" smtClean="0"/>
              <a:t>Command and control arrangements for Iraqi CW reflect elements of centralization as well as predelegation.  Given Saddam Hussein's tight reign over the military and Iraqi society at large, it is likely that he personally authorized the initial use of CW against Iran.  As the use of CW became more frequent and routine in the later years of the war, it is possible that authority to employ it had been predelegated to lower levels of command.  Predelegation did figure into Iraq's CW doctrine against Israel in 1990.  The non-use of CW against coalition forces, however, casts doubt on whether Iraqi commanders would have fulfilled such threats.</a:t>
            </a:r>
          </a:p>
        </p:txBody>
      </p:sp>
      <p:sp>
        <p:nvSpPr>
          <p:cNvPr id="84995" name="Rectangle 3"/>
          <p:cNvSpPr>
            <a:spLocks noGrp="1" noRot="1" noChangeAspect="1" noChangeArrowheads="1" noTextEdit="1"/>
          </p:cNvSpPr>
          <p:nvPr>
            <p:ph type="sldImg"/>
          </p:nvPr>
        </p:nvSpPr>
        <p:spPr>
          <a:ln cap="flat"/>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noFill/>
        </p:spPr>
        <p:txBody>
          <a:bodyPr/>
          <a:lstStyle/>
          <a:p>
            <a:r>
              <a:rPr lang="en-US" smtClean="0"/>
              <a:t>	</a:t>
            </a:r>
          </a:p>
        </p:txBody>
      </p:sp>
      <p:sp>
        <p:nvSpPr>
          <p:cNvPr id="199683" name="Rectangle 3"/>
          <p:cNvSpPr>
            <a:spLocks noGrp="1" noRot="1" noChangeAspect="1" noChangeArrowheads="1" noTextEdit="1"/>
          </p:cNvSpPr>
          <p:nvPr>
            <p:ph type="sldImg"/>
          </p:nvPr>
        </p:nvSpPr>
        <p:spPr>
          <a:ln cap="flat"/>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body" idx="1"/>
          </p:nvPr>
        </p:nvSpPr>
        <p:spPr>
          <a:noFill/>
        </p:spPr>
        <p:txBody>
          <a:bodyPr/>
          <a:lstStyle/>
          <a:p>
            <a:endParaRPr lang="en-US" smtClean="0"/>
          </a:p>
        </p:txBody>
      </p:sp>
      <p:sp>
        <p:nvSpPr>
          <p:cNvPr id="260099" name="Rectangle 3"/>
          <p:cNvSpPr>
            <a:spLocks noGrp="1" noRot="1" noChangeAspect="1" noChangeArrowheads="1" noTextEdit="1"/>
          </p:cNvSpPr>
          <p:nvPr>
            <p:ph type="sldImg"/>
          </p:nvPr>
        </p:nvSpPr>
        <p:spPr>
          <a:ln cap="flat"/>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body" idx="1"/>
          </p:nvPr>
        </p:nvSpPr>
        <p:spPr>
          <a:noFill/>
        </p:spPr>
        <p:txBody>
          <a:bodyPr/>
          <a:lstStyle/>
          <a:p>
            <a:endParaRPr lang="en-US" smtClean="0"/>
          </a:p>
        </p:txBody>
      </p:sp>
      <p:sp>
        <p:nvSpPr>
          <p:cNvPr id="200707" name="Rectangle 3"/>
          <p:cNvSpPr>
            <a:spLocks noGrp="1" noRot="1" noChangeAspect="1" noChangeArrowheads="1" noTextEdit="1"/>
          </p:cNvSpPr>
          <p:nvPr>
            <p:ph type="sldImg"/>
          </p:nvPr>
        </p:nvSpPr>
        <p:spPr>
          <a:ln cap="flat"/>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CDB951-1905-4BE1-9165-D28577563C81}" type="slidenum">
              <a:rPr lang="en-US"/>
              <a:pPr>
                <a:defRPr/>
              </a:pPr>
              <a:t>‹#›</a:t>
            </a:fld>
            <a:endParaRPr lang="en-US"/>
          </a:p>
        </p:txBody>
      </p:sp>
    </p:spTree>
    <p:extLst>
      <p:ext uri="{BB962C8B-B14F-4D97-AF65-F5344CB8AC3E}">
        <p14:creationId xmlns:p14="http://schemas.microsoft.com/office/powerpoint/2010/main" val="7998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D8459-7DF3-48F8-BEED-974E4548C395}" type="slidenum">
              <a:rPr lang="en-US"/>
              <a:pPr>
                <a:defRPr/>
              </a:pPr>
              <a:t>‹#›</a:t>
            </a:fld>
            <a:endParaRPr lang="en-US"/>
          </a:p>
        </p:txBody>
      </p:sp>
    </p:spTree>
    <p:extLst>
      <p:ext uri="{BB962C8B-B14F-4D97-AF65-F5344CB8AC3E}">
        <p14:creationId xmlns:p14="http://schemas.microsoft.com/office/powerpoint/2010/main" val="307306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310222-823E-4B7F-B06E-77060F9CD2C0}" type="slidenum">
              <a:rPr lang="en-US"/>
              <a:pPr>
                <a:defRPr/>
              </a:pPr>
              <a:t>‹#›</a:t>
            </a:fld>
            <a:endParaRPr lang="en-US"/>
          </a:p>
        </p:txBody>
      </p:sp>
    </p:spTree>
    <p:extLst>
      <p:ext uri="{BB962C8B-B14F-4D97-AF65-F5344CB8AC3E}">
        <p14:creationId xmlns:p14="http://schemas.microsoft.com/office/powerpoint/2010/main" val="133870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1FCC3-A0A5-4875-B091-A6870F66D365}" type="slidenum">
              <a:rPr lang="en-US"/>
              <a:pPr>
                <a:defRPr/>
              </a:pPr>
              <a:t>‹#›</a:t>
            </a:fld>
            <a:endParaRPr lang="en-US"/>
          </a:p>
        </p:txBody>
      </p:sp>
    </p:spTree>
    <p:extLst>
      <p:ext uri="{BB962C8B-B14F-4D97-AF65-F5344CB8AC3E}">
        <p14:creationId xmlns:p14="http://schemas.microsoft.com/office/powerpoint/2010/main" val="85717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09550" y="431800"/>
            <a:ext cx="8724900" cy="4873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2225"/>
            <a:ext cx="7772400" cy="2325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770313"/>
            <a:ext cx="7772400" cy="232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1187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9550" y="431800"/>
            <a:ext cx="8724900" cy="487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292225"/>
            <a:ext cx="3810000" cy="2325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3770313"/>
            <a:ext cx="3810000" cy="232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292225"/>
            <a:ext cx="3810000" cy="480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87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9550" y="431800"/>
            <a:ext cx="87249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2225"/>
            <a:ext cx="3810000" cy="480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2225"/>
            <a:ext cx="3810000" cy="2325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0313"/>
            <a:ext cx="3810000" cy="232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4936871"/>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09550" y="431800"/>
            <a:ext cx="87249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2225"/>
            <a:ext cx="3810000" cy="4803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92225"/>
            <a:ext cx="3810000" cy="4803775"/>
          </a:xfrm>
        </p:spPr>
        <p:txBody>
          <a:bodyPr/>
          <a:lstStyle/>
          <a:p>
            <a:pPr lvl="0"/>
            <a:endParaRPr lang="en-US" noProof="0" smtClean="0"/>
          </a:p>
        </p:txBody>
      </p:sp>
    </p:spTree>
    <p:extLst>
      <p:ext uri="{BB962C8B-B14F-4D97-AF65-F5344CB8AC3E}">
        <p14:creationId xmlns:p14="http://schemas.microsoft.com/office/powerpoint/2010/main" val="18472556"/>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CC9AA-10D5-4873-8AFD-BEEDBC17E6CD}" type="slidenum">
              <a:rPr lang="en-US"/>
              <a:pPr>
                <a:defRPr/>
              </a:pPr>
              <a:t>‹#›</a:t>
            </a:fld>
            <a:endParaRPr lang="en-US"/>
          </a:p>
        </p:txBody>
      </p:sp>
    </p:spTree>
    <p:extLst>
      <p:ext uri="{BB962C8B-B14F-4D97-AF65-F5344CB8AC3E}">
        <p14:creationId xmlns:p14="http://schemas.microsoft.com/office/powerpoint/2010/main" val="307928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C8553D-6869-411D-87B1-ACF7CA7461C6}" type="slidenum">
              <a:rPr lang="en-US"/>
              <a:pPr>
                <a:defRPr/>
              </a:pPr>
              <a:t>‹#›</a:t>
            </a:fld>
            <a:endParaRPr lang="en-US"/>
          </a:p>
        </p:txBody>
      </p:sp>
    </p:spTree>
    <p:extLst>
      <p:ext uri="{BB962C8B-B14F-4D97-AF65-F5344CB8AC3E}">
        <p14:creationId xmlns:p14="http://schemas.microsoft.com/office/powerpoint/2010/main" val="169429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DC4F8E-45B2-4A94-89F5-2A9C4E7A0176}" type="slidenum">
              <a:rPr lang="en-US"/>
              <a:pPr>
                <a:defRPr/>
              </a:pPr>
              <a:t>‹#›</a:t>
            </a:fld>
            <a:endParaRPr lang="en-US"/>
          </a:p>
        </p:txBody>
      </p:sp>
    </p:spTree>
    <p:extLst>
      <p:ext uri="{BB962C8B-B14F-4D97-AF65-F5344CB8AC3E}">
        <p14:creationId xmlns:p14="http://schemas.microsoft.com/office/powerpoint/2010/main" val="538414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29A008-4590-4163-BC1D-B6F2DABD1813}" type="slidenum">
              <a:rPr lang="en-US"/>
              <a:pPr>
                <a:defRPr/>
              </a:pPr>
              <a:t>‹#›</a:t>
            </a:fld>
            <a:endParaRPr lang="en-US"/>
          </a:p>
        </p:txBody>
      </p:sp>
    </p:spTree>
    <p:extLst>
      <p:ext uri="{BB962C8B-B14F-4D97-AF65-F5344CB8AC3E}">
        <p14:creationId xmlns:p14="http://schemas.microsoft.com/office/powerpoint/2010/main" val="189529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E240FD-A467-47E3-A259-7A2CE3609835}" type="slidenum">
              <a:rPr lang="en-US"/>
              <a:pPr>
                <a:defRPr/>
              </a:pPr>
              <a:t>‹#›</a:t>
            </a:fld>
            <a:endParaRPr lang="en-US"/>
          </a:p>
        </p:txBody>
      </p:sp>
    </p:spTree>
    <p:extLst>
      <p:ext uri="{BB962C8B-B14F-4D97-AF65-F5344CB8AC3E}">
        <p14:creationId xmlns:p14="http://schemas.microsoft.com/office/powerpoint/2010/main" val="43574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C58177-B004-486F-979B-33B51FCBECC5}" type="slidenum">
              <a:rPr lang="en-US"/>
              <a:pPr>
                <a:defRPr/>
              </a:pPr>
              <a:t>‹#›</a:t>
            </a:fld>
            <a:endParaRPr lang="en-US"/>
          </a:p>
        </p:txBody>
      </p:sp>
    </p:spTree>
    <p:extLst>
      <p:ext uri="{BB962C8B-B14F-4D97-AF65-F5344CB8AC3E}">
        <p14:creationId xmlns:p14="http://schemas.microsoft.com/office/powerpoint/2010/main" val="2288140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31A6D5-34AF-4751-A750-A2E48BE7EC2E}" type="slidenum">
              <a:rPr lang="en-US"/>
              <a:pPr>
                <a:defRPr/>
              </a:pPr>
              <a:t>‹#›</a:t>
            </a:fld>
            <a:endParaRPr lang="en-US"/>
          </a:p>
        </p:txBody>
      </p:sp>
    </p:spTree>
    <p:extLst>
      <p:ext uri="{BB962C8B-B14F-4D97-AF65-F5344CB8AC3E}">
        <p14:creationId xmlns:p14="http://schemas.microsoft.com/office/powerpoint/2010/main" val="157996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208238-1949-4D3D-B508-714FCEA47961}" type="slidenum">
              <a:rPr lang="en-US"/>
              <a:pPr>
                <a:defRPr/>
              </a:pPr>
              <a:t>‹#›</a:t>
            </a:fld>
            <a:endParaRPr lang="en-US"/>
          </a:p>
        </p:txBody>
      </p:sp>
    </p:spTree>
    <p:extLst>
      <p:ext uri="{BB962C8B-B14F-4D97-AF65-F5344CB8AC3E}">
        <p14:creationId xmlns:p14="http://schemas.microsoft.com/office/powerpoint/2010/main" val="13865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0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320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20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57B5CA5-3D88-46C6-9E3D-F8F1D6EE3E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opcw.org/index.php?eID=dam_frontend_push&amp;docID=12373"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www.opcw.org/the-opcw-and-libya/libya-fact-and-figur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opcw.org/the-opcw-and-libya/libya-fact-and-figure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73.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72.emf"/><Relationship Id="rId4" Type="http://schemas.openxmlformats.org/officeDocument/2006/relationships/oleObject" Target="../embeddings/oleObject11.bin"/></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89.png"/><Relationship Id="rId4" Type="http://schemas.openxmlformats.org/officeDocument/2006/relationships/image" Target="../media/image88.png"/></Relationships>
</file>

<file path=ppt/slides/_rels/slide1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chemapps.stolaf.edu/jmol/jmol.php?model=ClCCSCCCl" TargetMode="Externa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2" Type="http://schemas.openxmlformats.org/officeDocument/2006/relationships/hyperlink" Target="http://www.opcw.org/our-work/assistance-and-protection/protection-against-chemical-weapons/detection/"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hyperlink" Target="http://emedicine.medscape.com/article/833933-overview"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hyperlink" Target="http://emedicine.medscape.com/article/833933-overview"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hyperlink" Target="http://www.ncbi.nlm.nih.gov/pmc/articles/PMC257715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26.jpeg"/><Relationship Id="rId4" Type="http://schemas.openxmlformats.org/officeDocument/2006/relationships/image" Target="../media/image125.emf"/></Relationships>
</file>

<file path=ppt/slides/_rels/slide16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6.xml"/><Relationship Id="rId1" Type="http://schemas.openxmlformats.org/officeDocument/2006/relationships/vmlDrawing" Target="../drawings/vmlDrawing11.vml"/><Relationship Id="rId5" Type="http://schemas.openxmlformats.org/officeDocument/2006/relationships/image" Target="../media/image129.wmf"/><Relationship Id="rId4" Type="http://schemas.openxmlformats.org/officeDocument/2006/relationships/oleObject" Target="../embeddings/oleObject14.bin"/></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2.xml"/><Relationship Id="rId1" Type="http://schemas.openxmlformats.org/officeDocument/2006/relationships/slideLayout" Target="../slideLayouts/slideLayout16.xml"/><Relationship Id="rId4" Type="http://schemas.openxmlformats.org/officeDocument/2006/relationships/image" Target="../media/image131.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image" Target="../media/image19.emf"/></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www.nti.org/country-profiles/libya/"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hyperlink" Target="http://www.nti.org/country-profiles/libya/"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hyperlink" Target="http://www.nti.org/country-profiles/libya/"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www.opcw.org/the-opcw-and-libya/"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hyperlink" Target="http://www.opcw.org/the-opcw-and-libya/"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hyperlink" Target="http://www.opcw.org/news/article/captured-chemical-weapons-in-libya-were-declared-to-the-opcw-by-former-government/"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www.opcw.org/news/article/captured-chemical-weapons-in-libya-were-declared-to-the-opcw-by-former-government/"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hyperlink" Target="http://www.opcw.org/news/article/captured-chemical-weapons-in-libya-were-declared-to-the-opcw-by-former-government/"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www.opcw.org/the-opcw-and-libya/libya-fact-and-figures/"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hyperlink" Target="http://defense-update.com/analysis/analysis_230907_syria_cw.htm"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19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chemapps.stolaf.edu/jmol/jmol.php?model=Cl%5bAs%5d(Cl)\C=C\Cl"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12.wmf"/><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chemapps.stolaf.edu/jmol/jmol.php?model=N"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chemapps.stolaf.edu/jmol/jmol.php?model=FP(=O)(OC(C)C)C"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9.e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38.emf"/><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3" Type="http://schemas.openxmlformats.org/officeDocument/2006/relationships/hyperlink" Target="http://chemapps.stolaf.edu/jmol/jmol.php?model=FP(=O)(OC(C)C(C)(C)C)C"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hyperlink" Target="http://chemapps.stolaf.edu/jmol/jmol.php?model=CCOP(C)(=O)SCCN(C(C)C)C(C)C"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preparatorychemistry.com/nerve_agent_sarin.html"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12.wmf"/><Relationship Id="rId4" Type="http://schemas.openxmlformats.org/officeDocument/2006/relationships/oleObject" Target="../embeddings/oleObject9.bin"/></Relationships>
</file>

<file path=ppt/slides/_rels/slide6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12.wmf"/><Relationship Id="rId4" Type="http://schemas.openxmlformats.org/officeDocument/2006/relationships/oleObject" Target="../embeddings/oleObject10.bin"/></Relationships>
</file>

<file path=ppt/slides/_rels/slide69.xml.rels><?xml version="1.0" encoding="UTF-8" standalone="yes"?>
<Relationships xmlns="http://schemas.openxmlformats.org/package/2006/relationships"><Relationship Id="rId3" Type="http://schemas.openxmlformats.org/officeDocument/2006/relationships/hyperlink" Target="http://www.opcw.org/chemical-weapons-convention/" TargetMode="External"/><Relationship Id="rId2" Type="http://schemas.openxmlformats.org/officeDocument/2006/relationships/hyperlink" Target="http://www.cwc.gov/" TargetMode="External"/><Relationship Id="rId1" Type="http://schemas.openxmlformats.org/officeDocument/2006/relationships/slideLayout" Target="../slideLayouts/slideLayout7.xml"/><Relationship Id="rId4" Type="http://schemas.openxmlformats.org/officeDocument/2006/relationships/hyperlink" Target="http://www.opcw.org/news-publications/publications/history-of-the-chemical-weapons-conven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www.cwc.gov/index_chemicals_sch1.html" TargetMode="External"/><Relationship Id="rId2" Type="http://schemas.openxmlformats.org/officeDocument/2006/relationships/hyperlink" Target="http://www.opcw.org/chemical-weapons-convention/annex-on-chemicals/a-guidelines-for-schedules-of-chemicals/"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www.cwc.gov/index_chemicals_sch2.html"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www.cwc.gov/index_chemicals_sch3.html"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opcw.org/" TargetMode="External"/><Relationship Id="rId2" Type="http://schemas.openxmlformats.org/officeDocument/2006/relationships/hyperlink" Target="http://www.opcw.org/about-opcw/"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www.idsa.in/cbwmagazine/Myanmar_pbaruah_0410" TargetMode="External"/><Relationship Id="rId2" Type="http://schemas.openxmlformats.org/officeDocument/2006/relationships/hyperlink" Target="http://www.nti.org/country-profiles/israel/"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www.nti.org/e_research/profiles/Egypt/Chemical/index.html"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globalsecurity.org/wmd/world/syria/cw.htm" TargetMode="External"/><Relationship Id="rId2" Type="http://schemas.openxmlformats.org/officeDocument/2006/relationships/hyperlink" Target="http://www.nti.org/country-profiles/north-korea/"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cns.miis.edu/multimedia/interactive_files/cw_dumping.htm" TargetMode="Externa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cma.army.mil/"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opcw.org/index.php?eID=dam_frontend_push&amp;docID=12373"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cma.army.mil/map.aspxhttp:/www.cma.army.mil/map.aspx" TargetMode="Externa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www.cma.army.mil/pueblo.aspx" TargetMode="External"/><Relationship Id="rId2" Type="http://schemas.openxmlformats.org/officeDocument/2006/relationships/hyperlink" Target="http://www.cma.army.mil/bluegrass.aspx"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133600" y="2130425"/>
            <a:ext cx="6705600" cy="979488"/>
          </a:xfrm>
        </p:spPr>
        <p:txBody>
          <a:bodyPr/>
          <a:lstStyle/>
          <a:p>
            <a:pPr algn="l" eaLnBrk="1" hangingPunct="1"/>
            <a:r>
              <a:rPr lang="en-US" sz="3600" smtClean="0">
                <a:solidFill>
                  <a:srgbClr val="000064"/>
                </a:solidFill>
                <a:latin typeface="Arial Black" pitchFamily="34" charset="0"/>
              </a:rPr>
              <a:t>Lectures 4 and 5: </a:t>
            </a:r>
            <a:br>
              <a:rPr lang="en-US" sz="3600" smtClean="0">
                <a:solidFill>
                  <a:srgbClr val="000064"/>
                </a:solidFill>
                <a:latin typeface="Arial Black" pitchFamily="34" charset="0"/>
              </a:rPr>
            </a:br>
            <a:r>
              <a:rPr lang="en-US" sz="3600" smtClean="0">
                <a:solidFill>
                  <a:srgbClr val="000064"/>
                </a:solidFill>
                <a:latin typeface="Arial Black" pitchFamily="34" charset="0"/>
              </a:rPr>
              <a:t>Science and Technology</a:t>
            </a:r>
          </a:p>
        </p:txBody>
      </p:sp>
      <p:sp>
        <p:nvSpPr>
          <p:cNvPr id="6147" name="Rectangle 3"/>
          <p:cNvSpPr>
            <a:spLocks noGrp="1" noChangeArrowheads="1"/>
          </p:cNvSpPr>
          <p:nvPr>
            <p:ph type="subTitle" idx="1"/>
          </p:nvPr>
        </p:nvSpPr>
        <p:spPr>
          <a:xfrm>
            <a:off x="2362200" y="3657600"/>
            <a:ext cx="6172200" cy="1752600"/>
          </a:xfrm>
        </p:spPr>
        <p:txBody>
          <a:bodyPr/>
          <a:lstStyle/>
          <a:p>
            <a:pPr eaLnBrk="1" hangingPunct="1"/>
            <a:r>
              <a:rPr lang="en-US" smtClean="0"/>
              <a:t>An Introduction to Organic Chemistry, Biochemistry, and Chemical Weapons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14600" y="609600"/>
            <a:ext cx="6400800" cy="990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3200" dirty="0" smtClean="0">
                <a:solidFill>
                  <a:schemeClr val="accent6">
                    <a:lumMod val="75000"/>
                  </a:schemeClr>
                </a:solidFill>
                <a:latin typeface="Arial Black" pitchFamily="34" charset="0"/>
              </a:rPr>
              <a:t>Classification of Chemical Weapons</a:t>
            </a:r>
          </a:p>
        </p:txBody>
      </p:sp>
      <p:sp>
        <p:nvSpPr>
          <p:cNvPr id="23555" name="Content Placeholder 4"/>
          <p:cNvSpPr txBox="1">
            <a:spLocks/>
          </p:cNvSpPr>
          <p:nvPr/>
        </p:nvSpPr>
        <p:spPr bwMode="auto">
          <a:xfrm>
            <a:off x="1981200" y="2057400"/>
            <a:ext cx="70104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20000"/>
              </a:spcBef>
              <a:buFontTx/>
              <a:buChar char="•"/>
            </a:pPr>
            <a:r>
              <a:rPr lang="en-US" sz="2800" b="1" dirty="0"/>
              <a:t>Lethal agents </a:t>
            </a:r>
            <a:r>
              <a:rPr lang="en-US" sz="2800" dirty="0"/>
              <a:t>– kill quickly with small quantities</a:t>
            </a:r>
          </a:p>
          <a:p>
            <a:pPr lvl="1">
              <a:spcBef>
                <a:spcPct val="20000"/>
              </a:spcBef>
              <a:buFontTx/>
              <a:buChar char="–"/>
            </a:pPr>
            <a:r>
              <a:rPr lang="en-US" sz="2400" dirty="0"/>
              <a:t>Nerve agents</a:t>
            </a:r>
          </a:p>
          <a:p>
            <a:pPr lvl="1">
              <a:spcBef>
                <a:spcPct val="20000"/>
              </a:spcBef>
              <a:buFontTx/>
              <a:buChar char="–"/>
            </a:pPr>
            <a:r>
              <a:rPr lang="en-US" sz="2400" dirty="0"/>
              <a:t>Blood gases</a:t>
            </a:r>
          </a:p>
          <a:p>
            <a:pPr>
              <a:spcBef>
                <a:spcPct val="20000"/>
              </a:spcBef>
              <a:buFontTx/>
              <a:buChar char="•"/>
            </a:pPr>
            <a:r>
              <a:rPr lang="en-US" sz="2800" b="1" dirty="0" err="1"/>
              <a:t>Incapacitants</a:t>
            </a:r>
            <a:r>
              <a:rPr lang="en-US" sz="2800" dirty="0"/>
              <a:t> </a:t>
            </a:r>
          </a:p>
          <a:p>
            <a:pPr lvl="1">
              <a:spcBef>
                <a:spcPct val="20000"/>
              </a:spcBef>
              <a:buFontTx/>
              <a:buChar char="–"/>
            </a:pPr>
            <a:r>
              <a:rPr lang="en-US" sz="2400" dirty="0"/>
              <a:t>Choking agents</a:t>
            </a:r>
          </a:p>
          <a:p>
            <a:pPr lvl="1">
              <a:spcBef>
                <a:spcPct val="20000"/>
              </a:spcBef>
              <a:buFontTx/>
              <a:buChar char="–"/>
            </a:pPr>
            <a:r>
              <a:rPr lang="en-US" sz="2400" dirty="0"/>
              <a:t>Blistering agents</a:t>
            </a:r>
          </a:p>
          <a:p>
            <a:pPr lvl="1">
              <a:spcBef>
                <a:spcPct val="20000"/>
              </a:spcBef>
              <a:buFontTx/>
              <a:buChar char="–"/>
            </a:pPr>
            <a:r>
              <a:rPr lang="en-US" sz="2400" dirty="0"/>
              <a:t>Tearing agents</a:t>
            </a:r>
          </a:p>
          <a:p>
            <a:pPr lvl="1">
              <a:spcBef>
                <a:spcPct val="20000"/>
              </a:spcBef>
              <a:buFontTx/>
              <a:buChar char="–"/>
            </a:pPr>
            <a:r>
              <a:rPr lang="en-US" sz="2400" dirty="0"/>
              <a:t>Opiate-like agents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228600"/>
            <a:ext cx="8686800" cy="708025"/>
          </a:xfrm>
          <a:prstGeom prst="rect">
            <a:avLst/>
          </a:prstGeom>
        </p:spPr>
        <p:txBody>
          <a:bodyPr>
            <a:spAutoFit/>
          </a:bodyPr>
          <a:lstStyle/>
          <a:p>
            <a:pPr algn="ctr">
              <a:defRPr/>
            </a:pPr>
            <a:r>
              <a:rPr lang="en-US" sz="2400" b="1" dirty="0">
                <a:solidFill>
                  <a:schemeClr val="accent6">
                    <a:lumMod val="50000"/>
                  </a:schemeClr>
                </a:solidFill>
                <a:latin typeface="Arial Black" pitchFamily="34" charset="0"/>
              </a:rPr>
              <a:t>Russian CW Sites</a:t>
            </a:r>
          </a:p>
          <a:p>
            <a:pPr algn="ctr">
              <a:defRPr/>
            </a:pPr>
            <a:r>
              <a:rPr lang="en-US" sz="1600" b="1" dirty="0">
                <a:solidFill>
                  <a:schemeClr val="accent6">
                    <a:lumMod val="50000"/>
                  </a:schemeClr>
                </a:solidFill>
                <a:latin typeface="Arial Black" pitchFamily="34" charset="0"/>
                <a:hlinkClick r:id="rId2"/>
              </a:rPr>
              <a:t>http://www.opcw.org/index.php?eID=dam_frontend_push&amp;docID=12373</a:t>
            </a:r>
            <a:endParaRPr lang="en-US" sz="1600" b="1" dirty="0">
              <a:solidFill>
                <a:schemeClr val="accent6">
                  <a:lumMod val="50000"/>
                </a:schemeClr>
              </a:solidFill>
              <a:latin typeface="Arial Black" pitchFamily="34" charset="0"/>
            </a:endParaRPr>
          </a:p>
        </p:txBody>
      </p:sp>
      <p:pic>
        <p:nvPicPr>
          <p:cNvPr id="1228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2326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52700" y="921603"/>
            <a:ext cx="5791200" cy="830997"/>
          </a:xfrm>
          <a:prstGeom prst="rect">
            <a:avLst/>
          </a:prstGeom>
        </p:spPr>
        <p:txBody>
          <a:bodyPr wrap="square">
            <a:spAutoFit/>
          </a:bodyPr>
          <a:lstStyle/>
          <a:p>
            <a:pPr>
              <a:defRPr/>
            </a:pPr>
            <a:r>
              <a:rPr lang="en-US" sz="2400" b="1" dirty="0">
                <a:solidFill>
                  <a:schemeClr val="accent6">
                    <a:lumMod val="50000"/>
                  </a:schemeClr>
                </a:solidFill>
                <a:latin typeface="Arial Black" pitchFamily="34" charset="0"/>
              </a:rPr>
              <a:t>Russia Destruction of Chemical Weapons</a:t>
            </a:r>
          </a:p>
        </p:txBody>
      </p:sp>
      <p:sp>
        <p:nvSpPr>
          <p:cNvPr id="5" name="Rectangle 4"/>
          <p:cNvSpPr>
            <a:spLocks noChangeArrowheads="1"/>
          </p:cNvSpPr>
          <p:nvPr/>
        </p:nvSpPr>
        <p:spPr bwMode="auto">
          <a:xfrm>
            <a:off x="2057400" y="2209800"/>
            <a:ext cx="68453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400" dirty="0" smtClean="0"/>
              <a:t>1987 </a:t>
            </a:r>
            <a:r>
              <a:rPr lang="en-US" sz="2400" dirty="0"/>
              <a:t>– discontinued production of CW and stated intention to destroy and not replace CW</a:t>
            </a:r>
          </a:p>
          <a:p>
            <a:pPr marL="342900" indent="-342900">
              <a:buFont typeface="Arial" pitchFamily="34" charset="0"/>
              <a:buChar char="•"/>
            </a:pPr>
            <a:r>
              <a:rPr lang="en-US" sz="2400" dirty="0"/>
              <a:t>1989 – U.S. and Russia signed Wyoming MOU</a:t>
            </a:r>
          </a:p>
          <a:p>
            <a:pPr marL="800100" lvl="1" indent="-342900">
              <a:buFont typeface="Arial" pitchFamily="34" charset="0"/>
              <a:buChar char="•"/>
            </a:pPr>
            <a:r>
              <a:rPr lang="en-US" sz="2400" dirty="0"/>
              <a:t>Bilateral exchange of information</a:t>
            </a:r>
          </a:p>
          <a:p>
            <a:pPr marL="800100" lvl="1" indent="-342900">
              <a:buFont typeface="Arial" pitchFamily="34" charset="0"/>
              <a:buChar char="•"/>
            </a:pPr>
            <a:r>
              <a:rPr lang="en-US" sz="2400" dirty="0"/>
              <a:t>Verification inspections</a:t>
            </a:r>
          </a:p>
          <a:p>
            <a:pPr marL="342900" indent="-342900">
              <a:buFont typeface="Arial" pitchFamily="34" charset="0"/>
              <a:buChar char="•"/>
            </a:pPr>
            <a:r>
              <a:rPr lang="en-US" sz="2400" dirty="0"/>
              <a:t>1997 – ratified CWC</a:t>
            </a:r>
          </a:p>
          <a:p>
            <a:pPr marL="342900" indent="-342900">
              <a:buFont typeface="Arial" pitchFamily="34" charset="0"/>
              <a:buChar char="•"/>
            </a:pPr>
            <a:r>
              <a:rPr lang="en-US" sz="2400" dirty="0"/>
              <a:t>2002 – neutralization facility for destruction of </a:t>
            </a:r>
            <a:r>
              <a:rPr lang="en-US" sz="2400" dirty="0" smtClean="0"/>
              <a:t>lewisite</a:t>
            </a:r>
            <a:endParaRPr lang="en-US" sz="2400" dirty="0"/>
          </a:p>
          <a:p>
            <a:pPr marL="342900" indent="-342900">
              <a:buFont typeface="Arial" pitchFamily="34" charset="0"/>
              <a:buChar char="•"/>
            </a:pPr>
            <a:r>
              <a:rPr lang="en-US" sz="2400" dirty="0" smtClean="0"/>
              <a:t>By August 2011 </a:t>
            </a:r>
            <a:r>
              <a:rPr lang="en-US" sz="2400" dirty="0"/>
              <a:t>– </a:t>
            </a:r>
            <a:r>
              <a:rPr lang="en-US" sz="2400" dirty="0" smtClean="0"/>
              <a:t>Five </a:t>
            </a:r>
            <a:r>
              <a:rPr lang="en-US" sz="2400" dirty="0"/>
              <a:t>more destruction </a:t>
            </a:r>
            <a:r>
              <a:rPr lang="en-US" sz="2400" dirty="0" smtClean="0"/>
              <a:t>facilities…one more planned</a:t>
            </a:r>
            <a:endParaRPr lang="en-US" sz="2400" dirty="0"/>
          </a:p>
        </p:txBody>
      </p:sp>
    </p:spTree>
    <p:extLst>
      <p:ext uri="{BB962C8B-B14F-4D97-AF65-F5344CB8AC3E}">
        <p14:creationId xmlns:p14="http://schemas.microsoft.com/office/powerpoint/2010/main" val="371998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14600" y="874713"/>
            <a:ext cx="5943600" cy="954087"/>
          </a:xfrm>
          <a:prstGeom prst="rect">
            <a:avLst/>
          </a:prstGeom>
        </p:spPr>
        <p:txBody>
          <a:bodyPr>
            <a:spAutoFit/>
          </a:bodyPr>
          <a:lstStyle/>
          <a:p>
            <a:pPr>
              <a:defRPr/>
            </a:pPr>
            <a:r>
              <a:rPr lang="en-US" sz="2800" b="1" dirty="0">
                <a:solidFill>
                  <a:schemeClr val="accent6">
                    <a:lumMod val="50000"/>
                  </a:schemeClr>
                </a:solidFill>
                <a:latin typeface="Arial Black" pitchFamily="34" charset="0"/>
              </a:rPr>
              <a:t>Russia Destruction of Chemical Weapons</a:t>
            </a:r>
          </a:p>
        </p:txBody>
      </p:sp>
      <p:sp>
        <p:nvSpPr>
          <p:cNvPr id="5" name="Rectangle 4"/>
          <p:cNvSpPr>
            <a:spLocks noChangeArrowheads="1"/>
          </p:cNvSpPr>
          <p:nvPr/>
        </p:nvSpPr>
        <p:spPr bwMode="auto">
          <a:xfrm>
            <a:off x="2209800" y="2374880"/>
            <a:ext cx="6553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400" dirty="0" smtClean="0"/>
              <a:t>Oct</a:t>
            </a:r>
            <a:r>
              <a:rPr lang="en-US" sz="2400" dirty="0"/>
              <a:t>. 24, 2011: Alexander </a:t>
            </a:r>
            <a:r>
              <a:rPr lang="en-US" sz="2400" dirty="0" err="1"/>
              <a:t>Studenekin</a:t>
            </a:r>
            <a:r>
              <a:rPr lang="en-US" sz="2400" dirty="0"/>
              <a:t>, Moscow's envoy to the </a:t>
            </a:r>
            <a:r>
              <a:rPr lang="en-US" sz="2400" dirty="0" smtClean="0"/>
              <a:t>OPCW reported that Russia has destroyed about 65% of its declared chemical weapons. </a:t>
            </a:r>
          </a:p>
          <a:p>
            <a:pPr marL="342900" indent="-342900">
              <a:buFont typeface="Arial" pitchFamily="34" charset="0"/>
              <a:buChar char="•"/>
            </a:pPr>
            <a:r>
              <a:rPr lang="en-US" sz="2400" dirty="0" smtClean="0"/>
              <a:t>U.S</a:t>
            </a:r>
            <a:r>
              <a:rPr lang="en-US" sz="2400" dirty="0"/>
              <a:t>. through Cooperative Threat Reduction program has committed $1 billion to help </a:t>
            </a:r>
          </a:p>
          <a:p>
            <a:pPr marL="342900" indent="-342900">
              <a:buFont typeface="Arial" pitchFamily="34" charset="0"/>
              <a:buChar char="•"/>
            </a:pPr>
            <a:r>
              <a:rPr lang="en-US" sz="2400" dirty="0"/>
              <a:t>Likely to finish after </a:t>
            </a:r>
            <a:r>
              <a:rPr lang="en-US" sz="2400" dirty="0" smtClean="0"/>
              <a:t>2015</a:t>
            </a:r>
          </a:p>
          <a:p>
            <a:pPr marL="342900" indent="-342900">
              <a:buFont typeface="Arial" pitchFamily="34" charset="0"/>
              <a:buChar char="•"/>
            </a:pPr>
            <a:r>
              <a:rPr lang="en-US" sz="2400" dirty="0"/>
              <a:t>OPCW OK’d an extension in the December 2011 meeting</a:t>
            </a:r>
            <a:r>
              <a:rPr lang="en-US" sz="2400" dirty="0" smtClean="0"/>
              <a:t>.</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152400"/>
            <a:ext cx="8724900" cy="690563"/>
          </a:xfrm>
        </p:spPr>
        <p:txBody>
          <a:bodyPr/>
          <a:lstStyle/>
          <a:p>
            <a:pPr>
              <a:defRPr/>
            </a:pPr>
            <a:r>
              <a:rPr lang="en-US" sz="3200" dirty="0" smtClean="0">
                <a:solidFill>
                  <a:schemeClr val="accent6">
                    <a:lumMod val="75000"/>
                  </a:schemeClr>
                </a:solidFill>
                <a:latin typeface="Arial Black" pitchFamily="34" charset="0"/>
              </a:rPr>
              <a:t>Libya Chemical Weapons</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457200" y="990600"/>
            <a:ext cx="8229600" cy="55626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000" dirty="0"/>
              <a:t>From </a:t>
            </a:r>
            <a:r>
              <a:rPr lang="en-US" sz="2000" dirty="0">
                <a:hlinkClick r:id="rId3"/>
              </a:rPr>
              <a:t>http://www.opcw.org/the-opcw-and-libya/libya-fact-and-figures</a:t>
            </a:r>
            <a:r>
              <a:rPr lang="en-US" sz="2000" dirty="0" smtClean="0">
                <a:hlinkClick r:id="rId3"/>
              </a:rPr>
              <a:t>/</a:t>
            </a:r>
            <a:endParaRPr lang="en-US" sz="2000" dirty="0" smtClean="0"/>
          </a:p>
          <a:p>
            <a:pPr>
              <a:defRPr/>
            </a:pPr>
            <a:endParaRPr lang="en-US" sz="2400" dirty="0" smtClean="0"/>
          </a:p>
          <a:p>
            <a:pPr>
              <a:defRPr/>
            </a:pPr>
            <a:r>
              <a:rPr lang="en-US" sz="2400" dirty="0" smtClean="0"/>
              <a:t>Joined CWC in 2004</a:t>
            </a:r>
          </a:p>
          <a:p>
            <a:pPr>
              <a:defRPr/>
            </a:pPr>
            <a:r>
              <a:rPr lang="en-US" sz="2400" dirty="0" smtClean="0"/>
              <a:t>Libya </a:t>
            </a:r>
            <a:r>
              <a:rPr lang="en-US" sz="2400" dirty="0"/>
              <a:t>declared possession of the following materials, which were verified by OPCW inspections: </a:t>
            </a:r>
          </a:p>
          <a:p>
            <a:pPr lvl="1">
              <a:defRPr/>
            </a:pPr>
            <a:r>
              <a:rPr lang="en-US" sz="2000" dirty="0"/>
              <a:t>24.7 metric </a:t>
            </a:r>
            <a:r>
              <a:rPr lang="en-US" sz="2000" dirty="0" smtClean="0"/>
              <a:t>tons of </a:t>
            </a:r>
            <a:r>
              <a:rPr lang="en-US" sz="2000" dirty="0"/>
              <a:t>sulfur mustard</a:t>
            </a:r>
          </a:p>
          <a:p>
            <a:pPr lvl="1">
              <a:defRPr/>
            </a:pPr>
            <a:r>
              <a:rPr lang="en-US" sz="2000" dirty="0"/>
              <a:t>1,390 </a:t>
            </a:r>
            <a:r>
              <a:rPr lang="en-US" sz="2000" dirty="0" smtClean="0"/>
              <a:t>metric tons </a:t>
            </a:r>
            <a:r>
              <a:rPr lang="en-US" sz="2000" dirty="0"/>
              <a:t>of precursor chemicals </a:t>
            </a:r>
          </a:p>
          <a:p>
            <a:pPr lvl="1">
              <a:defRPr/>
            </a:pPr>
            <a:r>
              <a:rPr lang="en-US" sz="2000" dirty="0"/>
              <a:t>3,563 unloaded chemical weapons munitions (aerial bombs)</a:t>
            </a:r>
          </a:p>
          <a:p>
            <a:pPr lvl="1">
              <a:defRPr/>
            </a:pPr>
            <a:r>
              <a:rPr lang="en-US" sz="2000" dirty="0"/>
              <a:t>3 chemical weapons production </a:t>
            </a:r>
            <a:r>
              <a:rPr lang="en-US" sz="2000" dirty="0" smtClean="0"/>
              <a:t>facilities</a:t>
            </a:r>
          </a:p>
          <a:p>
            <a:pPr>
              <a:defRPr/>
            </a:pPr>
            <a:r>
              <a:rPr lang="en-US" sz="2400" dirty="0"/>
              <a:t>Since declaring this stockpile, Libya has destroyed under OPCW verification:</a:t>
            </a:r>
          </a:p>
          <a:p>
            <a:pPr lvl="1">
              <a:defRPr/>
            </a:pPr>
            <a:r>
              <a:rPr lang="en-US" sz="2000" dirty="0"/>
              <a:t>55% of its sulfur mustard stockpile</a:t>
            </a:r>
          </a:p>
          <a:p>
            <a:pPr lvl="1">
              <a:defRPr/>
            </a:pPr>
            <a:r>
              <a:rPr lang="en-US" sz="2000" dirty="0"/>
              <a:t>40% of its precursor chemicals, and </a:t>
            </a:r>
          </a:p>
          <a:p>
            <a:pPr lvl="1">
              <a:defRPr/>
            </a:pPr>
            <a:r>
              <a:rPr lang="en-US" sz="2000" dirty="0"/>
              <a:t>100% of its unloaded CW munitions.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376238"/>
            <a:ext cx="8724900" cy="690562"/>
          </a:xfrm>
        </p:spPr>
        <p:txBody>
          <a:bodyPr/>
          <a:lstStyle/>
          <a:p>
            <a:pPr>
              <a:defRPr/>
            </a:pPr>
            <a:r>
              <a:rPr lang="en-US" sz="3200" dirty="0" smtClean="0">
                <a:solidFill>
                  <a:schemeClr val="accent6">
                    <a:lumMod val="75000"/>
                  </a:schemeClr>
                </a:solidFill>
                <a:latin typeface="Arial Black" pitchFamily="34" charset="0"/>
              </a:rPr>
              <a:t>Libya and CWC</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457200" y="1371600"/>
            <a:ext cx="8229600" cy="48768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000" dirty="0"/>
              <a:t>From </a:t>
            </a:r>
            <a:r>
              <a:rPr lang="en-US" sz="2000" dirty="0">
                <a:hlinkClick r:id="rId3"/>
              </a:rPr>
              <a:t>http://www.opcw.org/the-opcw-and-libya/libya-fact-and-figures/</a:t>
            </a:r>
            <a:endParaRPr lang="en-US" sz="2000" dirty="0"/>
          </a:p>
          <a:p>
            <a:pPr>
              <a:defRPr/>
            </a:pPr>
            <a:endParaRPr lang="en-US" sz="2800" dirty="0"/>
          </a:p>
          <a:p>
            <a:pPr>
              <a:defRPr/>
            </a:pPr>
            <a:r>
              <a:rPr lang="en-US" sz="2400" dirty="0" smtClean="0"/>
              <a:t>OPCW</a:t>
            </a:r>
            <a:r>
              <a:rPr lang="en-US" sz="2400" dirty="0"/>
              <a:t> </a:t>
            </a:r>
            <a:r>
              <a:rPr lang="en-US" sz="2400" dirty="0" smtClean="0"/>
              <a:t>has confirmed that Gaddafi </a:t>
            </a:r>
            <a:r>
              <a:rPr lang="en-US" sz="2400" dirty="0"/>
              <a:t>had mustard gas shells </a:t>
            </a:r>
            <a:r>
              <a:rPr lang="en-US" sz="2400" dirty="0" smtClean="0"/>
              <a:t>that </a:t>
            </a:r>
            <a:r>
              <a:rPr lang="en-US" sz="2400" dirty="0"/>
              <a:t>he had not </a:t>
            </a:r>
            <a:r>
              <a:rPr lang="en-US" sz="2400" dirty="0" smtClean="0"/>
              <a:t>declared, despite Libya’s membership in the OPCW.</a:t>
            </a:r>
          </a:p>
          <a:p>
            <a:pPr>
              <a:defRPr/>
            </a:pPr>
            <a:r>
              <a:rPr lang="en-US" sz="2400" dirty="0" smtClean="0"/>
              <a:t>Libya’s </a:t>
            </a:r>
            <a:r>
              <a:rPr lang="en-US" sz="2400" dirty="0"/>
              <a:t>deadline for completing destruction of its remaining CWs has been extended by the OPCW </a:t>
            </a:r>
            <a:r>
              <a:rPr lang="en-US" sz="2400" dirty="0" smtClean="0"/>
              <a:t>to </a:t>
            </a:r>
            <a:r>
              <a:rPr lang="en-US" sz="2400" dirty="0"/>
              <a:t>29 April </a:t>
            </a:r>
            <a:r>
              <a:rPr lang="en-US" sz="2400" dirty="0" smtClean="0"/>
              <a:t>2012.</a:t>
            </a:r>
          </a:p>
          <a:p>
            <a:pPr>
              <a:defRPr/>
            </a:pPr>
            <a:r>
              <a:rPr lang="en-US" sz="2400" dirty="0" smtClean="0"/>
              <a:t>Under </a:t>
            </a:r>
            <a:r>
              <a:rPr lang="en-US" sz="2400" dirty="0"/>
              <a:t>the Convention, the OPCW’s mandate is to inspect and verify chemical weapons destruction activities. Maintaining security of stockpiles until they are destroyed is the responsibility of the Libyan government</a:t>
            </a:r>
            <a:r>
              <a:rPr lang="en-US" sz="2400" dirty="0" smtClean="0"/>
              <a:t>.</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01900" y="892175"/>
            <a:ext cx="6438900" cy="708025"/>
          </a:xfrm>
          <a:prstGeom prst="rect">
            <a:avLst/>
          </a:prstGeom>
        </p:spPr>
        <p:txBody>
          <a:bodyPr>
            <a:spAutoFit/>
          </a:bodyPr>
          <a:lstStyle/>
          <a:p>
            <a:pPr>
              <a:defRPr/>
            </a:pPr>
            <a:r>
              <a:rPr lang="en-US" sz="4000" b="1" dirty="0">
                <a:solidFill>
                  <a:schemeClr val="accent6">
                    <a:lumMod val="50000"/>
                  </a:schemeClr>
                </a:solidFill>
                <a:latin typeface="Arial Black" pitchFamily="34" charset="0"/>
              </a:rPr>
              <a:t>Summary</a:t>
            </a:r>
          </a:p>
        </p:txBody>
      </p:sp>
      <p:sp>
        <p:nvSpPr>
          <p:cNvPr id="7" name="Rectangle 6"/>
          <p:cNvSpPr>
            <a:spLocks noChangeArrowheads="1"/>
          </p:cNvSpPr>
          <p:nvPr/>
        </p:nvSpPr>
        <p:spPr bwMode="auto">
          <a:xfrm>
            <a:off x="1879600" y="1923395"/>
            <a:ext cx="6934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800"/>
              <a:t>By </a:t>
            </a:r>
            <a:r>
              <a:rPr lang="en-US" sz="2800" smtClean="0"/>
              <a:t>2012</a:t>
            </a:r>
            <a:r>
              <a:rPr lang="en-US" sz="2800" dirty="0" smtClean="0"/>
              <a:t>, 50,619 metric tons, or 71.10%, of the world's declared stockpile of 71,195 metric tons of chemical agent have been destroyed.</a:t>
            </a:r>
          </a:p>
          <a:p>
            <a:pPr marL="342900" indent="-342900">
              <a:buFont typeface="Arial" pitchFamily="34" charset="0"/>
              <a:buChar char="•"/>
            </a:pPr>
            <a:r>
              <a:rPr lang="en-US" sz="2800" dirty="0" smtClean="0"/>
              <a:t>4,680 inspections have taken place at 195 chemical weapon-related and 1,103 industrial sites on the territory of 81 States Parties since April 1997. </a:t>
            </a:r>
          </a:p>
          <a:p>
            <a:pPr marL="342900" indent="-342900">
              <a:buFont typeface="Arial" pitchFamily="34" charset="0"/>
              <a:buChar char="•"/>
            </a:pPr>
            <a:r>
              <a:rPr lang="en-US" sz="2800" dirty="0" smtClean="0"/>
              <a:t>Worldwide, 4,913 industrial facilities are liable to inspection.</a:t>
            </a: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381000" y="1371600"/>
            <a:ext cx="835025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charset="0"/>
              <a:buChar char="•"/>
              <a:defRPr/>
            </a:pPr>
            <a:r>
              <a:rPr lang="en-US" sz="2400" dirty="0">
                <a:latin typeface="Arial" charset="0"/>
              </a:rPr>
              <a:t>Availability of chemical knowledge</a:t>
            </a:r>
          </a:p>
          <a:p>
            <a:pPr marL="457200" indent="-457200">
              <a:spcAft>
                <a:spcPts val="1200"/>
              </a:spcAft>
              <a:buFont typeface="Arial" charset="0"/>
              <a:buChar char="•"/>
              <a:defRPr/>
            </a:pPr>
            <a:r>
              <a:rPr lang="en-US" sz="2400" dirty="0">
                <a:latin typeface="Arial" charset="0"/>
              </a:rPr>
              <a:t>Availability of precursors</a:t>
            </a:r>
          </a:p>
          <a:p>
            <a:pPr marL="457200" indent="-457200">
              <a:spcAft>
                <a:spcPts val="1200"/>
              </a:spcAft>
              <a:buFont typeface="Arial" charset="0"/>
              <a:buChar char="•"/>
              <a:defRPr/>
            </a:pPr>
            <a:r>
              <a:rPr lang="en-US" sz="2400" dirty="0">
                <a:latin typeface="Arial" charset="0"/>
              </a:rPr>
              <a:t>Availability of chemical equipment</a:t>
            </a:r>
          </a:p>
          <a:p>
            <a:pPr marL="457200" indent="-457200">
              <a:spcAft>
                <a:spcPts val="1200"/>
              </a:spcAft>
              <a:buFont typeface="Arial" charset="0"/>
              <a:buChar char="•"/>
              <a:defRPr/>
            </a:pPr>
            <a:r>
              <a:rPr lang="en-US" sz="2400" dirty="0">
                <a:latin typeface="Arial" charset="0"/>
              </a:rPr>
              <a:t>Knowledge of production techniques (known for over 40 years)</a:t>
            </a:r>
          </a:p>
          <a:p>
            <a:pPr>
              <a:spcAft>
                <a:spcPts val="1200"/>
              </a:spcAft>
              <a:defRPr/>
            </a:pPr>
            <a:r>
              <a:rPr lang="en-US" sz="2400" dirty="0">
                <a:latin typeface="Arial" charset="0"/>
              </a:rPr>
              <a:t>Because all of these are increasing, there are about 100 countries that have the capability to make simple chemical weapons, such as phosgene, hydrogen cyanide, and sulfur mustard. </a:t>
            </a:r>
          </a:p>
          <a:p>
            <a:pPr>
              <a:spcAft>
                <a:spcPts val="1200"/>
              </a:spcAft>
              <a:defRPr/>
            </a:pPr>
            <a:r>
              <a:rPr lang="en-US" sz="2400" dirty="0">
                <a:latin typeface="Arial" charset="0"/>
              </a:rPr>
              <a:t>Because the synthesis of nerve agents requires high temperatures and highly corrosive chemicals, a smaller number of countries could make nerve gases. </a:t>
            </a:r>
          </a:p>
        </p:txBody>
      </p:sp>
      <p:sp>
        <p:nvSpPr>
          <p:cNvPr id="4" name="TextBox 3"/>
          <p:cNvSpPr txBox="1"/>
          <p:nvPr/>
        </p:nvSpPr>
        <p:spPr>
          <a:xfrm>
            <a:off x="1524000" y="236538"/>
            <a:ext cx="6477000" cy="954087"/>
          </a:xfrm>
          <a:prstGeom prst="rect">
            <a:avLst/>
          </a:prstGeom>
          <a:noFill/>
        </p:spPr>
        <p:txBody>
          <a:bodyPr>
            <a:spAutoFit/>
          </a:bodyPr>
          <a:lstStyle/>
          <a:p>
            <a:pPr algn="ctr">
              <a:defRPr/>
            </a:pPr>
            <a:r>
              <a:rPr lang="en-US" sz="2800" b="1" dirty="0">
                <a:solidFill>
                  <a:srgbClr val="000064"/>
                </a:solidFill>
                <a:latin typeface="Arial Black" pitchFamily="34" charset="0"/>
              </a:rPr>
              <a:t>Factors Affecting the Ability to Make Chemical Weapons</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ChangeArrowheads="1"/>
          </p:cNvSpPr>
          <p:nvPr/>
        </p:nvSpPr>
        <p:spPr bwMode="auto">
          <a:xfrm>
            <a:off x="2286000" y="2263438"/>
            <a:ext cx="644525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Aft>
                <a:spcPts val="1200"/>
              </a:spcAft>
              <a:buFont typeface="Arial" pitchFamily="34" charset="0"/>
              <a:buChar char="•"/>
            </a:pPr>
            <a:r>
              <a:rPr lang="en-US" sz="2800" dirty="0"/>
              <a:t>Desired quantity</a:t>
            </a:r>
          </a:p>
          <a:p>
            <a:pPr marL="457200" indent="-457200">
              <a:spcAft>
                <a:spcPts val="1200"/>
              </a:spcAft>
              <a:buFont typeface="Arial" pitchFamily="34" charset="0"/>
              <a:buChar char="•"/>
            </a:pPr>
            <a:r>
              <a:rPr lang="en-US" sz="2800" dirty="0"/>
              <a:t>Desired purity</a:t>
            </a:r>
          </a:p>
          <a:p>
            <a:pPr marL="914400" lvl="1" indent="-457200">
              <a:spcAft>
                <a:spcPts val="1200"/>
              </a:spcAft>
              <a:buFont typeface="Arial" pitchFamily="34" charset="0"/>
              <a:buChar char="•"/>
            </a:pPr>
            <a:r>
              <a:rPr lang="en-US" sz="2400" dirty="0"/>
              <a:t>For a variety of reasons, products of chemical reactions are rarely pure, so after the initial reactions, steps are taken to purify the product.</a:t>
            </a:r>
          </a:p>
          <a:p>
            <a:pPr marL="457200" indent="-457200">
              <a:spcAft>
                <a:spcPts val="1200"/>
              </a:spcAft>
              <a:buFont typeface="Arial" pitchFamily="34" charset="0"/>
              <a:buChar char="•"/>
            </a:pPr>
            <a:r>
              <a:rPr lang="en-US" sz="2800" dirty="0" smtClean="0"/>
              <a:t>Concern </a:t>
            </a:r>
            <a:r>
              <a:rPr lang="en-US" sz="2800" dirty="0"/>
              <a:t>for safety of workers</a:t>
            </a:r>
          </a:p>
          <a:p>
            <a:pPr marL="457200" indent="-457200">
              <a:spcAft>
                <a:spcPts val="1200"/>
              </a:spcAft>
              <a:buFont typeface="Arial" pitchFamily="34" charset="0"/>
              <a:buChar char="•"/>
            </a:pPr>
            <a:r>
              <a:rPr lang="en-US" sz="2800" dirty="0"/>
              <a:t>Concern for the environment </a:t>
            </a:r>
          </a:p>
        </p:txBody>
      </p:sp>
      <p:sp>
        <p:nvSpPr>
          <p:cNvPr id="4" name="TextBox 3"/>
          <p:cNvSpPr txBox="1"/>
          <p:nvPr/>
        </p:nvSpPr>
        <p:spPr>
          <a:xfrm>
            <a:off x="2514600" y="838200"/>
            <a:ext cx="6216650" cy="990600"/>
          </a:xfrm>
          <a:prstGeom prst="rect">
            <a:avLst/>
          </a:prstGeom>
          <a:noFill/>
        </p:spPr>
        <p:txBody>
          <a:bodyPr wrap="square">
            <a:spAutoFit/>
          </a:bodyPr>
          <a:lstStyle/>
          <a:p>
            <a:pPr>
              <a:defRPr/>
            </a:pPr>
            <a:r>
              <a:rPr lang="en-US" sz="2800" b="1" dirty="0">
                <a:solidFill>
                  <a:srgbClr val="000064"/>
                </a:solidFill>
                <a:latin typeface="Arial Black" pitchFamily="34" charset="0"/>
              </a:rPr>
              <a:t>Factors Affecting the Ability to Make CW</a:t>
            </a:r>
            <a:endParaRPr lang="en-US" sz="2800" dirty="0">
              <a:solidFill>
                <a:schemeClr val="accent6">
                  <a:lumMod val="75000"/>
                </a:schemeClr>
              </a:solidFill>
              <a:latin typeface="Arial Black" pitchFamily="34" charset="0"/>
            </a:endParaRPr>
          </a:p>
        </p:txBody>
      </p:sp>
    </p:spTree>
    <p:extLst>
      <p:ext uri="{BB962C8B-B14F-4D97-AF65-F5344CB8AC3E}">
        <p14:creationId xmlns:p14="http://schemas.microsoft.com/office/powerpoint/2010/main" val="168259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253425"/>
            <a:ext cx="8350624"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Production of Sulfur Mustard</a:t>
            </a:r>
            <a:endParaRPr lang="en-US" sz="3200" dirty="0">
              <a:solidFill>
                <a:schemeClr val="accent6">
                  <a:lumMod val="75000"/>
                </a:schemeClr>
              </a:solidFill>
              <a:latin typeface="Arial Black" pitchFamily="34" charset="0"/>
            </a:endParaRPr>
          </a:p>
        </p:txBody>
      </p:sp>
      <p:sp>
        <p:nvSpPr>
          <p:cNvPr id="5" name="Rectangle 1"/>
          <p:cNvSpPr>
            <a:spLocks noChangeArrowheads="1"/>
          </p:cNvSpPr>
          <p:nvPr/>
        </p:nvSpPr>
        <p:spPr bwMode="auto">
          <a:xfrm>
            <a:off x="381000" y="997089"/>
            <a:ext cx="835062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000" dirty="0" smtClean="0"/>
              <a:t>Relatively easy to make and conceal.</a:t>
            </a:r>
          </a:p>
          <a:p>
            <a:pPr marL="342900" indent="-342900">
              <a:buFont typeface="Arial" pitchFamily="34" charset="0"/>
              <a:buChar char="•"/>
            </a:pPr>
            <a:r>
              <a:rPr lang="en-US" sz="2000" dirty="0" err="1" smtClean="0"/>
              <a:t>Thiodiglycol</a:t>
            </a:r>
            <a:r>
              <a:rPr lang="en-US" sz="2000" dirty="0" smtClean="0"/>
              <a:t> and concentrated hydrochloric acid react to form sulfur mustard</a:t>
            </a:r>
            <a:endParaRPr lang="en-US" sz="2000" dirty="0"/>
          </a:p>
          <a:p>
            <a:r>
              <a:rPr lang="en-US" sz="2000" dirty="0" smtClean="0"/>
              <a:t>	(HOCH</a:t>
            </a:r>
            <a:r>
              <a:rPr lang="en-US" sz="2000" baseline="-25000" dirty="0" smtClean="0"/>
              <a:t>2</a:t>
            </a:r>
            <a:r>
              <a:rPr lang="en-US" sz="2000" dirty="0" smtClean="0"/>
              <a:t>CH</a:t>
            </a:r>
            <a:r>
              <a:rPr lang="en-US" sz="2000" baseline="-25000" dirty="0" smtClean="0"/>
              <a:t>2</a:t>
            </a:r>
            <a:r>
              <a:rPr lang="en-US" sz="2000" dirty="0" smtClean="0"/>
              <a:t>)</a:t>
            </a:r>
            <a:r>
              <a:rPr lang="en-US" sz="2000" baseline="-25000" dirty="0" smtClean="0"/>
              <a:t>2</a:t>
            </a:r>
            <a:r>
              <a:rPr lang="en-US" sz="2000" dirty="0" smtClean="0"/>
              <a:t>S </a:t>
            </a:r>
            <a:r>
              <a:rPr lang="en-US" sz="2000" dirty="0"/>
              <a:t>+ 2 HCl → (Cl-CH</a:t>
            </a:r>
            <a:r>
              <a:rPr lang="en-US" sz="2000" baseline="-25000" dirty="0"/>
              <a:t>2</a:t>
            </a:r>
            <a:r>
              <a:rPr lang="en-US" sz="2000" dirty="0"/>
              <a:t>CH</a:t>
            </a:r>
            <a:r>
              <a:rPr lang="en-US" sz="2000" baseline="-25000" dirty="0"/>
              <a:t>2</a:t>
            </a:r>
            <a:r>
              <a:rPr lang="en-US" sz="2000" dirty="0"/>
              <a:t>)</a:t>
            </a:r>
            <a:r>
              <a:rPr lang="en-US" sz="2000" baseline="-25000" dirty="0"/>
              <a:t>2</a:t>
            </a:r>
            <a:r>
              <a:rPr lang="en-US" sz="2000" dirty="0"/>
              <a:t>S + 2 H</a:t>
            </a:r>
            <a:r>
              <a:rPr lang="en-US" sz="2000" baseline="-25000" dirty="0"/>
              <a:t>2</a:t>
            </a:r>
            <a:r>
              <a:rPr lang="en-US" sz="2000" dirty="0"/>
              <a:t>O </a:t>
            </a:r>
          </a:p>
          <a:p>
            <a:pPr marL="457200" indent="-457200">
              <a:buFont typeface="Arial" pitchFamily="34" charset="0"/>
              <a:buChar char="•"/>
            </a:pPr>
            <a:r>
              <a:rPr lang="en-US" sz="2000" dirty="0" err="1" smtClean="0"/>
              <a:t>Thiodiglycol</a:t>
            </a:r>
            <a:r>
              <a:rPr lang="en-US" sz="2000" dirty="0" smtClean="0"/>
              <a:t> </a:t>
            </a:r>
          </a:p>
          <a:p>
            <a:pPr marL="914400" lvl="1" indent="-457200">
              <a:buFont typeface="Arial" pitchFamily="34" charset="0"/>
              <a:buChar char="•"/>
            </a:pPr>
            <a:r>
              <a:rPr lang="en-US" sz="2000" dirty="0" smtClean="0"/>
              <a:t>Used to make many things, </a:t>
            </a:r>
            <a:r>
              <a:rPr lang="en-US" sz="2000" dirty="0"/>
              <a:t/>
            </a:r>
            <a:br>
              <a:rPr lang="en-US" sz="2000" dirty="0"/>
            </a:br>
            <a:r>
              <a:rPr lang="en-US" sz="2000" dirty="0" smtClean="0"/>
              <a:t>including pen inks, plastics, </a:t>
            </a:r>
            <a:br>
              <a:rPr lang="en-US" sz="2000" dirty="0" smtClean="0"/>
            </a:br>
            <a:r>
              <a:rPr lang="en-US" sz="2000" dirty="0" smtClean="0"/>
              <a:t>pesticides, dyes, and </a:t>
            </a:r>
            <a:br>
              <a:rPr lang="en-US" sz="2000" dirty="0" smtClean="0"/>
            </a:br>
            <a:r>
              <a:rPr lang="en-US" sz="2000" dirty="0" smtClean="0"/>
              <a:t>photographic developing solutions</a:t>
            </a:r>
          </a:p>
          <a:p>
            <a:pPr marL="914400" lvl="1" indent="-457200">
              <a:buFont typeface="Arial" pitchFamily="34" charset="0"/>
              <a:buChar char="•"/>
            </a:pPr>
            <a:r>
              <a:rPr lang="en-US" sz="2000" dirty="0" smtClean="0"/>
              <a:t>5 U.S. producers of </a:t>
            </a:r>
            <a:r>
              <a:rPr lang="en-US" sz="2000" dirty="0" err="1" smtClean="0"/>
              <a:t>thiodiglycol</a:t>
            </a:r>
            <a:r>
              <a:rPr lang="en-US" sz="2000" dirty="0" smtClean="0"/>
              <a:t> </a:t>
            </a:r>
            <a:br>
              <a:rPr lang="en-US" sz="2000" dirty="0" smtClean="0"/>
            </a:br>
            <a:r>
              <a:rPr lang="en-US" sz="2000" dirty="0" smtClean="0"/>
              <a:t>and some foreign producers</a:t>
            </a:r>
          </a:p>
          <a:p>
            <a:pPr marL="914400" lvl="1" indent="-457200">
              <a:buFont typeface="Arial" pitchFamily="34" charset="0"/>
              <a:buChar char="•"/>
            </a:pPr>
            <a:r>
              <a:rPr lang="en-US" sz="2000" dirty="0" smtClean="0"/>
              <a:t>Schedule 2 part B chemical</a:t>
            </a:r>
          </a:p>
          <a:p>
            <a:pPr marL="914400" lvl="1" indent="-457200">
              <a:buFont typeface="Arial" pitchFamily="34" charset="0"/>
              <a:buChar char="•"/>
            </a:pPr>
            <a:r>
              <a:rPr lang="en-US" sz="2000" dirty="0" smtClean="0"/>
              <a:t>About 100 firms purchase it</a:t>
            </a:r>
          </a:p>
          <a:p>
            <a:pPr marL="914400" lvl="1" indent="-457200">
              <a:buFont typeface="Arial" pitchFamily="34" charset="0"/>
              <a:buChar char="•"/>
            </a:pPr>
            <a:r>
              <a:rPr lang="en-US" sz="2000" dirty="0" smtClean="0"/>
              <a:t>Can be made indigenously in different ways, including from 2-chloroethanol and sodium sulfide</a:t>
            </a:r>
          </a:p>
          <a:p>
            <a:pPr marL="457200" indent="-457200">
              <a:buFont typeface="Arial" pitchFamily="34" charset="0"/>
              <a:buChar char="•"/>
            </a:pPr>
            <a:r>
              <a:rPr lang="en-US" sz="2000" dirty="0" smtClean="0"/>
              <a:t>Does not require sophisticated equipment</a:t>
            </a:r>
          </a:p>
          <a:p>
            <a:pPr marL="457200" indent="-457200">
              <a:buFont typeface="Arial" pitchFamily="34" charset="0"/>
              <a:buChar char="•"/>
            </a:pPr>
            <a:r>
              <a:rPr lang="en-US" sz="2000" dirty="0" smtClean="0"/>
              <a:t>Distillation leads to improved purity, which allows longer storage</a:t>
            </a:r>
          </a:p>
          <a:p>
            <a:pPr marL="457200" indent="-457200">
              <a:buFont typeface="Arial" pitchFamily="34" charset="0"/>
              <a:buChar char="•"/>
            </a:pPr>
            <a:r>
              <a:rPr lang="en-US" sz="2000" dirty="0" smtClean="0"/>
              <a:t>Plant cost of $5-10 million </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428406"/>
            <a:ext cx="2667000" cy="2448394"/>
          </a:xfrm>
          <a:prstGeom prst="rect">
            <a:avLst/>
          </a:prstGeom>
        </p:spPr>
      </p:pic>
    </p:spTree>
    <p:extLst>
      <p:ext uri="{BB962C8B-B14F-4D97-AF65-F5344CB8AC3E}">
        <p14:creationId xmlns:p14="http://schemas.microsoft.com/office/powerpoint/2010/main" val="1350365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750888"/>
            <a:ext cx="6324600" cy="1077912"/>
          </a:xfrm>
          <a:prstGeom prst="rect">
            <a:avLst/>
          </a:prstGeom>
          <a:noFill/>
        </p:spPr>
        <p:txBody>
          <a:bodyPr>
            <a:spAutoFit/>
          </a:bodyPr>
          <a:lstStyle/>
          <a:p>
            <a:pPr>
              <a:defRPr/>
            </a:pPr>
            <a:r>
              <a:rPr lang="en-US" sz="3200" b="1" dirty="0">
                <a:solidFill>
                  <a:srgbClr val="000064"/>
                </a:solidFill>
                <a:latin typeface="Arial Black" pitchFamily="34" charset="0"/>
              </a:rPr>
              <a:t>Ways to Circumvent Export Controls on Precursors</a:t>
            </a:r>
            <a:endParaRPr lang="en-US" sz="3200" dirty="0">
              <a:solidFill>
                <a:schemeClr val="accent6">
                  <a:lumMod val="75000"/>
                </a:schemeClr>
              </a:solidFill>
              <a:latin typeface="Arial Black" pitchFamily="34" charset="0"/>
            </a:endParaRPr>
          </a:p>
        </p:txBody>
      </p:sp>
      <p:sp>
        <p:nvSpPr>
          <p:cNvPr id="135171" name="Rectangle 1"/>
          <p:cNvSpPr>
            <a:spLocks noChangeArrowheads="1"/>
          </p:cNvSpPr>
          <p:nvPr/>
        </p:nvSpPr>
        <p:spPr bwMode="auto">
          <a:xfrm>
            <a:off x="1752600" y="2349500"/>
            <a:ext cx="71628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Aft>
                <a:spcPts val="600"/>
              </a:spcAft>
              <a:buFont typeface="Arial" pitchFamily="34" charset="0"/>
              <a:buChar char="•"/>
            </a:pPr>
            <a:r>
              <a:rPr lang="en-US" sz="2800"/>
              <a:t>Substitute uncontrolled chemical for controlled one.</a:t>
            </a:r>
          </a:p>
          <a:p>
            <a:pPr marL="342900" indent="-342900">
              <a:spcAft>
                <a:spcPts val="600"/>
              </a:spcAft>
              <a:buFont typeface="Arial" pitchFamily="34" charset="0"/>
              <a:buChar char="•"/>
            </a:pPr>
            <a:r>
              <a:rPr lang="en-US" sz="2800"/>
              <a:t>Purchase relatively small quantities from multiple sources</a:t>
            </a:r>
          </a:p>
          <a:p>
            <a:pPr marL="342900" indent="-342900">
              <a:spcAft>
                <a:spcPts val="600"/>
              </a:spcAft>
              <a:buFont typeface="Arial" pitchFamily="34" charset="0"/>
              <a:buChar char="•"/>
            </a:pPr>
            <a:r>
              <a:rPr lang="en-US" sz="2800"/>
              <a:t>Produce precursors from simpler, uncontrolled substances…costly.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xfrm>
            <a:off x="209550" y="300038"/>
            <a:ext cx="8724900" cy="690562"/>
          </a:xfrm>
        </p:spPr>
        <p:txBody>
          <a:bodyPr>
            <a:noAutofit/>
          </a:bodyPr>
          <a:lstStyle/>
          <a:p>
            <a:pPr>
              <a:defRPr/>
            </a:pPr>
            <a:r>
              <a:rPr lang="en-US" sz="4000" dirty="0" smtClean="0">
                <a:solidFill>
                  <a:schemeClr val="accent6">
                    <a:lumMod val="75000"/>
                  </a:schemeClr>
                </a:solidFill>
                <a:latin typeface="Arial Black" pitchFamily="34" charset="0"/>
              </a:rPr>
              <a:t>Choking Agents</a:t>
            </a:r>
          </a:p>
        </p:txBody>
      </p:sp>
      <p:graphicFrame>
        <p:nvGraphicFramePr>
          <p:cNvPr id="24579" name="Object 4">
            <a:hlinkClick r:id="" action="ppaction://ole?verb=0"/>
          </p:cNvPr>
          <p:cNvGraphicFramePr>
            <a:graphicFrameLocks/>
          </p:cNvGraphicFramePr>
          <p:nvPr/>
        </p:nvGraphicFramePr>
        <p:xfrm>
          <a:off x="292100" y="1492250"/>
          <a:ext cx="1917700" cy="4781550"/>
        </p:xfrm>
        <a:graphic>
          <a:graphicData uri="http://schemas.openxmlformats.org/presentationml/2006/ole">
            <mc:AlternateContent xmlns:mc="http://schemas.openxmlformats.org/markup-compatibility/2006">
              <mc:Choice xmlns:v="urn:schemas-microsoft-com:vml" Requires="v">
                <p:oleObj spid="_x0000_s24748" name="Clip" r:id="rId4" imgW="1928813" imgH="4792663" progId="MS_ClipArt_Gallery.2">
                  <p:embed/>
                </p:oleObj>
              </mc:Choice>
              <mc:Fallback>
                <p:oleObj name="Clip" r:id="rId4" imgW="1928813" imgH="4792663" progId="MS_ClipArt_Gallery.2">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4922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21512" name="Rectangle 8"/>
          <p:cNvSpPr>
            <a:spLocks noGrp="1" noChangeArrowheads="1"/>
          </p:cNvSpPr>
          <p:nvPr>
            <p:ph type="body" sz="half" idx="2"/>
          </p:nvPr>
        </p:nvSpPr>
        <p:spPr>
          <a:xfrm>
            <a:off x="2362200" y="1371600"/>
            <a:ext cx="6548438" cy="5257800"/>
          </a:xfrm>
        </p:spPr>
        <p:txBody>
          <a:bodyPr>
            <a:noAutofit/>
          </a:bodyPr>
          <a:lstStyle/>
          <a:p>
            <a:pPr>
              <a:lnSpc>
                <a:spcPct val="80000"/>
              </a:lnSpc>
              <a:defRPr/>
            </a:pPr>
            <a:r>
              <a:rPr lang="en-US" sz="2800" dirty="0" smtClean="0">
                <a:latin typeface="+mj-lt"/>
                <a:ea typeface="+mj-ea"/>
                <a:cs typeface="+mj-cs"/>
              </a:rPr>
              <a:t>Diphosgene, </a:t>
            </a:r>
            <a:r>
              <a:rPr lang="en-US" sz="2800" b="1" dirty="0" smtClean="0">
                <a:latin typeface="+mj-lt"/>
                <a:ea typeface="+mj-ea"/>
                <a:cs typeface="+mj-cs"/>
              </a:rPr>
              <a:t>phosgene</a:t>
            </a:r>
            <a:r>
              <a:rPr lang="en-US" sz="2800" dirty="0" smtClean="0">
                <a:latin typeface="+mj-lt"/>
                <a:ea typeface="+mj-ea"/>
                <a:cs typeface="+mj-cs"/>
              </a:rPr>
              <a:t>, </a:t>
            </a:r>
            <a:r>
              <a:rPr lang="en-US" sz="2800" b="1" dirty="0" smtClean="0">
                <a:latin typeface="+mj-lt"/>
                <a:ea typeface="+mj-ea"/>
                <a:cs typeface="+mj-cs"/>
              </a:rPr>
              <a:t>chlorine</a:t>
            </a:r>
            <a:r>
              <a:rPr lang="en-US" sz="2800" dirty="0" smtClean="0">
                <a:latin typeface="+mj-lt"/>
                <a:ea typeface="+mj-ea"/>
                <a:cs typeface="+mj-cs"/>
              </a:rPr>
              <a:t>, chloropicrin</a:t>
            </a:r>
          </a:p>
          <a:p>
            <a:pPr>
              <a:lnSpc>
                <a:spcPct val="80000"/>
              </a:lnSpc>
              <a:defRPr/>
            </a:pPr>
            <a:r>
              <a:rPr lang="en-US" sz="2800" dirty="0" smtClean="0">
                <a:latin typeface="+mj-lt"/>
                <a:ea typeface="+mj-ea"/>
                <a:cs typeface="+mj-cs"/>
              </a:rPr>
              <a:t>Mode </a:t>
            </a:r>
            <a:r>
              <a:rPr lang="en-US" sz="2800" dirty="0">
                <a:latin typeface="+mj-lt"/>
                <a:ea typeface="+mj-ea"/>
                <a:cs typeface="+mj-cs"/>
              </a:rPr>
              <a:t>of Action: </a:t>
            </a:r>
            <a:r>
              <a:rPr lang="en-US" sz="2800" dirty="0" smtClean="0">
                <a:latin typeface="+mj-lt"/>
                <a:ea typeface="+mj-ea"/>
                <a:cs typeface="+mj-cs"/>
              </a:rPr>
              <a:t>Inhalation</a:t>
            </a:r>
            <a:endParaRPr lang="en-US" sz="2800" dirty="0">
              <a:latin typeface="+mj-lt"/>
              <a:ea typeface="+mj-ea"/>
              <a:cs typeface="+mj-cs"/>
            </a:endParaRPr>
          </a:p>
          <a:p>
            <a:pPr>
              <a:lnSpc>
                <a:spcPct val="80000"/>
              </a:lnSpc>
              <a:defRPr/>
            </a:pPr>
            <a:r>
              <a:rPr lang="en-US" sz="2800" dirty="0">
                <a:latin typeface="+mj-lt"/>
                <a:ea typeface="+mj-ea"/>
                <a:cs typeface="+mj-cs"/>
              </a:rPr>
              <a:t>Physiological Effects</a:t>
            </a:r>
          </a:p>
          <a:p>
            <a:pPr lvl="1">
              <a:lnSpc>
                <a:spcPct val="80000"/>
              </a:lnSpc>
              <a:buFont typeface="Arial" pitchFamily="34" charset="0"/>
              <a:buChar char="•"/>
              <a:defRPr/>
            </a:pPr>
            <a:r>
              <a:rPr lang="en-US" dirty="0">
                <a:latin typeface="+mj-lt"/>
                <a:ea typeface="+mj-ea"/>
                <a:cs typeface="+mj-cs"/>
              </a:rPr>
              <a:t>Agent inhaled into lungs</a:t>
            </a:r>
          </a:p>
          <a:p>
            <a:pPr lvl="1">
              <a:lnSpc>
                <a:spcPct val="80000"/>
              </a:lnSpc>
              <a:buFont typeface="Arial" pitchFamily="34" charset="0"/>
              <a:buChar char="•"/>
              <a:defRPr/>
            </a:pPr>
            <a:r>
              <a:rPr lang="en-US" dirty="0">
                <a:latin typeface="+mj-lt"/>
                <a:ea typeface="+mj-ea"/>
                <a:cs typeface="+mj-cs"/>
              </a:rPr>
              <a:t>Fluid builds up in lungs &amp; victim chokes on own fluid</a:t>
            </a:r>
          </a:p>
          <a:p>
            <a:pPr lvl="1">
              <a:lnSpc>
                <a:spcPct val="80000"/>
              </a:lnSpc>
              <a:buFont typeface="Arial" pitchFamily="34" charset="0"/>
              <a:buChar char="•"/>
              <a:defRPr/>
            </a:pPr>
            <a:r>
              <a:rPr lang="en-US" dirty="0">
                <a:latin typeface="+mj-lt"/>
                <a:ea typeface="+mj-ea"/>
                <a:cs typeface="+mj-cs"/>
              </a:rPr>
              <a:t>“Dry land drowning”</a:t>
            </a:r>
          </a:p>
          <a:p>
            <a:pPr lvl="1">
              <a:lnSpc>
                <a:spcPct val="80000"/>
              </a:lnSpc>
              <a:buFont typeface="Arial" pitchFamily="34" charset="0"/>
              <a:buChar char="•"/>
              <a:defRPr/>
            </a:pPr>
            <a:r>
              <a:rPr lang="en-US" dirty="0">
                <a:latin typeface="+mj-lt"/>
                <a:ea typeface="+mj-ea"/>
                <a:cs typeface="+mj-cs"/>
              </a:rPr>
              <a:t>Victim </a:t>
            </a:r>
            <a:r>
              <a:rPr lang="en-US" dirty="0" smtClean="0">
                <a:latin typeface="+mj-lt"/>
                <a:ea typeface="+mj-ea"/>
                <a:cs typeface="+mj-cs"/>
              </a:rPr>
              <a:t>can die </a:t>
            </a:r>
            <a:r>
              <a:rPr lang="en-US" dirty="0">
                <a:latin typeface="+mj-lt"/>
                <a:ea typeface="+mj-ea"/>
                <a:cs typeface="+mj-cs"/>
              </a:rPr>
              <a:t>of oxygen </a:t>
            </a:r>
            <a:r>
              <a:rPr lang="en-US" dirty="0" smtClean="0">
                <a:latin typeface="+mj-lt"/>
                <a:ea typeface="+mj-ea"/>
                <a:cs typeface="+mj-cs"/>
              </a:rPr>
              <a:t>deficiency</a:t>
            </a:r>
            <a:endParaRPr lang="en-US" dirty="0">
              <a:latin typeface="+mj-lt"/>
              <a:ea typeface="+mj-ea"/>
              <a:cs typeface="+mj-cs"/>
            </a:endParaRPr>
          </a:p>
          <a:p>
            <a:pPr>
              <a:lnSpc>
                <a:spcPct val="80000"/>
              </a:lnSpc>
              <a:defRPr/>
            </a:pPr>
            <a:r>
              <a:rPr lang="en-US" sz="2800" dirty="0">
                <a:latin typeface="+mj-lt"/>
                <a:ea typeface="+mj-ea"/>
                <a:cs typeface="+mj-cs"/>
              </a:rPr>
              <a:t>Form When Disseminated: </a:t>
            </a:r>
            <a:r>
              <a:rPr lang="en-US" sz="2800" dirty="0" smtClean="0">
                <a:latin typeface="+mj-lt"/>
                <a:ea typeface="+mj-ea"/>
                <a:cs typeface="+mj-cs"/>
              </a:rPr>
              <a:t>Gas</a:t>
            </a:r>
            <a:endParaRPr lang="en-US" sz="2800" dirty="0">
              <a:latin typeface="+mj-lt"/>
              <a:ea typeface="+mj-ea"/>
              <a:cs typeface="+mj-cs"/>
            </a:endParaRPr>
          </a:p>
          <a:p>
            <a:pPr>
              <a:lnSpc>
                <a:spcPct val="80000"/>
              </a:lnSpc>
              <a:defRPr/>
            </a:pPr>
            <a:r>
              <a:rPr lang="en-US" sz="2800" dirty="0">
                <a:latin typeface="+mj-lt"/>
                <a:ea typeface="+mj-ea"/>
                <a:cs typeface="+mj-cs"/>
              </a:rPr>
              <a:t>Required Defensive Gear: Protective Mask</a:t>
            </a:r>
          </a:p>
        </p:txBody>
      </p:sp>
      <p:sp>
        <p:nvSpPr>
          <p:cNvPr id="24581" name="Line 9"/>
          <p:cNvSpPr>
            <a:spLocks noChangeShapeType="1"/>
          </p:cNvSpPr>
          <p:nvPr/>
        </p:nvSpPr>
        <p:spPr bwMode="auto">
          <a:xfrm flipH="1" flipV="1">
            <a:off x="1600200" y="2667000"/>
            <a:ext cx="1262063" cy="547688"/>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12">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12">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5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304800" y="406400"/>
            <a:ext cx="8610600" cy="584200"/>
          </a:xfrm>
          <a:prstGeom prst="rect">
            <a:avLst/>
          </a:prstGeom>
          <a:noFill/>
        </p:spPr>
        <p:txBody>
          <a:bodyPr>
            <a:spAutoFit/>
          </a:bodyPr>
          <a:lstStyle/>
          <a:p>
            <a:pPr algn="ctr">
              <a:defRPr/>
            </a:pPr>
            <a:r>
              <a:rPr lang="en-US" sz="3200" dirty="0">
                <a:solidFill>
                  <a:schemeClr val="accent6">
                    <a:lumMod val="75000"/>
                  </a:schemeClr>
                </a:solidFill>
                <a:latin typeface="Arial Black" pitchFamily="34" charset="0"/>
                <a:ea typeface="+mj-ea"/>
                <a:cs typeface="+mj-cs"/>
              </a:rPr>
              <a:t>Iraqi Mustard Program</a:t>
            </a:r>
          </a:p>
        </p:txBody>
      </p:sp>
      <p:sp>
        <p:nvSpPr>
          <p:cNvPr id="136195" name="TextBox 3"/>
          <p:cNvSpPr txBox="1">
            <a:spLocks noChangeArrowheads="1"/>
          </p:cNvSpPr>
          <p:nvPr/>
        </p:nvSpPr>
        <p:spPr bwMode="auto">
          <a:xfrm>
            <a:off x="304800" y="12954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t>Back-Integration </a:t>
            </a:r>
            <a:r>
              <a:rPr lang="en-US" sz="2400" dirty="0"/>
              <a:t>= synthesizing precursor compounds from simpler ones that are not export controlled or are available from domestic sources</a:t>
            </a:r>
          </a:p>
        </p:txBody>
      </p:sp>
      <p:grpSp>
        <p:nvGrpSpPr>
          <p:cNvPr id="136196" name="Group 12"/>
          <p:cNvGrpSpPr>
            <a:grpSpLocks/>
          </p:cNvGrpSpPr>
          <p:nvPr/>
        </p:nvGrpSpPr>
        <p:grpSpPr bwMode="auto">
          <a:xfrm>
            <a:off x="1371600" y="2667000"/>
            <a:ext cx="6553200" cy="1295400"/>
            <a:chOff x="1371600" y="1905000"/>
            <a:chExt cx="6553200" cy="1295400"/>
          </a:xfrm>
        </p:grpSpPr>
        <p:sp>
          <p:nvSpPr>
            <p:cNvPr id="12" name="Rectangle 11"/>
            <p:cNvSpPr/>
            <p:nvPr/>
          </p:nvSpPr>
          <p:spPr>
            <a:xfrm>
              <a:off x="1371600" y="1905000"/>
              <a:ext cx="6553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136208" name="Object 10"/>
            <p:cNvGraphicFramePr>
              <a:graphicFrameLocks noChangeAspect="1"/>
            </p:cNvGraphicFramePr>
            <p:nvPr/>
          </p:nvGraphicFramePr>
          <p:xfrm>
            <a:off x="1404938" y="2097088"/>
            <a:ext cx="6448425" cy="557212"/>
          </p:xfrm>
          <a:graphic>
            <a:graphicData uri="http://schemas.openxmlformats.org/presentationml/2006/ole">
              <mc:AlternateContent xmlns:mc="http://schemas.openxmlformats.org/markup-compatibility/2006">
                <mc:Choice xmlns:v="urn:schemas-microsoft-com:vml" Requires="v">
                  <p:oleObj spid="_x0000_s136541" name="CS ChemDraw Drawing" r:id="rId4" imgW="6450504" imgH="557550" progId="ChemDraw.Document.6.0">
                    <p:embed/>
                  </p:oleObj>
                </mc:Choice>
                <mc:Fallback>
                  <p:oleObj name="CS ChemDraw Drawing" r:id="rId4" imgW="6450504" imgH="557550" progId="ChemDraw.Document.6.0">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938" y="2097088"/>
                          <a:ext cx="64484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36197" name="TextBox 13"/>
          <p:cNvSpPr txBox="1">
            <a:spLocks noChangeArrowheads="1"/>
          </p:cNvSpPr>
          <p:nvPr/>
        </p:nvSpPr>
        <p:spPr bwMode="auto">
          <a:xfrm>
            <a:off x="2133600" y="3408363"/>
            <a:ext cx="1293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thiodiglycol</a:t>
            </a:r>
          </a:p>
        </p:txBody>
      </p:sp>
      <p:cxnSp>
        <p:nvCxnSpPr>
          <p:cNvPr id="16" name="Straight Arrow Connector 15"/>
          <p:cNvCxnSpPr/>
          <p:nvPr/>
        </p:nvCxnSpPr>
        <p:spPr>
          <a:xfrm flipV="1">
            <a:off x="2590800" y="3776663"/>
            <a:ext cx="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6199" name="TextBox 16"/>
          <p:cNvSpPr txBox="1">
            <a:spLocks noChangeArrowheads="1"/>
          </p:cNvSpPr>
          <p:nvPr/>
        </p:nvSpPr>
        <p:spPr bwMode="auto">
          <a:xfrm>
            <a:off x="1371600" y="4114800"/>
            <a:ext cx="670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Embargo placed on this by Western Countries in early 80’s</a:t>
            </a:r>
          </a:p>
        </p:txBody>
      </p:sp>
      <p:sp>
        <p:nvSpPr>
          <p:cNvPr id="136200" name="TextBox 18"/>
          <p:cNvSpPr txBox="1">
            <a:spLocks noChangeArrowheads="1"/>
          </p:cNvSpPr>
          <p:nvPr/>
        </p:nvSpPr>
        <p:spPr bwMode="auto">
          <a:xfrm>
            <a:off x="6019800" y="3416300"/>
            <a:ext cx="158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sulfur mustard</a:t>
            </a:r>
          </a:p>
        </p:txBody>
      </p:sp>
      <p:grpSp>
        <p:nvGrpSpPr>
          <p:cNvPr id="21" name="Group 20"/>
          <p:cNvGrpSpPr>
            <a:grpSpLocks/>
          </p:cNvGrpSpPr>
          <p:nvPr/>
        </p:nvGrpSpPr>
        <p:grpSpPr bwMode="auto">
          <a:xfrm>
            <a:off x="381000" y="4572000"/>
            <a:ext cx="8458200" cy="2197100"/>
            <a:chOff x="609600" y="4584793"/>
            <a:chExt cx="8458200" cy="2197007"/>
          </a:xfrm>
        </p:grpSpPr>
        <p:sp>
          <p:nvSpPr>
            <p:cNvPr id="25" name="Rectangle 24"/>
            <p:cNvSpPr/>
            <p:nvPr/>
          </p:nvSpPr>
          <p:spPr>
            <a:xfrm>
              <a:off x="609600" y="4584793"/>
              <a:ext cx="8458200" cy="212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136203" name="Object 19"/>
            <p:cNvGraphicFramePr>
              <a:graphicFrameLocks noChangeAspect="1"/>
            </p:cNvGraphicFramePr>
            <p:nvPr/>
          </p:nvGraphicFramePr>
          <p:xfrm>
            <a:off x="882650" y="4681538"/>
            <a:ext cx="7297738" cy="1916112"/>
          </p:xfrm>
          <a:graphic>
            <a:graphicData uri="http://schemas.openxmlformats.org/presentationml/2006/ole">
              <mc:AlternateContent xmlns:mc="http://schemas.openxmlformats.org/markup-compatibility/2006">
                <mc:Choice xmlns:v="urn:schemas-microsoft-com:vml" Requires="v">
                  <p:oleObj spid="_x0000_s136542" name="CS ChemDraw Drawing" r:id="rId6" imgW="6296799" imgH="1654560" progId="ChemDraw.Document.6.0">
                    <p:embed/>
                  </p:oleObj>
                </mc:Choice>
                <mc:Fallback>
                  <p:oleObj name="CS ChemDraw Drawing" r:id="rId6" imgW="6296799" imgH="1654560" progId="ChemDraw.Document.6.0">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650" y="4681538"/>
                          <a:ext cx="729773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204" name="TextBox 25"/>
            <p:cNvSpPr txBox="1">
              <a:spLocks noChangeArrowheads="1"/>
            </p:cNvSpPr>
            <p:nvPr/>
          </p:nvSpPr>
          <p:spPr bwMode="auto">
            <a:xfrm>
              <a:off x="6038733" y="6412468"/>
              <a:ext cx="1581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sulfur mustard</a:t>
              </a:r>
            </a:p>
          </p:txBody>
        </p:sp>
        <p:sp>
          <p:nvSpPr>
            <p:cNvPr id="136205" name="TextBox 26"/>
            <p:cNvSpPr txBox="1">
              <a:spLocks noChangeArrowheads="1"/>
            </p:cNvSpPr>
            <p:nvPr/>
          </p:nvSpPr>
          <p:spPr bwMode="auto">
            <a:xfrm>
              <a:off x="691168" y="5322030"/>
              <a:ext cx="1813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rgbClr val="002060"/>
                  </a:solidFill>
                </a:rPr>
                <a:t>Ethylene oxide</a:t>
              </a:r>
            </a:p>
            <a:p>
              <a:pPr algn="ctr" eaLnBrk="1" hangingPunct="1"/>
              <a:r>
                <a:rPr lang="en-US" b="1">
                  <a:solidFill>
                    <a:srgbClr val="002060"/>
                  </a:solidFill>
                </a:rPr>
                <a:t>not controlled</a:t>
              </a:r>
            </a:p>
          </p:txBody>
        </p:sp>
        <p:sp>
          <p:nvSpPr>
            <p:cNvPr id="136206" name="TextBox 27"/>
            <p:cNvSpPr txBox="1">
              <a:spLocks noChangeArrowheads="1"/>
            </p:cNvSpPr>
            <p:nvPr/>
          </p:nvSpPr>
          <p:spPr bwMode="auto">
            <a:xfrm>
              <a:off x="6767916" y="5081462"/>
              <a:ext cx="21467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rgbClr val="002060"/>
                  </a:solidFill>
                </a:rPr>
                <a:t>Thionyl chloride </a:t>
              </a:r>
            </a:p>
            <a:p>
              <a:pPr algn="ctr" eaLnBrk="1" hangingPunct="1"/>
              <a:r>
                <a:rPr lang="en-US" b="1">
                  <a:solidFill>
                    <a:srgbClr val="002060"/>
                  </a:solidFill>
                </a:rPr>
                <a:t>Schedule 3 Part B</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330200"/>
            <a:ext cx="8350250" cy="584200"/>
          </a:xfrm>
          <a:prstGeom prst="rect">
            <a:avLst/>
          </a:prstGeom>
          <a:noFill/>
        </p:spPr>
        <p:txBody>
          <a:bodyPr>
            <a:spAutoFit/>
          </a:bodyPr>
          <a:lstStyle/>
          <a:p>
            <a:pPr algn="ctr">
              <a:defRPr/>
            </a:pPr>
            <a:r>
              <a:rPr lang="en-US" sz="3200" b="1" dirty="0">
                <a:solidFill>
                  <a:srgbClr val="000064"/>
                </a:solidFill>
                <a:latin typeface="Arial Black" pitchFamily="34" charset="0"/>
              </a:rPr>
              <a:t>Production of Tabun</a:t>
            </a:r>
            <a:endParaRPr lang="en-US" sz="3200" dirty="0">
              <a:solidFill>
                <a:schemeClr val="accent6">
                  <a:lumMod val="75000"/>
                </a:schemeClr>
              </a:solidFill>
              <a:latin typeface="Arial Black" pitchFamily="34" charset="0"/>
            </a:endParaRPr>
          </a:p>
        </p:txBody>
      </p:sp>
      <p:sp>
        <p:nvSpPr>
          <p:cNvPr id="138243" name="Rectangle 1"/>
          <p:cNvSpPr>
            <a:spLocks noChangeArrowheads="1"/>
          </p:cNvSpPr>
          <p:nvPr/>
        </p:nvSpPr>
        <p:spPr bwMode="auto">
          <a:xfrm>
            <a:off x="381000" y="1144588"/>
            <a:ext cx="8610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400" dirty="0"/>
              <a:t>Made from widely available phosphorus </a:t>
            </a:r>
            <a:r>
              <a:rPr lang="en-US" sz="2400" dirty="0" err="1"/>
              <a:t>oxychloride</a:t>
            </a:r>
            <a:r>
              <a:rPr lang="en-US" sz="2400" dirty="0"/>
              <a:t> (</a:t>
            </a:r>
            <a:r>
              <a:rPr lang="en-US" sz="2400" dirty="0" smtClean="0"/>
              <a:t>POCl</a:t>
            </a:r>
            <a:r>
              <a:rPr lang="en-US" sz="2400" baseline="-25000" dirty="0" smtClean="0"/>
              <a:t>3</a:t>
            </a:r>
            <a:r>
              <a:rPr lang="en-US" sz="2400" dirty="0" smtClean="0"/>
              <a:t> – </a:t>
            </a:r>
            <a:r>
              <a:rPr lang="en-US" sz="2400" dirty="0" err="1" smtClean="0"/>
              <a:t>scedule</a:t>
            </a:r>
            <a:r>
              <a:rPr lang="en-US" sz="2400" dirty="0" smtClean="0"/>
              <a:t> 3 part B), </a:t>
            </a:r>
            <a:r>
              <a:rPr lang="en-US" sz="2400" dirty="0"/>
              <a:t>hydrogen cyanide (HCN), dimethyl amine (NH(CH</a:t>
            </a:r>
            <a:r>
              <a:rPr lang="en-US" sz="2400" baseline="-25000" dirty="0"/>
              <a:t>3</a:t>
            </a:r>
            <a:r>
              <a:rPr lang="en-US" sz="2400" dirty="0"/>
              <a:t>)</a:t>
            </a:r>
            <a:r>
              <a:rPr lang="en-US" sz="2400" baseline="-25000" dirty="0"/>
              <a:t>2</a:t>
            </a:r>
            <a:r>
              <a:rPr lang="en-US" sz="2400" dirty="0"/>
              <a:t>), and ethanol (C</a:t>
            </a:r>
            <a:r>
              <a:rPr lang="en-US" sz="2400" baseline="-25000" dirty="0"/>
              <a:t>2</a:t>
            </a:r>
            <a:r>
              <a:rPr lang="en-US" sz="2400" dirty="0"/>
              <a:t>H</a:t>
            </a:r>
            <a:r>
              <a:rPr lang="en-US" sz="2400" baseline="-25000" dirty="0"/>
              <a:t>5</a:t>
            </a:r>
            <a:r>
              <a:rPr lang="en-US" sz="2400" dirty="0"/>
              <a:t>OH). All are used to make other substances, including pharmaceuticals, pesticides, missile fuels, and gasoline additives</a:t>
            </a:r>
          </a:p>
          <a:p>
            <a:pPr marL="342900" indent="-342900">
              <a:buFont typeface="Arial" pitchFamily="34" charset="0"/>
              <a:buChar char="•"/>
            </a:pPr>
            <a:r>
              <a:rPr lang="en-US" sz="2400" dirty="0"/>
              <a:t>Must handle highly toxic HCN gas.</a:t>
            </a:r>
          </a:p>
          <a:p>
            <a:pPr marL="342900" indent="-342900">
              <a:buFont typeface="Arial" pitchFamily="34" charset="0"/>
              <a:buChar char="•"/>
            </a:pPr>
            <a:r>
              <a:rPr lang="en-US" sz="2400" dirty="0"/>
              <a:t>Does not require use of corrosive materials and does not produce highly reactive intermediates.</a:t>
            </a:r>
          </a:p>
        </p:txBody>
      </p:sp>
      <p:pic>
        <p:nvPicPr>
          <p:cNvPr id="13824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481638"/>
            <a:ext cx="853440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35463"/>
            <a:ext cx="73914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457200"/>
            <a:ext cx="5791200" cy="584200"/>
          </a:xfrm>
          <a:prstGeom prst="rect">
            <a:avLst/>
          </a:prstGeom>
          <a:noFill/>
        </p:spPr>
        <p:txBody>
          <a:bodyPr>
            <a:spAutoFit/>
          </a:bodyPr>
          <a:lstStyle/>
          <a:p>
            <a:pPr algn="ctr">
              <a:defRPr/>
            </a:pPr>
            <a:r>
              <a:rPr lang="en-US" sz="3200" b="1" dirty="0">
                <a:solidFill>
                  <a:srgbClr val="000064"/>
                </a:solidFill>
                <a:latin typeface="Arial Black" pitchFamily="34" charset="0"/>
              </a:rPr>
              <a:t>Production of Sarin</a:t>
            </a:r>
            <a:endParaRPr lang="en-US" sz="3200" dirty="0">
              <a:solidFill>
                <a:schemeClr val="accent6">
                  <a:lumMod val="75000"/>
                </a:schemeClr>
              </a:solidFill>
              <a:latin typeface="Arial Black" pitchFamily="34" charset="0"/>
            </a:endParaRPr>
          </a:p>
        </p:txBody>
      </p:sp>
      <p:sp>
        <p:nvSpPr>
          <p:cNvPr id="5" name="Rectangle 1"/>
          <p:cNvSpPr>
            <a:spLocks noChangeArrowheads="1"/>
          </p:cNvSpPr>
          <p:nvPr/>
        </p:nvSpPr>
        <p:spPr bwMode="auto">
          <a:xfrm>
            <a:off x="152400" y="1295400"/>
            <a:ext cx="8763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Aft>
                <a:spcPts val="600"/>
              </a:spcAft>
              <a:buFont typeface="Arial" pitchFamily="34" charset="0"/>
              <a:buChar char="•"/>
              <a:defRPr/>
            </a:pPr>
            <a:r>
              <a:rPr lang="en-US" sz="2400" dirty="0">
                <a:latin typeface="Arial" charset="0"/>
              </a:rPr>
              <a:t>Most easily prepared from </a:t>
            </a:r>
            <a:br>
              <a:rPr lang="en-US" sz="2400" dirty="0">
                <a:latin typeface="Arial" charset="0"/>
              </a:rPr>
            </a:br>
            <a:r>
              <a:rPr lang="en-US" sz="2400" dirty="0" err="1">
                <a:latin typeface="Arial" charset="0"/>
              </a:rPr>
              <a:t>methylphosphonyl</a:t>
            </a:r>
            <a:r>
              <a:rPr lang="en-US" sz="2400" dirty="0">
                <a:latin typeface="Arial" charset="0"/>
              </a:rPr>
              <a:t> difluoride and isopropyl alcohol.</a:t>
            </a:r>
          </a:p>
          <a:p>
            <a:pPr>
              <a:spcAft>
                <a:spcPts val="600"/>
              </a:spcAft>
              <a:defRPr/>
            </a:pPr>
            <a:r>
              <a:rPr lang="en-US" sz="2000" dirty="0">
                <a:latin typeface="Arial" charset="0"/>
              </a:rPr>
              <a:t>        </a:t>
            </a:r>
            <a:r>
              <a:rPr lang="en-US" sz="2400" dirty="0">
                <a:latin typeface="Arial" charset="0"/>
              </a:rPr>
              <a:t>CH</a:t>
            </a:r>
            <a:r>
              <a:rPr lang="en-US" sz="2400" baseline="-25000" dirty="0">
                <a:latin typeface="Arial" charset="0"/>
              </a:rPr>
              <a:t>3</a:t>
            </a:r>
            <a:r>
              <a:rPr lang="en-US" sz="2400" dirty="0">
                <a:latin typeface="Arial" charset="0"/>
              </a:rPr>
              <a:t>P(O)F</a:t>
            </a:r>
            <a:r>
              <a:rPr lang="en-US" sz="2400" baseline="-25000" dirty="0">
                <a:latin typeface="Arial" charset="0"/>
              </a:rPr>
              <a:t>2</a:t>
            </a:r>
            <a:r>
              <a:rPr lang="en-US" sz="2400" dirty="0">
                <a:latin typeface="Arial" charset="0"/>
              </a:rPr>
              <a:t> + (CH</a:t>
            </a:r>
            <a:r>
              <a:rPr lang="en-US" sz="2400" baseline="-25000" dirty="0">
                <a:latin typeface="Arial" charset="0"/>
              </a:rPr>
              <a:t>3</a:t>
            </a:r>
            <a:r>
              <a:rPr lang="en-US" sz="2400" dirty="0">
                <a:latin typeface="Arial" charset="0"/>
              </a:rPr>
              <a:t>)</a:t>
            </a:r>
            <a:r>
              <a:rPr lang="en-US" sz="2400" baseline="-25000" dirty="0">
                <a:latin typeface="Arial" charset="0"/>
              </a:rPr>
              <a:t>2</a:t>
            </a:r>
            <a:r>
              <a:rPr lang="en-US" sz="2400" dirty="0">
                <a:latin typeface="Arial" charset="0"/>
              </a:rPr>
              <a:t>CHOH → [(</a:t>
            </a:r>
            <a:r>
              <a:rPr lang="en-US" sz="2400" dirty="0" smtClean="0">
                <a:latin typeface="Arial" charset="0"/>
              </a:rPr>
              <a:t>CH</a:t>
            </a:r>
            <a:r>
              <a:rPr lang="en-US" sz="2400" baseline="-25000" dirty="0" smtClean="0">
                <a:latin typeface="Arial" charset="0"/>
              </a:rPr>
              <a:t>3</a:t>
            </a:r>
            <a:r>
              <a:rPr lang="en-US" sz="2400" dirty="0" smtClean="0">
                <a:latin typeface="Arial" charset="0"/>
              </a:rPr>
              <a:t>)</a:t>
            </a:r>
            <a:r>
              <a:rPr lang="en-US" sz="2400" baseline="-25000" dirty="0" smtClean="0">
                <a:latin typeface="Arial" charset="0"/>
              </a:rPr>
              <a:t>2</a:t>
            </a:r>
            <a:r>
              <a:rPr lang="en-US" sz="2400" dirty="0" smtClean="0">
                <a:latin typeface="Arial" charset="0"/>
              </a:rPr>
              <a:t>CHO]CH</a:t>
            </a:r>
            <a:r>
              <a:rPr lang="en-US" sz="2400" baseline="-25000" dirty="0" smtClean="0">
                <a:latin typeface="Arial" charset="0"/>
              </a:rPr>
              <a:t>3</a:t>
            </a:r>
            <a:r>
              <a:rPr lang="en-US" sz="2400" dirty="0" smtClean="0">
                <a:latin typeface="Arial" charset="0"/>
              </a:rPr>
              <a:t>P(O)F </a:t>
            </a:r>
            <a:r>
              <a:rPr lang="en-US" sz="2400" dirty="0">
                <a:latin typeface="Arial" charset="0"/>
              </a:rPr>
              <a:t>+ HF</a:t>
            </a:r>
          </a:p>
          <a:p>
            <a:pPr marL="342900" indent="-342900">
              <a:buFont typeface="Arial" pitchFamily="34" charset="0"/>
              <a:buChar char="•"/>
              <a:defRPr/>
            </a:pPr>
            <a:r>
              <a:rPr lang="en-US" sz="2400" dirty="0">
                <a:latin typeface="Arial" charset="0"/>
              </a:rPr>
              <a:t>Three technical hurdles</a:t>
            </a:r>
          </a:p>
          <a:p>
            <a:pPr marL="1257300" lvl="2" indent="-342900">
              <a:buFont typeface="Arial" pitchFamily="34" charset="0"/>
              <a:buChar char="•"/>
              <a:defRPr/>
            </a:pPr>
            <a:r>
              <a:rPr lang="en-US" sz="2400" dirty="0">
                <a:latin typeface="Arial" charset="0"/>
              </a:rPr>
              <a:t>Involves corrosive hot hydrochloric acid, HCl, and hydrogen fluoride, HF, so need corrosion resistant equipment, e.g. vessels and pipes of an alloy that is 40% nickel…</a:t>
            </a:r>
            <a:r>
              <a:rPr lang="en-US" sz="2400" dirty="0" err="1">
                <a:latin typeface="Arial" charset="0"/>
              </a:rPr>
              <a:t>Monel</a:t>
            </a:r>
            <a:r>
              <a:rPr lang="en-US" sz="2400" dirty="0">
                <a:latin typeface="Arial" charset="0"/>
              </a:rPr>
              <a:t> and </a:t>
            </a:r>
            <a:r>
              <a:rPr lang="en-US" sz="2400" dirty="0" err="1">
                <a:latin typeface="Arial" charset="0"/>
              </a:rPr>
              <a:t>Hastalloy</a:t>
            </a:r>
            <a:r>
              <a:rPr lang="en-US" sz="2400" dirty="0">
                <a:latin typeface="Arial" charset="0"/>
              </a:rPr>
              <a:t>.</a:t>
            </a:r>
          </a:p>
          <a:p>
            <a:pPr marL="1257300" lvl="2" indent="-342900">
              <a:buFont typeface="Arial" pitchFamily="34" charset="0"/>
              <a:buChar char="•"/>
              <a:defRPr/>
            </a:pPr>
            <a:r>
              <a:rPr lang="en-US" sz="2400" dirty="0">
                <a:latin typeface="Arial" charset="0"/>
              </a:rPr>
              <a:t>To make CH</a:t>
            </a:r>
            <a:r>
              <a:rPr lang="en-US" sz="2400" baseline="-25000" dirty="0">
                <a:latin typeface="Arial" charset="0"/>
              </a:rPr>
              <a:t>3</a:t>
            </a:r>
            <a:r>
              <a:rPr lang="en-US" sz="2400" dirty="0">
                <a:latin typeface="Arial" charset="0"/>
              </a:rPr>
              <a:t>P(O)F</a:t>
            </a:r>
            <a:r>
              <a:rPr lang="en-US" sz="2400" baseline="-25000" dirty="0">
                <a:latin typeface="Arial" charset="0"/>
              </a:rPr>
              <a:t>2</a:t>
            </a:r>
            <a:r>
              <a:rPr lang="en-US" sz="2400" dirty="0">
                <a:latin typeface="Arial" charset="0"/>
              </a:rPr>
              <a:t> (schedule 1, part b), alkylation reaction in which methyl, -CH</a:t>
            </a:r>
            <a:r>
              <a:rPr lang="en-US" sz="2400" baseline="-25000" dirty="0">
                <a:latin typeface="Arial" charset="0"/>
              </a:rPr>
              <a:t>3</a:t>
            </a:r>
            <a:r>
              <a:rPr lang="en-US" sz="2400" dirty="0">
                <a:latin typeface="Arial" charset="0"/>
              </a:rPr>
              <a:t>, group is added to the phosphorus atom is technically difficult.</a:t>
            </a:r>
          </a:p>
          <a:p>
            <a:pPr marL="1257300" lvl="2" indent="-342900">
              <a:buFont typeface="Arial" pitchFamily="34" charset="0"/>
              <a:buChar char="•"/>
              <a:defRPr/>
            </a:pPr>
            <a:r>
              <a:rPr lang="en-US" sz="2400" dirty="0">
                <a:latin typeface="Arial" charset="0"/>
              </a:rPr>
              <a:t>Distillation necessary to produce high-purity necessary for long storage. </a:t>
            </a:r>
          </a:p>
          <a:p>
            <a:pPr marL="342900" indent="-342900">
              <a:buFont typeface="Arial" pitchFamily="34" charset="0"/>
              <a:buChar char="•"/>
              <a:defRPr/>
            </a:pPr>
            <a:r>
              <a:rPr lang="en-US" sz="2400" dirty="0">
                <a:latin typeface="Arial" charset="0"/>
              </a:rPr>
              <a:t>Plant cost $30-50 million</a:t>
            </a:r>
          </a:p>
        </p:txBody>
      </p:sp>
      <p:pic>
        <p:nvPicPr>
          <p:cNvPr id="1392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7275" y="152400"/>
            <a:ext cx="18732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228600"/>
            <a:ext cx="83820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Sarin Weapons</a:t>
            </a:r>
            <a:endParaRPr lang="en-US" sz="3200" dirty="0">
              <a:solidFill>
                <a:schemeClr val="accent6">
                  <a:lumMod val="75000"/>
                </a:schemeClr>
              </a:solidFill>
              <a:latin typeface="Arial Black" pitchFamily="34" charset="0"/>
            </a:endParaRPr>
          </a:p>
        </p:txBody>
      </p:sp>
      <p:sp>
        <p:nvSpPr>
          <p:cNvPr id="5" name="Rectangle 1"/>
          <p:cNvSpPr>
            <a:spLocks noChangeArrowheads="1"/>
          </p:cNvSpPr>
          <p:nvPr/>
        </p:nvSpPr>
        <p:spPr bwMode="auto">
          <a:xfrm>
            <a:off x="381000" y="914400"/>
            <a:ext cx="8382000"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itchFamily="34" charset="0"/>
              <a:buChar char="•"/>
              <a:defRPr/>
            </a:pPr>
            <a:r>
              <a:rPr lang="en-US" sz="2400" dirty="0" smtClean="0">
                <a:latin typeface="Arial" charset="0"/>
              </a:rPr>
              <a:t>The sarin made at </a:t>
            </a:r>
            <a:r>
              <a:rPr lang="en-US" sz="2400" dirty="0">
                <a:latin typeface="Arial" charset="0"/>
              </a:rPr>
              <a:t>the Rocky Mountain Arsenal in </a:t>
            </a:r>
            <a:r>
              <a:rPr lang="en-US" sz="2400" dirty="0" smtClean="0">
                <a:latin typeface="Arial" charset="0"/>
              </a:rPr>
              <a:t>Colorado was put in M34 cluster bombs and smaller shells, such as the 155mm shell. </a:t>
            </a:r>
          </a:p>
          <a:p>
            <a:pPr marL="342900" indent="-342900">
              <a:spcAft>
                <a:spcPts val="600"/>
              </a:spcAft>
              <a:buFont typeface="Arial" pitchFamily="34" charset="0"/>
              <a:buChar char="•"/>
              <a:defRPr/>
            </a:pPr>
            <a:r>
              <a:rPr lang="en-US" sz="2400" dirty="0" smtClean="0">
                <a:latin typeface="Arial" charset="0"/>
              </a:rPr>
              <a:t>M34 bombs (left below) had 76 sarin-filled </a:t>
            </a:r>
            <a:r>
              <a:rPr lang="en-US" sz="2400" dirty="0" err="1" smtClean="0">
                <a:latin typeface="Arial" charset="0"/>
              </a:rPr>
              <a:t>bomblets</a:t>
            </a:r>
            <a:r>
              <a:rPr lang="en-US" sz="2400" dirty="0" smtClean="0">
                <a:latin typeface="Arial" charset="0"/>
              </a:rPr>
              <a:t> / 1000 pounds overall</a:t>
            </a:r>
          </a:p>
          <a:p>
            <a:pPr marL="342900" indent="-342900">
              <a:spcAft>
                <a:spcPts val="600"/>
              </a:spcAft>
              <a:buFont typeface="Arial" pitchFamily="34" charset="0"/>
              <a:buChar char="•"/>
              <a:defRPr/>
            </a:pPr>
            <a:r>
              <a:rPr lang="en-US" sz="2400" dirty="0" smtClean="0">
                <a:latin typeface="Arial" charset="0"/>
              </a:rPr>
              <a:t>Stored at various army depots and in Okinawa</a:t>
            </a:r>
          </a:p>
          <a:p>
            <a:pPr marL="342900" indent="-342900">
              <a:spcAft>
                <a:spcPts val="600"/>
              </a:spcAft>
              <a:buFont typeface="Arial" pitchFamily="34" charset="0"/>
              <a:buChar char="•"/>
              <a:defRPr/>
            </a:pPr>
            <a:r>
              <a:rPr lang="en-US" sz="2400" dirty="0" smtClean="0"/>
              <a:t>A stockpile of 155mm shells are on the right.</a:t>
            </a:r>
            <a:endParaRPr lang="en-US" sz="2400" dirty="0" smtClean="0">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67" y="4572000"/>
            <a:ext cx="3585633" cy="1676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725" y="4008175"/>
            <a:ext cx="3952875" cy="2697425"/>
          </a:xfrm>
          <a:prstGeom prst="rect">
            <a:avLst/>
          </a:prstGeom>
        </p:spPr>
      </p:pic>
    </p:spTree>
    <p:extLst>
      <p:ext uri="{BB962C8B-B14F-4D97-AF65-F5344CB8AC3E}">
        <p14:creationId xmlns:p14="http://schemas.microsoft.com/office/powerpoint/2010/main" val="1558831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228600"/>
            <a:ext cx="83820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Other Nerve Gas Weapons</a:t>
            </a:r>
            <a:endParaRPr lang="en-US" sz="3200" dirty="0">
              <a:solidFill>
                <a:schemeClr val="accent6">
                  <a:lumMod val="75000"/>
                </a:schemeClr>
              </a:solidFill>
              <a:latin typeface="Arial Black" pitchFamily="34" charset="0"/>
            </a:endParaRPr>
          </a:p>
        </p:txBody>
      </p:sp>
      <p:sp>
        <p:nvSpPr>
          <p:cNvPr id="5" name="Rectangle 1"/>
          <p:cNvSpPr>
            <a:spLocks noChangeArrowheads="1"/>
          </p:cNvSpPr>
          <p:nvPr/>
        </p:nvSpPr>
        <p:spPr bwMode="auto">
          <a:xfrm>
            <a:off x="381000" y="914400"/>
            <a:ext cx="8382000"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itchFamily="34" charset="0"/>
              <a:buChar char="•"/>
              <a:defRPr/>
            </a:pPr>
            <a:r>
              <a:rPr lang="en-US" sz="2800" dirty="0" smtClean="0">
                <a:latin typeface="Arial" charset="0"/>
              </a:rPr>
              <a:t>M55 rocket</a:t>
            </a:r>
          </a:p>
          <a:p>
            <a:pPr marL="800100" lvl="1" indent="-342900">
              <a:spcAft>
                <a:spcPts val="600"/>
              </a:spcAft>
              <a:buFont typeface="Arial" pitchFamily="34" charset="0"/>
              <a:buChar char="•"/>
              <a:defRPr/>
            </a:pPr>
            <a:r>
              <a:rPr lang="en-US" sz="2400" dirty="0" smtClean="0"/>
              <a:t>About 478,000 made</a:t>
            </a:r>
          </a:p>
          <a:p>
            <a:pPr marL="800100" lvl="1" indent="-342900">
              <a:spcAft>
                <a:spcPts val="600"/>
              </a:spcAft>
              <a:buFont typeface="Arial" pitchFamily="34" charset="0"/>
              <a:buChar char="•"/>
              <a:defRPr/>
            </a:pPr>
            <a:r>
              <a:rPr lang="en-US" sz="2400" dirty="0" smtClean="0">
                <a:latin typeface="Arial" charset="0"/>
              </a:rPr>
              <a:t>6 feet long</a:t>
            </a:r>
          </a:p>
          <a:p>
            <a:pPr marL="800100" lvl="1" indent="-342900">
              <a:spcAft>
                <a:spcPts val="600"/>
              </a:spcAft>
              <a:buFont typeface="Arial" pitchFamily="34" charset="0"/>
              <a:buChar char="•"/>
              <a:defRPr/>
            </a:pPr>
            <a:r>
              <a:rPr lang="en-US" sz="2400" dirty="0" smtClean="0"/>
              <a:t>Range six miles</a:t>
            </a:r>
          </a:p>
          <a:p>
            <a:pPr marL="800100" lvl="1" indent="-342900">
              <a:spcAft>
                <a:spcPts val="600"/>
              </a:spcAft>
              <a:buFont typeface="Arial" pitchFamily="34" charset="0"/>
              <a:buChar char="•"/>
              <a:defRPr/>
            </a:pPr>
            <a:r>
              <a:rPr lang="en-US" sz="2400" dirty="0" smtClean="0">
                <a:latin typeface="Arial" charset="0"/>
              </a:rPr>
              <a:t>Filled with about five quarts of nerve agent</a:t>
            </a:r>
          </a:p>
          <a:p>
            <a:pPr marL="800100" lvl="1" indent="-342900">
              <a:spcAft>
                <a:spcPts val="600"/>
              </a:spcAft>
              <a:buFont typeface="Arial" pitchFamily="34" charset="0"/>
              <a:buChar char="•"/>
              <a:defRPr/>
            </a:pPr>
            <a:r>
              <a:rPr lang="en-US" sz="2400" dirty="0" smtClean="0">
                <a:latin typeface="Arial" charset="0"/>
              </a:rPr>
              <a:t>Explosive </a:t>
            </a:r>
            <a:r>
              <a:rPr lang="en-US" sz="2400" dirty="0" err="1" smtClean="0">
                <a:latin typeface="Arial" charset="0"/>
              </a:rPr>
              <a:t>burster</a:t>
            </a:r>
            <a:r>
              <a:rPr lang="en-US" sz="2400" dirty="0" smtClean="0">
                <a:latin typeface="Arial" charset="0"/>
              </a:rPr>
              <a:t> charge to disperse agent</a:t>
            </a:r>
          </a:p>
          <a:p>
            <a:pPr marL="800100" lvl="1" indent="-342900">
              <a:spcAft>
                <a:spcPts val="600"/>
              </a:spcAft>
              <a:buFont typeface="Arial" pitchFamily="34" charset="0"/>
              <a:buChar char="•"/>
              <a:defRPr/>
            </a:pPr>
            <a:r>
              <a:rPr lang="en-US" sz="2400" dirty="0" smtClean="0"/>
              <a:t>Many leaked, causing disposal problems</a:t>
            </a:r>
            <a:endParaRPr lang="en-US" sz="2400" dirty="0" smtClean="0">
              <a:latin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143375"/>
            <a:ext cx="3314700" cy="2486025"/>
          </a:xfrm>
          <a:prstGeom prst="rect">
            <a:avLst/>
          </a:prstGeom>
        </p:spPr>
      </p:pic>
    </p:spTree>
    <p:extLst>
      <p:ext uri="{BB962C8B-B14F-4D97-AF65-F5344CB8AC3E}">
        <p14:creationId xmlns:p14="http://schemas.microsoft.com/office/powerpoint/2010/main" val="3238935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228600"/>
            <a:ext cx="8382000" cy="584775"/>
          </a:xfrm>
          <a:prstGeom prst="rect">
            <a:avLst/>
          </a:prstGeom>
          <a:noFill/>
        </p:spPr>
        <p:txBody>
          <a:bodyPr wrap="square">
            <a:spAutoFit/>
          </a:bodyPr>
          <a:lstStyle/>
          <a:p>
            <a:pPr>
              <a:defRPr/>
            </a:pPr>
            <a:r>
              <a:rPr lang="en-US" sz="3200" b="1" dirty="0" smtClean="0">
                <a:solidFill>
                  <a:srgbClr val="000064"/>
                </a:solidFill>
                <a:latin typeface="Arial Black" pitchFamily="34" charset="0"/>
              </a:rPr>
              <a:t>Honest John Rocket</a:t>
            </a:r>
            <a:endParaRPr lang="en-US" sz="3200" dirty="0">
              <a:solidFill>
                <a:schemeClr val="accent6">
                  <a:lumMod val="75000"/>
                </a:schemeClr>
              </a:solidFill>
              <a:latin typeface="Arial Black" pitchFamily="34" charset="0"/>
            </a:endParaRPr>
          </a:p>
        </p:txBody>
      </p:sp>
      <p:sp>
        <p:nvSpPr>
          <p:cNvPr id="5" name="Rectangle 1"/>
          <p:cNvSpPr>
            <a:spLocks noChangeArrowheads="1"/>
          </p:cNvSpPr>
          <p:nvPr/>
        </p:nvSpPr>
        <p:spPr bwMode="auto">
          <a:xfrm>
            <a:off x="381000" y="914400"/>
            <a:ext cx="4800600"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600"/>
              </a:spcAft>
              <a:buFont typeface="Arial" pitchFamily="34" charset="0"/>
              <a:buChar char="•"/>
              <a:defRPr/>
            </a:pPr>
            <a:r>
              <a:rPr lang="en-US" sz="2400" dirty="0" smtClean="0"/>
              <a:t>About 478,000 made</a:t>
            </a:r>
          </a:p>
          <a:p>
            <a:pPr marL="342900" indent="-342900">
              <a:spcAft>
                <a:spcPts val="600"/>
              </a:spcAft>
              <a:buFont typeface="Arial" pitchFamily="34" charset="0"/>
              <a:buChar char="•"/>
              <a:defRPr/>
            </a:pPr>
            <a:r>
              <a:rPr lang="en-US" sz="2400" dirty="0" smtClean="0">
                <a:latin typeface="Arial" charset="0"/>
              </a:rPr>
              <a:t>Contained 356 spherical 4-5 inch </a:t>
            </a:r>
            <a:r>
              <a:rPr lang="en-US" sz="2400" dirty="0" err="1" smtClean="0">
                <a:latin typeface="Arial" charset="0"/>
              </a:rPr>
              <a:t>bomblets</a:t>
            </a:r>
            <a:r>
              <a:rPr lang="en-US" sz="2400" dirty="0" smtClean="0">
                <a:latin typeface="Arial" charset="0"/>
              </a:rPr>
              <a:t>, each with about a pound of nerve gas. </a:t>
            </a:r>
          </a:p>
          <a:p>
            <a:pPr marL="342900" indent="-342900">
              <a:spcAft>
                <a:spcPts val="600"/>
              </a:spcAft>
              <a:buFont typeface="Arial" pitchFamily="34" charset="0"/>
              <a:buChar char="•"/>
              <a:defRPr/>
            </a:pPr>
            <a:r>
              <a:rPr lang="en-US" sz="2400" dirty="0" smtClean="0"/>
              <a:t>Range 16 miles</a:t>
            </a:r>
          </a:p>
          <a:p>
            <a:pPr marL="342900" indent="-342900">
              <a:spcAft>
                <a:spcPts val="600"/>
              </a:spcAft>
              <a:buFont typeface="Arial" pitchFamily="34" charset="0"/>
              <a:buChar char="•"/>
              <a:defRPr/>
            </a:pPr>
            <a:r>
              <a:rPr lang="en-US" sz="2400" dirty="0" smtClean="0">
                <a:latin typeface="Arial" charset="0"/>
              </a:rPr>
              <a:t>Designed to break apart over target, releasing the </a:t>
            </a:r>
            <a:r>
              <a:rPr lang="en-US" sz="2400" dirty="0" err="1" smtClean="0">
                <a:latin typeface="Arial" charset="0"/>
              </a:rPr>
              <a:t>bomblets</a:t>
            </a:r>
            <a:r>
              <a:rPr lang="en-US" sz="2400" dirty="0" smtClean="0">
                <a:latin typeface="Arial" charset="0"/>
              </a:rPr>
              <a:t> that detonated on impact, dispersing the nerve agent.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999" y="3124200"/>
            <a:ext cx="3668867" cy="358954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400"/>
            <a:ext cx="3668867" cy="2819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399" y="4561552"/>
            <a:ext cx="2192231" cy="2152190"/>
          </a:xfrm>
          <a:prstGeom prst="rect">
            <a:avLst/>
          </a:prstGeom>
        </p:spPr>
      </p:pic>
    </p:spTree>
    <p:extLst>
      <p:ext uri="{BB962C8B-B14F-4D97-AF65-F5344CB8AC3E}">
        <p14:creationId xmlns:p14="http://schemas.microsoft.com/office/powerpoint/2010/main" val="303406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304800"/>
            <a:ext cx="8382000" cy="584200"/>
          </a:xfrm>
          <a:prstGeom prst="rect">
            <a:avLst/>
          </a:prstGeom>
          <a:noFill/>
        </p:spPr>
        <p:txBody>
          <a:bodyPr>
            <a:spAutoFit/>
          </a:bodyPr>
          <a:lstStyle/>
          <a:p>
            <a:pPr algn="ctr">
              <a:defRPr/>
            </a:pPr>
            <a:r>
              <a:rPr lang="en-US" sz="3200" b="1" dirty="0">
                <a:solidFill>
                  <a:srgbClr val="000064"/>
                </a:solidFill>
                <a:latin typeface="Arial Black" pitchFamily="34" charset="0"/>
              </a:rPr>
              <a:t>Production of VX</a:t>
            </a:r>
            <a:endParaRPr lang="en-US" sz="3200" dirty="0">
              <a:solidFill>
                <a:schemeClr val="accent6">
                  <a:lumMod val="75000"/>
                </a:schemeClr>
              </a:solidFill>
              <a:latin typeface="Arial Black" pitchFamily="34" charset="0"/>
            </a:endParaRPr>
          </a:p>
        </p:txBody>
      </p:sp>
      <p:sp>
        <p:nvSpPr>
          <p:cNvPr id="140291" name="Rectangle 1"/>
          <p:cNvSpPr>
            <a:spLocks noChangeArrowheads="1"/>
          </p:cNvSpPr>
          <p:nvPr/>
        </p:nvSpPr>
        <p:spPr bwMode="auto">
          <a:xfrm>
            <a:off x="152400" y="1143000"/>
            <a:ext cx="8763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Aft>
                <a:spcPts val="600"/>
              </a:spcAft>
              <a:buFont typeface="Arial" pitchFamily="34" charset="0"/>
              <a:buChar char="•"/>
            </a:pPr>
            <a:r>
              <a:rPr lang="en-US" sz="2400"/>
              <a:t>Phosphorus trichloride is methylated, forming methyl phosphonous dichloride, which reacts with ethanol to form a diester. This is reacts with N,N-diisopropylaminoethanol to produce phosphonite, which reacts with sulfur to form VX.</a:t>
            </a:r>
          </a:p>
          <a:p>
            <a:pPr marL="342900" indent="-342900">
              <a:spcAft>
                <a:spcPts val="600"/>
              </a:spcAft>
              <a:buFont typeface="Arial" pitchFamily="34" charset="0"/>
              <a:buChar char="•"/>
            </a:pPr>
            <a:r>
              <a:rPr lang="en-US" sz="2400"/>
              <a:t>Has difficult alkylation step but not corrosive HF gas.</a:t>
            </a:r>
          </a:p>
        </p:txBody>
      </p:sp>
      <p:pic>
        <p:nvPicPr>
          <p:cNvPr id="14029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3581400"/>
            <a:ext cx="86868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228600" y="381000"/>
            <a:ext cx="8686800" cy="584200"/>
          </a:xfrm>
          <a:prstGeom prst="rect">
            <a:avLst/>
          </a:prstGeom>
          <a:noFill/>
        </p:spPr>
        <p:txBody>
          <a:bodyPr>
            <a:spAutoFit/>
          </a:bodyPr>
          <a:lstStyle/>
          <a:p>
            <a:pPr algn="ctr">
              <a:defRPr/>
            </a:pPr>
            <a:r>
              <a:rPr lang="en-US" sz="3200" b="1" dirty="0">
                <a:solidFill>
                  <a:srgbClr val="000064"/>
                </a:solidFill>
                <a:latin typeface="Arial Black" pitchFamily="34" charset="0"/>
              </a:rPr>
              <a:t>Other Necessary Components</a:t>
            </a:r>
            <a:endParaRPr lang="en-US" sz="3200" dirty="0">
              <a:solidFill>
                <a:schemeClr val="accent6">
                  <a:lumMod val="75000"/>
                </a:schemeClr>
              </a:solidFill>
              <a:latin typeface="Arial Black" pitchFamily="34" charset="0"/>
            </a:endParaRPr>
          </a:p>
        </p:txBody>
      </p:sp>
      <p:sp>
        <p:nvSpPr>
          <p:cNvPr id="141315" name="Rectangle 1"/>
          <p:cNvSpPr>
            <a:spLocks noChangeArrowheads="1"/>
          </p:cNvSpPr>
          <p:nvPr/>
        </p:nvSpPr>
        <p:spPr bwMode="auto">
          <a:xfrm>
            <a:off x="304800" y="1143000"/>
            <a:ext cx="861060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Aft>
                <a:spcPts val="600"/>
              </a:spcAft>
              <a:buFont typeface="Arial" pitchFamily="34" charset="0"/>
              <a:buChar char="•"/>
            </a:pPr>
            <a:r>
              <a:rPr lang="en-US" sz="2800"/>
              <a:t>Containment and waste treatment.</a:t>
            </a:r>
          </a:p>
          <a:p>
            <a:pPr marL="342900" indent="-342900">
              <a:spcAft>
                <a:spcPts val="600"/>
              </a:spcAft>
              <a:buFont typeface="Arial" pitchFamily="34" charset="0"/>
              <a:buChar char="•"/>
            </a:pPr>
            <a:r>
              <a:rPr lang="en-US" sz="2800"/>
              <a:t>Additives to stabilize and augment the effects of CW agent</a:t>
            </a:r>
          </a:p>
          <a:p>
            <a:pPr marL="342900" indent="-342900">
              <a:spcAft>
                <a:spcPts val="600"/>
              </a:spcAft>
              <a:buFont typeface="Arial" pitchFamily="34" charset="0"/>
              <a:buChar char="•"/>
            </a:pPr>
            <a:r>
              <a:rPr lang="en-US" sz="2800"/>
              <a:t>Design and produce munitions</a:t>
            </a:r>
          </a:p>
          <a:p>
            <a:pPr marL="800100" lvl="1" indent="-342900">
              <a:spcAft>
                <a:spcPts val="600"/>
              </a:spcAft>
              <a:buFont typeface="Arial" pitchFamily="34" charset="0"/>
              <a:buChar char="•"/>
            </a:pPr>
            <a:r>
              <a:rPr lang="en-US" sz="2400"/>
              <a:t>Designed to convert liquid or powdered agent into an aerosol (tiny droplets that stay suspended in air for several hours)</a:t>
            </a:r>
          </a:p>
          <a:p>
            <a:pPr marL="800100" lvl="1" indent="-342900">
              <a:spcAft>
                <a:spcPts val="600"/>
              </a:spcAft>
              <a:buFont typeface="Arial" pitchFamily="34" charset="0"/>
              <a:buChar char="•"/>
            </a:pPr>
            <a:r>
              <a:rPr lang="en-US" sz="2400"/>
              <a:t>Can be found in open patent literature</a:t>
            </a:r>
          </a:p>
          <a:p>
            <a:pPr marL="800100" lvl="1" indent="-342900">
              <a:spcAft>
                <a:spcPts val="600"/>
              </a:spcAft>
              <a:buFont typeface="Arial" pitchFamily="34" charset="0"/>
              <a:buChar char="•"/>
            </a:pPr>
            <a:r>
              <a:rPr lang="en-US" sz="2400"/>
              <a:t>Simplest – agricultural sprayer from aircraft</a:t>
            </a:r>
          </a:p>
          <a:p>
            <a:pPr marL="342900" indent="-342900">
              <a:spcAft>
                <a:spcPts val="600"/>
              </a:spcAft>
              <a:buFont typeface="Arial" pitchFamily="34" charset="0"/>
              <a:buChar char="•"/>
            </a:pPr>
            <a:r>
              <a:rPr lang="en-US" sz="2800"/>
              <a:t>Filling of munitions…very dangerous, so requires sealed building and controlled atmosphere</a:t>
            </a:r>
          </a:p>
          <a:p>
            <a:pPr marL="342900" indent="-342900">
              <a:spcAft>
                <a:spcPts val="600"/>
              </a:spcAft>
              <a:buFont typeface="Arial" pitchFamily="34" charset="0"/>
              <a:buChar char="•"/>
            </a:pPr>
            <a:r>
              <a:rPr lang="en-US" sz="2800"/>
              <a:t>Storage and transportation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09550" y="223838"/>
            <a:ext cx="8724900" cy="690562"/>
          </a:xfrm>
        </p:spPr>
        <p:txBody>
          <a:bodyPr/>
          <a:lstStyle/>
          <a:p>
            <a:r>
              <a:rPr lang="en-US" sz="3600" smtClean="0">
                <a:solidFill>
                  <a:srgbClr val="000064"/>
                </a:solidFill>
                <a:latin typeface="Arial Black" pitchFamily="34" charset="0"/>
              </a:rPr>
              <a:t>Common CW Precursors</a:t>
            </a:r>
          </a:p>
        </p:txBody>
      </p:sp>
      <p:sp>
        <p:nvSpPr>
          <p:cNvPr id="654342" name="Rectangle 6"/>
          <p:cNvSpPr>
            <a:spLocks noChangeArrowheads="1"/>
          </p:cNvSpPr>
          <p:nvPr/>
        </p:nvSpPr>
        <p:spPr bwMode="auto">
          <a:xfrm>
            <a:off x="246063" y="1016000"/>
            <a:ext cx="8897937" cy="17272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marL="342900" indent="-342900">
              <a:spcBef>
                <a:spcPct val="40000"/>
              </a:spcBef>
              <a:buSzPct val="111000"/>
              <a:buFont typeface="Arial" pitchFamily="34" charset="0"/>
              <a:buChar char="•"/>
              <a:defRPr/>
            </a:pPr>
            <a:r>
              <a:rPr lang="en-US" sz="2800" dirty="0">
                <a:latin typeface="Arial" charset="0"/>
                <a:ea typeface="+mj-ea"/>
                <a:cs typeface="+mj-cs"/>
              </a:rPr>
              <a:t>Most</a:t>
            </a:r>
            <a:r>
              <a:rPr lang="en-US" sz="2800" dirty="0">
                <a:solidFill>
                  <a:schemeClr val="accent1"/>
                </a:solidFill>
                <a:effectLst>
                  <a:outerShdw blurRad="38100" dist="38100" dir="2700000" algn="tl">
                    <a:srgbClr val="000000"/>
                  </a:outerShdw>
                </a:effectLst>
                <a:latin typeface="Arial" charset="0"/>
              </a:rPr>
              <a:t> </a:t>
            </a:r>
            <a:r>
              <a:rPr lang="en-US" sz="2800" dirty="0">
                <a:latin typeface="Arial" charset="0"/>
                <a:ea typeface="+mj-ea"/>
                <a:cs typeface="+mj-cs"/>
              </a:rPr>
              <a:t>precursors</a:t>
            </a:r>
            <a:r>
              <a:rPr lang="en-US" sz="2800" dirty="0">
                <a:solidFill>
                  <a:schemeClr val="accent1"/>
                </a:solidFill>
                <a:effectLst>
                  <a:outerShdw blurRad="38100" dist="38100" dir="2700000" algn="tl">
                    <a:srgbClr val="000000"/>
                  </a:outerShdw>
                </a:effectLst>
                <a:latin typeface="Arial" charset="0"/>
              </a:rPr>
              <a:t> </a:t>
            </a:r>
            <a:r>
              <a:rPr lang="en-US" sz="2800" dirty="0">
                <a:latin typeface="Arial" charset="0"/>
                <a:ea typeface="+mj-ea"/>
                <a:cs typeface="+mj-cs"/>
              </a:rPr>
              <a:t>have legitimate commercial uses.</a:t>
            </a:r>
          </a:p>
          <a:p>
            <a:pPr marL="342900" indent="-342900">
              <a:spcBef>
                <a:spcPct val="40000"/>
              </a:spcBef>
              <a:buSzPct val="111000"/>
              <a:buFont typeface="Arial" pitchFamily="34" charset="0"/>
              <a:buChar char="•"/>
              <a:defRPr/>
            </a:pPr>
            <a:r>
              <a:rPr lang="en-US" sz="2800" dirty="0">
                <a:latin typeface="Arial" charset="0"/>
                <a:ea typeface="+mj-ea"/>
                <a:cs typeface="+mj-cs"/>
              </a:rPr>
              <a:t>Dual-use nature impedes detection of CW programs.</a:t>
            </a:r>
          </a:p>
          <a:p>
            <a:pPr marL="342900" indent="-342900">
              <a:spcBef>
                <a:spcPct val="40000"/>
              </a:spcBef>
              <a:buSzPct val="111000"/>
              <a:buFont typeface="Arial" pitchFamily="34" charset="0"/>
              <a:buChar char="•"/>
              <a:defRPr/>
            </a:pPr>
            <a:r>
              <a:rPr lang="en-US" sz="2800" dirty="0">
                <a:latin typeface="Arial" charset="0"/>
                <a:ea typeface="+mj-ea"/>
                <a:cs typeface="+mj-cs"/>
              </a:rPr>
              <a:t>Trade in precursors is monitored and controlled.</a:t>
            </a:r>
          </a:p>
        </p:txBody>
      </p:sp>
      <p:graphicFrame>
        <p:nvGraphicFramePr>
          <p:cNvPr id="3" name="Table 2"/>
          <p:cNvGraphicFramePr>
            <a:graphicFrameLocks noGrp="1"/>
          </p:cNvGraphicFramePr>
          <p:nvPr/>
        </p:nvGraphicFramePr>
        <p:xfrm>
          <a:off x="246063" y="2927350"/>
          <a:ext cx="8745537" cy="3778252"/>
        </p:xfrm>
        <a:graphic>
          <a:graphicData uri="http://schemas.openxmlformats.org/drawingml/2006/table">
            <a:tbl>
              <a:tblPr firstRow="1" bandRow="1">
                <a:tableStyleId>{5C22544A-7EE6-4342-B048-85BDC9FD1C3A}</a:tableStyleId>
              </a:tblPr>
              <a:tblGrid>
                <a:gridCol w="2915179"/>
                <a:gridCol w="2915179"/>
                <a:gridCol w="2915179"/>
              </a:tblGrid>
              <a:tr h="431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solidFill>
                            <a:srgbClr val="002060"/>
                          </a:solidFill>
                        </a:rPr>
                        <a:t>Chmical</a:t>
                      </a:r>
                      <a:r>
                        <a:rPr lang="en-US" sz="1800" b="1" i="1" dirty="0" smtClean="0">
                          <a:solidFill>
                            <a:srgbClr val="002060"/>
                          </a:solidFill>
                        </a:rPr>
                        <a:t> Compound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rgbClr val="002060"/>
                          </a:solidFill>
                        </a:rPr>
                        <a:t>Commercial Uses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rgbClr val="000064"/>
                          </a:solidFill>
                        </a:rPr>
                        <a:t>CW Agent</a:t>
                      </a:r>
                    </a:p>
                  </a:txBody>
                  <a:tcPr/>
                </a:tc>
              </a:tr>
              <a:tr h="5831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Thiodiglycol</a:t>
                      </a:r>
                      <a:endParaRPr lang="en-US" sz="1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plastics, textile dyes, ink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0" dirty="0" smtClean="0"/>
                        <a:t>Mustard gas</a:t>
                      </a:r>
                    </a:p>
                  </a:txBody>
                  <a:tcPr/>
                </a:tc>
              </a:tr>
              <a:tr h="5820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Phosphorus trichloride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plasticizers, insecticides</a:t>
                      </a:r>
                    </a:p>
                  </a:txBody>
                  <a:tcPr/>
                </a:tc>
                <a:tc>
                  <a:txBody>
                    <a:bodyPr/>
                    <a:lstStyle/>
                    <a:p>
                      <a:r>
                        <a:rPr lang="en-US" sz="1800" dirty="0" smtClean="0"/>
                        <a:t>Sarin</a:t>
                      </a:r>
                      <a:endParaRPr lang="en-US" sz="1800" dirty="0"/>
                    </a:p>
                  </a:txBody>
                  <a:tcPr/>
                </a:tc>
              </a:tr>
              <a:tr h="733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Sodium cyanide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dyes &amp; pigments, nylon, metal hardening</a:t>
                      </a:r>
                    </a:p>
                  </a:txBody>
                  <a:tcPr/>
                </a:tc>
                <a:tc>
                  <a:txBody>
                    <a:bodyPr/>
                    <a:lstStyle/>
                    <a:p>
                      <a:r>
                        <a:rPr lang="en-US" sz="1800" dirty="0" smtClean="0"/>
                        <a:t>HCN</a:t>
                      </a:r>
                      <a:endParaRPr lang="en-US" sz="1800" dirty="0"/>
                    </a:p>
                  </a:txBody>
                  <a:tcPr/>
                </a:tc>
              </a:tr>
              <a:tr h="76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Methylphosphonic</a:t>
                      </a:r>
                      <a:r>
                        <a:rPr lang="en-US" sz="1800" dirty="0" smtClean="0"/>
                        <a:t> difluoride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organic synthesis</a:t>
                      </a:r>
                    </a:p>
                  </a:txBody>
                  <a:tcPr/>
                </a:tc>
                <a:tc>
                  <a:txBody>
                    <a:bodyPr/>
                    <a:lstStyle/>
                    <a:p>
                      <a:r>
                        <a:rPr lang="en-US" sz="1800" dirty="0" smtClean="0"/>
                        <a:t>Sarin, VX</a:t>
                      </a:r>
                      <a:endParaRPr lang="en-US" sz="1800" dirty="0"/>
                    </a:p>
                  </a:txBody>
                  <a:tcPr/>
                </a:tc>
              </a:tr>
              <a:tr h="685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Phosphorus </a:t>
                      </a:r>
                      <a:r>
                        <a:rPr lang="en-US" sz="1800" dirty="0" err="1" smtClean="0"/>
                        <a:t>pentasulfide</a:t>
                      </a:r>
                      <a:endParaRPr lang="en-US" sz="1800" dirty="0" smtClean="0"/>
                    </a:p>
                  </a:txBody>
                  <a:tcPr/>
                </a:tc>
                <a:tc>
                  <a:txBody>
                    <a:bodyPr/>
                    <a:lstStyle/>
                    <a:p>
                      <a:pPr marL="0" indent="0">
                        <a:spcBef>
                          <a:spcPts val="1200"/>
                        </a:spcBef>
                        <a:buNone/>
                      </a:pPr>
                      <a:r>
                        <a:rPr lang="en-US" sz="1800" dirty="0" smtClean="0"/>
                        <a:t>insecticides,</a:t>
                      </a:r>
                      <a:r>
                        <a:rPr lang="en-US" sz="1800" baseline="0" dirty="0" smtClean="0"/>
                        <a:t> </a:t>
                      </a:r>
                      <a:r>
                        <a:rPr lang="en-US" sz="1800" dirty="0" smtClean="0"/>
                        <a:t>lubricants, pyrotechnics</a:t>
                      </a:r>
                    </a:p>
                  </a:txBody>
                  <a:tcPr/>
                </a:tc>
                <a:tc>
                  <a:txBody>
                    <a:bodyPr/>
                    <a:lstStyle/>
                    <a:p>
                      <a:r>
                        <a:rPr lang="en-US" sz="1800" dirty="0" smtClean="0"/>
                        <a:t>VX</a:t>
                      </a:r>
                      <a:endParaRPr lang="en-US" sz="1800" dirty="0"/>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58439" name="AutoShape 7"/>
          <p:cNvSpPr>
            <a:spLocks noChangeArrowheads="1"/>
          </p:cNvSpPr>
          <p:nvPr/>
        </p:nvSpPr>
        <p:spPr bwMode="auto">
          <a:xfrm>
            <a:off x="3505200" y="3003550"/>
            <a:ext cx="1600200" cy="349250"/>
          </a:xfrm>
          <a:prstGeom prst="rightArrow">
            <a:avLst>
              <a:gd name="adj1" fmla="val 50000"/>
              <a:gd name="adj2" fmla="val 178203"/>
            </a:avLst>
          </a:prstGeom>
          <a:solidFill>
            <a:srgbClr val="FCFEB9"/>
          </a:solidFill>
          <a:ln w="12700">
            <a:solidFill>
              <a:srgbClr val="FCFEB9"/>
            </a:solidFill>
            <a:miter lim="800000"/>
            <a:headEnd/>
            <a:tailEnd/>
          </a:ln>
          <a:effectLst>
            <a:outerShdw dist="17961" dir="2700000" algn="ctr" rotWithShape="0">
              <a:schemeClr val="tx2"/>
            </a:outerShdw>
          </a:effectLst>
        </p:spPr>
        <p:txBody>
          <a:bodyPr wrap="none" anchor="ctr"/>
          <a:lstStyle/>
          <a:p>
            <a:endParaRPr lang="en-US"/>
          </a:p>
        </p:txBody>
      </p:sp>
      <p:sp>
        <p:nvSpPr>
          <p:cNvPr id="142339" name="Rectangle 8"/>
          <p:cNvSpPr>
            <a:spLocks noGrp="1" noChangeArrowheads="1"/>
          </p:cNvSpPr>
          <p:nvPr>
            <p:ph type="title"/>
          </p:nvPr>
        </p:nvSpPr>
        <p:spPr>
          <a:xfrm>
            <a:off x="282575" y="223838"/>
            <a:ext cx="8632825" cy="690562"/>
          </a:xfrm>
        </p:spPr>
        <p:txBody>
          <a:bodyPr/>
          <a:lstStyle/>
          <a:p>
            <a:r>
              <a:rPr lang="en-US" sz="3600" b="1" smtClean="0">
                <a:solidFill>
                  <a:srgbClr val="000064"/>
                </a:solidFill>
                <a:latin typeface="Arial Black" pitchFamily="34" charset="0"/>
              </a:rPr>
              <a:t>Production Process (Simplified)</a:t>
            </a:r>
          </a:p>
        </p:txBody>
      </p:sp>
      <p:pic>
        <p:nvPicPr>
          <p:cNvPr id="142340"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1450"/>
            <a:ext cx="3351213" cy="22923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grpSp>
        <p:nvGrpSpPr>
          <p:cNvPr id="658442" name="Group 10"/>
          <p:cNvGrpSpPr>
            <a:grpSpLocks/>
          </p:cNvGrpSpPr>
          <p:nvPr/>
        </p:nvGrpSpPr>
        <p:grpSpPr bwMode="auto">
          <a:xfrm>
            <a:off x="4267200" y="4175125"/>
            <a:ext cx="1473200" cy="1054100"/>
            <a:chOff x="2606" y="3016"/>
            <a:chExt cx="784" cy="472"/>
          </a:xfrm>
        </p:grpSpPr>
        <p:sp>
          <p:nvSpPr>
            <p:cNvPr id="142444" name="Rectangle 11"/>
            <p:cNvSpPr>
              <a:spLocks noChangeArrowheads="1"/>
            </p:cNvSpPr>
            <p:nvPr/>
          </p:nvSpPr>
          <p:spPr bwMode="auto">
            <a:xfrm>
              <a:off x="3284" y="3016"/>
              <a:ext cx="106" cy="302"/>
            </a:xfrm>
            <a:prstGeom prst="rect">
              <a:avLst/>
            </a:prstGeom>
            <a:solidFill>
              <a:srgbClr val="FCFEB9"/>
            </a:solidFill>
            <a:ln w="12700">
              <a:solidFill>
                <a:srgbClr val="FCFEB9"/>
              </a:solidFill>
              <a:miter lim="800000"/>
              <a:headEnd/>
              <a:tailEnd/>
            </a:ln>
            <a:effectLst>
              <a:outerShdw dist="17961" dir="2700000" algn="ctr" rotWithShape="0">
                <a:schemeClr val="tx2"/>
              </a:outerShdw>
            </a:effectLst>
          </p:spPr>
          <p:txBody>
            <a:bodyPr wrap="none" anchor="ctr"/>
            <a:lstStyle/>
            <a:p>
              <a:endParaRPr lang="en-US"/>
            </a:p>
          </p:txBody>
        </p:sp>
        <p:sp>
          <p:nvSpPr>
            <p:cNvPr id="142445" name="AutoShape 12"/>
            <p:cNvSpPr>
              <a:spLocks noChangeArrowheads="1"/>
            </p:cNvSpPr>
            <p:nvPr/>
          </p:nvSpPr>
          <p:spPr bwMode="auto">
            <a:xfrm flipH="1">
              <a:off x="2606" y="3268"/>
              <a:ext cx="784" cy="220"/>
            </a:xfrm>
            <a:prstGeom prst="rightArrow">
              <a:avLst>
                <a:gd name="adj1" fmla="val 50000"/>
                <a:gd name="adj2" fmla="val 178198"/>
              </a:avLst>
            </a:prstGeom>
            <a:solidFill>
              <a:srgbClr val="FCFEB9"/>
            </a:solidFill>
            <a:ln w="12700">
              <a:solidFill>
                <a:srgbClr val="FCFEB9"/>
              </a:solidFill>
              <a:miter lim="800000"/>
              <a:headEnd/>
              <a:tailEnd/>
            </a:ln>
            <a:effectLst>
              <a:outerShdw dist="17961" dir="2700000" algn="ctr" rotWithShape="0">
                <a:schemeClr val="tx2"/>
              </a:outerShdw>
            </a:effectLst>
          </p:spPr>
          <p:txBody>
            <a:bodyPr wrap="none" anchor="ctr"/>
            <a:lstStyle/>
            <a:p>
              <a:endParaRPr lang="en-US"/>
            </a:p>
          </p:txBody>
        </p:sp>
      </p:grpSp>
      <p:pic>
        <p:nvPicPr>
          <p:cNvPr id="658445" name="Picture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131888"/>
            <a:ext cx="2060575" cy="2973387"/>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sp>
        <p:nvSpPr>
          <p:cNvPr id="658446" name="Rectangle 14"/>
          <p:cNvSpPr>
            <a:spLocks noChangeArrowheads="1"/>
          </p:cNvSpPr>
          <p:nvPr/>
        </p:nvSpPr>
        <p:spPr bwMode="auto">
          <a:xfrm>
            <a:off x="368300" y="957263"/>
            <a:ext cx="2921000" cy="398462"/>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algn="ctr">
              <a:defRPr/>
            </a:pPr>
            <a:r>
              <a:rPr lang="en-US" sz="2000" dirty="0">
                <a:latin typeface="+mj-lt"/>
                <a:ea typeface="+mj-ea"/>
                <a:cs typeface="+mj-cs"/>
              </a:rPr>
              <a:t>Precursors stockpiled</a:t>
            </a:r>
          </a:p>
        </p:txBody>
      </p:sp>
      <p:sp>
        <p:nvSpPr>
          <p:cNvPr id="658447" name="Rectangle 15"/>
          <p:cNvSpPr>
            <a:spLocks noChangeArrowheads="1"/>
          </p:cNvSpPr>
          <p:nvPr/>
        </p:nvSpPr>
        <p:spPr bwMode="auto">
          <a:xfrm>
            <a:off x="3581400" y="1708150"/>
            <a:ext cx="1447800" cy="13208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a:defRPr/>
            </a:pPr>
            <a:r>
              <a:rPr lang="en-US" sz="2000" dirty="0">
                <a:latin typeface="+mj-lt"/>
                <a:ea typeface="+mj-ea"/>
                <a:cs typeface="+mj-cs"/>
              </a:rPr>
              <a:t>Piped  to </a:t>
            </a:r>
          </a:p>
          <a:p>
            <a:pPr>
              <a:defRPr/>
            </a:pPr>
            <a:r>
              <a:rPr lang="en-US" sz="2000" dirty="0">
                <a:latin typeface="+mj-lt"/>
                <a:ea typeface="+mj-ea"/>
                <a:cs typeface="+mj-cs"/>
              </a:rPr>
              <a:t>chemical</a:t>
            </a:r>
          </a:p>
          <a:p>
            <a:pPr>
              <a:defRPr/>
            </a:pPr>
            <a:r>
              <a:rPr lang="en-US" sz="2000" dirty="0">
                <a:latin typeface="+mj-lt"/>
                <a:ea typeface="+mj-ea"/>
                <a:cs typeface="+mj-cs"/>
              </a:rPr>
              <a:t>processing </a:t>
            </a:r>
          </a:p>
          <a:p>
            <a:pPr>
              <a:defRPr/>
            </a:pPr>
            <a:r>
              <a:rPr lang="en-US" sz="2000" dirty="0">
                <a:latin typeface="+mj-lt"/>
                <a:ea typeface="+mj-ea"/>
                <a:cs typeface="+mj-cs"/>
              </a:rPr>
              <a:t>area</a:t>
            </a:r>
          </a:p>
        </p:txBody>
      </p:sp>
      <p:sp>
        <p:nvSpPr>
          <p:cNvPr id="658448" name="Rectangle 16"/>
          <p:cNvSpPr>
            <a:spLocks noChangeArrowheads="1"/>
          </p:cNvSpPr>
          <p:nvPr/>
        </p:nvSpPr>
        <p:spPr bwMode="auto">
          <a:xfrm>
            <a:off x="7239000" y="1568450"/>
            <a:ext cx="1828800" cy="19367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a:defRPr/>
            </a:pPr>
            <a:r>
              <a:rPr lang="en-US" sz="2000" dirty="0">
                <a:latin typeface="+mj-lt"/>
                <a:ea typeface="+mj-ea"/>
                <a:cs typeface="+mj-cs"/>
              </a:rPr>
              <a:t>Combined  in </a:t>
            </a:r>
          </a:p>
          <a:p>
            <a:pPr>
              <a:defRPr/>
            </a:pPr>
            <a:r>
              <a:rPr lang="en-US" sz="2000" dirty="0">
                <a:latin typeface="+mj-lt"/>
                <a:ea typeface="+mj-ea"/>
                <a:cs typeface="+mj-cs"/>
              </a:rPr>
              <a:t>reactor under </a:t>
            </a:r>
          </a:p>
          <a:p>
            <a:pPr>
              <a:defRPr/>
            </a:pPr>
            <a:r>
              <a:rPr lang="en-US" sz="2000" dirty="0">
                <a:latin typeface="+mj-lt"/>
                <a:ea typeface="+mj-ea"/>
                <a:cs typeface="+mj-cs"/>
              </a:rPr>
              <a:t>controlled </a:t>
            </a:r>
          </a:p>
          <a:p>
            <a:pPr>
              <a:defRPr/>
            </a:pPr>
            <a:r>
              <a:rPr lang="en-US" sz="2000" dirty="0">
                <a:latin typeface="+mj-lt"/>
                <a:ea typeface="+mj-ea"/>
                <a:cs typeface="+mj-cs"/>
              </a:rPr>
              <a:t>conditions, often</a:t>
            </a:r>
          </a:p>
          <a:p>
            <a:pPr>
              <a:defRPr/>
            </a:pPr>
            <a:r>
              <a:rPr lang="en-US" sz="2000" dirty="0">
                <a:latin typeface="+mj-lt"/>
                <a:ea typeface="+mj-ea"/>
                <a:cs typeface="+mj-cs"/>
              </a:rPr>
              <a:t>with catalysts</a:t>
            </a:r>
          </a:p>
        </p:txBody>
      </p:sp>
      <p:sp>
        <p:nvSpPr>
          <p:cNvPr id="658449" name="Rectangle 17"/>
          <p:cNvSpPr>
            <a:spLocks noChangeArrowheads="1"/>
          </p:cNvSpPr>
          <p:nvPr/>
        </p:nvSpPr>
        <p:spPr bwMode="auto">
          <a:xfrm>
            <a:off x="4267200" y="5594350"/>
            <a:ext cx="4800600" cy="706438"/>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a:defRPr/>
            </a:pPr>
            <a:r>
              <a:rPr lang="en-US" sz="2000" dirty="0">
                <a:latin typeface="+mj-lt"/>
                <a:ea typeface="+mj-ea"/>
                <a:cs typeface="+mj-cs"/>
              </a:rPr>
              <a:t>Distillation &amp; filtration separates</a:t>
            </a:r>
          </a:p>
          <a:p>
            <a:pPr>
              <a:defRPr/>
            </a:pPr>
            <a:r>
              <a:rPr lang="en-US" sz="2000" dirty="0">
                <a:latin typeface="+mj-lt"/>
                <a:ea typeface="+mj-ea"/>
                <a:cs typeface="+mj-cs"/>
              </a:rPr>
              <a:t>&amp; purifies agents and byproducts</a:t>
            </a:r>
          </a:p>
        </p:txBody>
      </p:sp>
      <p:sp>
        <p:nvSpPr>
          <p:cNvPr id="658450" name="Rectangle 18"/>
          <p:cNvSpPr>
            <a:spLocks noChangeArrowheads="1"/>
          </p:cNvSpPr>
          <p:nvPr/>
        </p:nvSpPr>
        <p:spPr bwMode="auto">
          <a:xfrm>
            <a:off x="5715000" y="4251325"/>
            <a:ext cx="2743200" cy="706438"/>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a:defRPr/>
            </a:pPr>
            <a:r>
              <a:rPr lang="en-US" sz="2000" dirty="0">
                <a:latin typeface="+mj-lt"/>
                <a:ea typeface="+mj-ea"/>
                <a:cs typeface="+mj-cs"/>
              </a:rPr>
              <a:t>Precursors react to </a:t>
            </a:r>
          </a:p>
          <a:p>
            <a:pPr>
              <a:defRPr/>
            </a:pPr>
            <a:r>
              <a:rPr lang="en-US" sz="2000" dirty="0">
                <a:latin typeface="+mj-lt"/>
                <a:ea typeface="+mj-ea"/>
                <a:cs typeface="+mj-cs"/>
              </a:rPr>
              <a:t>form new compounds</a:t>
            </a:r>
          </a:p>
        </p:txBody>
      </p:sp>
      <p:grpSp>
        <p:nvGrpSpPr>
          <p:cNvPr id="658451" name="Group 19"/>
          <p:cNvGrpSpPr>
            <a:grpSpLocks/>
          </p:cNvGrpSpPr>
          <p:nvPr/>
        </p:nvGrpSpPr>
        <p:grpSpPr bwMode="auto">
          <a:xfrm>
            <a:off x="381000" y="4403725"/>
            <a:ext cx="1143000" cy="901700"/>
            <a:chOff x="390" y="3179"/>
            <a:chExt cx="446" cy="402"/>
          </a:xfrm>
        </p:grpSpPr>
        <p:grpSp>
          <p:nvGrpSpPr>
            <p:cNvPr id="142378" name="Group 20"/>
            <p:cNvGrpSpPr>
              <a:grpSpLocks/>
            </p:cNvGrpSpPr>
            <p:nvPr/>
          </p:nvGrpSpPr>
          <p:grpSpPr bwMode="auto">
            <a:xfrm>
              <a:off x="390" y="3194"/>
              <a:ext cx="215" cy="331"/>
              <a:chOff x="390" y="3194"/>
              <a:chExt cx="215" cy="331"/>
            </a:xfrm>
          </p:grpSpPr>
          <p:grpSp>
            <p:nvGrpSpPr>
              <p:cNvPr id="142423" name="Group 21"/>
              <p:cNvGrpSpPr>
                <a:grpSpLocks/>
              </p:cNvGrpSpPr>
              <p:nvPr/>
            </p:nvGrpSpPr>
            <p:grpSpPr bwMode="auto">
              <a:xfrm>
                <a:off x="394" y="3492"/>
                <a:ext cx="207" cy="33"/>
                <a:chOff x="394" y="3492"/>
                <a:chExt cx="207" cy="33"/>
              </a:xfrm>
            </p:grpSpPr>
            <p:grpSp>
              <p:nvGrpSpPr>
                <p:cNvPr id="142440" name="Group 22"/>
                <p:cNvGrpSpPr>
                  <a:grpSpLocks/>
                </p:cNvGrpSpPr>
                <p:nvPr/>
              </p:nvGrpSpPr>
              <p:grpSpPr bwMode="auto">
                <a:xfrm>
                  <a:off x="394" y="3492"/>
                  <a:ext cx="207" cy="33"/>
                  <a:chOff x="394" y="3492"/>
                  <a:chExt cx="207" cy="33"/>
                </a:xfrm>
              </p:grpSpPr>
              <p:sp>
                <p:nvSpPr>
                  <p:cNvPr id="142442" name="Oval 23"/>
                  <p:cNvSpPr>
                    <a:spLocks noChangeArrowheads="1"/>
                  </p:cNvSpPr>
                  <p:nvPr/>
                </p:nvSpPr>
                <p:spPr bwMode="auto">
                  <a:xfrm>
                    <a:off x="394" y="3492"/>
                    <a:ext cx="207" cy="33"/>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43" name="Oval 24"/>
                  <p:cNvSpPr>
                    <a:spLocks noChangeArrowheads="1"/>
                  </p:cNvSpPr>
                  <p:nvPr/>
                </p:nvSpPr>
                <p:spPr bwMode="auto">
                  <a:xfrm>
                    <a:off x="394" y="3492"/>
                    <a:ext cx="206" cy="27"/>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41" name="Freeform 25"/>
                <p:cNvSpPr>
                  <a:spLocks/>
                </p:cNvSpPr>
                <p:nvPr/>
              </p:nvSpPr>
              <p:spPr bwMode="auto">
                <a:xfrm>
                  <a:off x="411" y="3516"/>
                  <a:ext cx="24" cy="6"/>
                </a:xfrm>
                <a:custGeom>
                  <a:avLst/>
                  <a:gdLst>
                    <a:gd name="T0" fmla="*/ 0 w 24"/>
                    <a:gd name="T1" fmla="*/ 0 h 6"/>
                    <a:gd name="T2" fmla="*/ 7 w 24"/>
                    <a:gd name="T3" fmla="*/ 1 h 6"/>
                    <a:gd name="T4" fmla="*/ 14 w 24"/>
                    <a:gd name="T5" fmla="*/ 2 h 6"/>
                    <a:gd name="T6" fmla="*/ 23 w 24"/>
                    <a:gd name="T7" fmla="*/ 3 h 6"/>
                    <a:gd name="T8" fmla="*/ 23 w 24"/>
                    <a:gd name="T9" fmla="*/ 5 h 6"/>
                    <a:gd name="T10" fmla="*/ 17 w 24"/>
                    <a:gd name="T11" fmla="*/ 4 h 6"/>
                    <a:gd name="T12" fmla="*/ 9 w 24"/>
                    <a:gd name="T13" fmla="*/ 3 h 6"/>
                    <a:gd name="T14" fmla="*/ 1 w 24"/>
                    <a:gd name="T15" fmla="*/ 2 h 6"/>
                    <a:gd name="T16" fmla="*/ 0 w 2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6">
                      <a:moveTo>
                        <a:pt x="0" y="0"/>
                      </a:moveTo>
                      <a:lnTo>
                        <a:pt x="7" y="1"/>
                      </a:lnTo>
                      <a:lnTo>
                        <a:pt x="14" y="2"/>
                      </a:lnTo>
                      <a:lnTo>
                        <a:pt x="23" y="3"/>
                      </a:lnTo>
                      <a:lnTo>
                        <a:pt x="23" y="5"/>
                      </a:lnTo>
                      <a:lnTo>
                        <a:pt x="17" y="4"/>
                      </a:lnTo>
                      <a:lnTo>
                        <a:pt x="9" y="3"/>
                      </a:lnTo>
                      <a:lnTo>
                        <a:pt x="1" y="2"/>
                      </a:lnTo>
                      <a:lnTo>
                        <a:pt x="0" y="0"/>
                      </a:lnTo>
                    </a:path>
                  </a:pathLst>
                </a:custGeom>
                <a:solidFill>
                  <a:srgbClr val="BFBFDF"/>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sp>
            <p:nvSpPr>
              <p:cNvPr id="142424" name="Rectangle 26"/>
              <p:cNvSpPr>
                <a:spLocks noChangeArrowheads="1"/>
              </p:cNvSpPr>
              <p:nvPr/>
            </p:nvSpPr>
            <p:spPr bwMode="auto">
              <a:xfrm>
                <a:off x="394" y="3233"/>
                <a:ext cx="207" cy="263"/>
              </a:xfrm>
              <a:prstGeom prst="rect">
                <a:avLst/>
              </a:prstGeom>
              <a:solidFill>
                <a:srgbClr val="FF0000"/>
              </a:solidFill>
              <a:ln w="12700">
                <a:solidFill>
                  <a:schemeClr val="tx2"/>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425" name="Group 27"/>
              <p:cNvGrpSpPr>
                <a:grpSpLocks/>
              </p:cNvGrpSpPr>
              <p:nvPr/>
            </p:nvGrpSpPr>
            <p:grpSpPr bwMode="auto">
              <a:xfrm>
                <a:off x="390" y="3211"/>
                <a:ext cx="215" cy="37"/>
                <a:chOff x="390" y="3211"/>
                <a:chExt cx="215" cy="37"/>
              </a:xfrm>
            </p:grpSpPr>
            <p:sp>
              <p:nvSpPr>
                <p:cNvPr id="142438" name="Oval 28"/>
                <p:cNvSpPr>
                  <a:spLocks noChangeArrowheads="1"/>
                </p:cNvSpPr>
                <p:nvPr/>
              </p:nvSpPr>
              <p:spPr bwMode="auto">
                <a:xfrm>
                  <a:off x="390" y="3213"/>
                  <a:ext cx="215" cy="35"/>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39" name="Oval 29"/>
                <p:cNvSpPr>
                  <a:spLocks noChangeArrowheads="1"/>
                </p:cNvSpPr>
                <p:nvPr/>
              </p:nvSpPr>
              <p:spPr bwMode="auto">
                <a:xfrm>
                  <a:off x="390" y="3211"/>
                  <a:ext cx="215" cy="34"/>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26" name="Oval 30"/>
              <p:cNvSpPr>
                <a:spLocks noChangeArrowheads="1"/>
              </p:cNvSpPr>
              <p:nvPr/>
            </p:nvSpPr>
            <p:spPr bwMode="auto">
              <a:xfrm>
                <a:off x="390" y="3207"/>
                <a:ext cx="214" cy="39"/>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427" name="Group 31"/>
              <p:cNvGrpSpPr>
                <a:grpSpLocks/>
              </p:cNvGrpSpPr>
              <p:nvPr/>
            </p:nvGrpSpPr>
            <p:grpSpPr bwMode="auto">
              <a:xfrm>
                <a:off x="390" y="3197"/>
                <a:ext cx="214" cy="33"/>
                <a:chOff x="390" y="3197"/>
                <a:chExt cx="214" cy="33"/>
              </a:xfrm>
            </p:grpSpPr>
            <p:sp>
              <p:nvSpPr>
                <p:cNvPr id="142436" name="Oval 32"/>
                <p:cNvSpPr>
                  <a:spLocks noChangeArrowheads="1"/>
                </p:cNvSpPr>
                <p:nvPr/>
              </p:nvSpPr>
              <p:spPr bwMode="auto">
                <a:xfrm>
                  <a:off x="390" y="3197"/>
                  <a:ext cx="214" cy="33"/>
                </a:xfrm>
                <a:prstGeom prst="ellipse">
                  <a:avLst/>
                </a:prstGeom>
                <a:solidFill>
                  <a:srgbClr val="7F7F9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37" name="Rectangle 33"/>
                <p:cNvSpPr>
                  <a:spLocks noChangeArrowheads="1"/>
                </p:cNvSpPr>
                <p:nvPr/>
              </p:nvSpPr>
              <p:spPr bwMode="auto">
                <a:xfrm>
                  <a:off x="390" y="3206"/>
                  <a:ext cx="214" cy="7"/>
                </a:xfrm>
                <a:prstGeom prst="rect">
                  <a:avLst/>
                </a:prstGeom>
                <a:solidFill>
                  <a:srgbClr val="7F7F9F"/>
                </a:solidFill>
                <a:ln>
                  <a:noFill/>
                </a:ln>
                <a:effectLst/>
                <a:extLs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grpSp>
            <p:nvGrpSpPr>
              <p:cNvPr id="142428" name="Group 34"/>
              <p:cNvGrpSpPr>
                <a:grpSpLocks/>
              </p:cNvGrpSpPr>
              <p:nvPr/>
            </p:nvGrpSpPr>
            <p:grpSpPr bwMode="auto">
              <a:xfrm>
                <a:off x="393" y="3194"/>
                <a:ext cx="207" cy="25"/>
                <a:chOff x="393" y="3194"/>
                <a:chExt cx="207" cy="25"/>
              </a:xfrm>
            </p:grpSpPr>
            <p:grpSp>
              <p:nvGrpSpPr>
                <p:cNvPr id="142432" name="Group 35"/>
                <p:cNvGrpSpPr>
                  <a:grpSpLocks/>
                </p:cNvGrpSpPr>
                <p:nvPr/>
              </p:nvGrpSpPr>
              <p:grpSpPr bwMode="auto">
                <a:xfrm>
                  <a:off x="393" y="3194"/>
                  <a:ext cx="207" cy="25"/>
                  <a:chOff x="393" y="3194"/>
                  <a:chExt cx="207" cy="25"/>
                </a:xfrm>
              </p:grpSpPr>
              <p:sp>
                <p:nvSpPr>
                  <p:cNvPr id="142434" name="Oval 36"/>
                  <p:cNvSpPr>
                    <a:spLocks noChangeArrowheads="1"/>
                  </p:cNvSpPr>
                  <p:nvPr/>
                </p:nvSpPr>
                <p:spPr bwMode="auto">
                  <a:xfrm>
                    <a:off x="393" y="3194"/>
                    <a:ext cx="207" cy="25"/>
                  </a:xfrm>
                  <a:prstGeom prst="ellipse">
                    <a:avLst/>
                  </a:prstGeom>
                  <a:solidFill>
                    <a:srgbClr val="BFBFD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35" name="Oval 37"/>
                  <p:cNvSpPr>
                    <a:spLocks noChangeArrowheads="1"/>
                  </p:cNvSpPr>
                  <p:nvPr/>
                </p:nvSpPr>
                <p:spPr bwMode="auto">
                  <a:xfrm>
                    <a:off x="394" y="3199"/>
                    <a:ext cx="206" cy="18"/>
                  </a:xfrm>
                  <a:prstGeom prst="ellipse">
                    <a:avLst/>
                  </a:prstGeom>
                  <a:solidFill>
                    <a:srgbClr val="9F9FB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33" name="Oval 38"/>
                <p:cNvSpPr>
                  <a:spLocks noChangeArrowheads="1"/>
                </p:cNvSpPr>
                <p:nvPr/>
              </p:nvSpPr>
              <p:spPr bwMode="auto">
                <a:xfrm>
                  <a:off x="393" y="3194"/>
                  <a:ext cx="207" cy="25"/>
                </a:xfrm>
                <a:prstGeom prst="ellipse">
                  <a:avLst/>
                </a:prstGeom>
                <a:noFill/>
                <a:ln w="12700">
                  <a:solidFill>
                    <a:schemeClr val="tx2"/>
                  </a:solidFill>
                  <a:round/>
                  <a:headEnd/>
                  <a:tailEnd/>
                </a:ln>
                <a:effectLst/>
                <a:extLst>
                  <a:ext uri="{909E8E84-426E-40DD-AFC4-6F175D3DCCD1}">
                    <a14:hiddenFill xmlns:a14="http://schemas.microsoft.com/office/drawing/2010/main">
                      <a:solidFill>
                        <a:srgbClr val="FCFEB9"/>
                      </a:solidFill>
                    </a14:hiddenFill>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29" name="Freeform 39"/>
              <p:cNvSpPr>
                <a:spLocks/>
              </p:cNvSpPr>
              <p:nvPr/>
            </p:nvSpPr>
            <p:spPr bwMode="auto">
              <a:xfrm>
                <a:off x="411" y="3219"/>
                <a:ext cx="23" cy="6"/>
              </a:xfrm>
              <a:custGeom>
                <a:avLst/>
                <a:gdLst>
                  <a:gd name="T0" fmla="*/ 0 w 23"/>
                  <a:gd name="T1" fmla="*/ 0 h 6"/>
                  <a:gd name="T2" fmla="*/ 6 w 23"/>
                  <a:gd name="T3" fmla="*/ 1 h 6"/>
                  <a:gd name="T4" fmla="*/ 14 w 23"/>
                  <a:gd name="T5" fmla="*/ 2 h 6"/>
                  <a:gd name="T6" fmla="*/ 22 w 23"/>
                  <a:gd name="T7" fmla="*/ 3 h 6"/>
                  <a:gd name="T8" fmla="*/ 22 w 23"/>
                  <a:gd name="T9" fmla="*/ 5 h 6"/>
                  <a:gd name="T10" fmla="*/ 16 w 23"/>
                  <a:gd name="T11" fmla="*/ 5 h 6"/>
                  <a:gd name="T12" fmla="*/ 9 w 23"/>
                  <a:gd name="T13" fmla="*/ 3 h 6"/>
                  <a:gd name="T14" fmla="*/ 1 w 23"/>
                  <a:gd name="T15" fmla="*/ 2 h 6"/>
                  <a:gd name="T16" fmla="*/ 0 w 2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
                    <a:moveTo>
                      <a:pt x="0" y="0"/>
                    </a:moveTo>
                    <a:lnTo>
                      <a:pt x="6" y="1"/>
                    </a:lnTo>
                    <a:lnTo>
                      <a:pt x="14" y="2"/>
                    </a:lnTo>
                    <a:lnTo>
                      <a:pt x="22" y="3"/>
                    </a:lnTo>
                    <a:lnTo>
                      <a:pt x="22" y="5"/>
                    </a:lnTo>
                    <a:lnTo>
                      <a:pt x="16" y="5"/>
                    </a:lnTo>
                    <a:lnTo>
                      <a:pt x="9" y="3"/>
                    </a:lnTo>
                    <a:lnTo>
                      <a:pt x="1" y="2"/>
                    </a:lnTo>
                    <a:lnTo>
                      <a:pt x="0" y="0"/>
                    </a:lnTo>
                  </a:path>
                </a:pathLst>
              </a:custGeom>
              <a:solidFill>
                <a:srgbClr val="DFDFF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430" name="Oval 40"/>
              <p:cNvSpPr>
                <a:spLocks noChangeArrowheads="1"/>
              </p:cNvSpPr>
              <p:nvPr/>
            </p:nvSpPr>
            <p:spPr bwMode="auto">
              <a:xfrm>
                <a:off x="390" y="3485"/>
                <a:ext cx="214" cy="35"/>
              </a:xfrm>
              <a:prstGeom prst="ellipse">
                <a:avLst/>
              </a:prstGeom>
              <a:solidFill>
                <a:srgbClr val="FF0000"/>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31" name="Freeform 41"/>
              <p:cNvSpPr>
                <a:spLocks/>
              </p:cNvSpPr>
              <p:nvPr/>
            </p:nvSpPr>
            <p:spPr bwMode="auto">
              <a:xfrm>
                <a:off x="409" y="3238"/>
                <a:ext cx="28" cy="277"/>
              </a:xfrm>
              <a:custGeom>
                <a:avLst/>
                <a:gdLst>
                  <a:gd name="T0" fmla="*/ 0 w 28"/>
                  <a:gd name="T1" fmla="*/ 2 h 277"/>
                  <a:gd name="T2" fmla="*/ 17 w 28"/>
                  <a:gd name="T3" fmla="*/ 0 h 277"/>
                  <a:gd name="T4" fmla="*/ 27 w 28"/>
                  <a:gd name="T5" fmla="*/ 3 h 277"/>
                  <a:gd name="T6" fmla="*/ 27 w 28"/>
                  <a:gd name="T7" fmla="*/ 276 h 277"/>
                  <a:gd name="T8" fmla="*/ 18 w 28"/>
                  <a:gd name="T9" fmla="*/ 275 h 277"/>
                  <a:gd name="T10" fmla="*/ 7 w 28"/>
                  <a:gd name="T11" fmla="*/ 273 h 277"/>
                  <a:gd name="T12" fmla="*/ 0 w 28"/>
                  <a:gd name="T13" fmla="*/ 271 h 277"/>
                  <a:gd name="T14" fmla="*/ 0 w 28"/>
                  <a:gd name="T15" fmla="*/ 2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77">
                    <a:moveTo>
                      <a:pt x="0" y="2"/>
                    </a:moveTo>
                    <a:lnTo>
                      <a:pt x="17" y="0"/>
                    </a:lnTo>
                    <a:lnTo>
                      <a:pt x="27" y="3"/>
                    </a:lnTo>
                    <a:lnTo>
                      <a:pt x="27" y="276"/>
                    </a:lnTo>
                    <a:lnTo>
                      <a:pt x="18" y="275"/>
                    </a:lnTo>
                    <a:lnTo>
                      <a:pt x="7" y="273"/>
                    </a:lnTo>
                    <a:lnTo>
                      <a:pt x="0" y="271"/>
                    </a:lnTo>
                    <a:lnTo>
                      <a:pt x="0" y="2"/>
                    </a:lnTo>
                  </a:path>
                </a:pathLst>
              </a:custGeom>
              <a:solidFill>
                <a:srgbClr val="FF9FB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79" name="Group 42"/>
            <p:cNvGrpSpPr>
              <a:grpSpLocks/>
            </p:cNvGrpSpPr>
            <p:nvPr/>
          </p:nvGrpSpPr>
          <p:grpSpPr bwMode="auto">
            <a:xfrm>
              <a:off x="621" y="3179"/>
              <a:ext cx="215" cy="331"/>
              <a:chOff x="621" y="3179"/>
              <a:chExt cx="215" cy="331"/>
            </a:xfrm>
          </p:grpSpPr>
          <p:grpSp>
            <p:nvGrpSpPr>
              <p:cNvPr id="142402" name="Group 43"/>
              <p:cNvGrpSpPr>
                <a:grpSpLocks/>
              </p:cNvGrpSpPr>
              <p:nvPr/>
            </p:nvGrpSpPr>
            <p:grpSpPr bwMode="auto">
              <a:xfrm>
                <a:off x="625" y="3476"/>
                <a:ext cx="207" cy="34"/>
                <a:chOff x="625" y="3476"/>
                <a:chExt cx="207" cy="34"/>
              </a:xfrm>
            </p:grpSpPr>
            <p:grpSp>
              <p:nvGrpSpPr>
                <p:cNvPr id="142419" name="Group 44"/>
                <p:cNvGrpSpPr>
                  <a:grpSpLocks/>
                </p:cNvGrpSpPr>
                <p:nvPr/>
              </p:nvGrpSpPr>
              <p:grpSpPr bwMode="auto">
                <a:xfrm>
                  <a:off x="625" y="3476"/>
                  <a:ext cx="207" cy="34"/>
                  <a:chOff x="625" y="3476"/>
                  <a:chExt cx="207" cy="34"/>
                </a:xfrm>
              </p:grpSpPr>
              <p:sp>
                <p:nvSpPr>
                  <p:cNvPr id="142421" name="Oval 45"/>
                  <p:cNvSpPr>
                    <a:spLocks noChangeArrowheads="1"/>
                  </p:cNvSpPr>
                  <p:nvPr/>
                </p:nvSpPr>
                <p:spPr bwMode="auto">
                  <a:xfrm>
                    <a:off x="625" y="3476"/>
                    <a:ext cx="207" cy="34"/>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22" name="Oval 46"/>
                  <p:cNvSpPr>
                    <a:spLocks noChangeArrowheads="1"/>
                  </p:cNvSpPr>
                  <p:nvPr/>
                </p:nvSpPr>
                <p:spPr bwMode="auto">
                  <a:xfrm>
                    <a:off x="626" y="3477"/>
                    <a:ext cx="205" cy="27"/>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20" name="Freeform 47"/>
                <p:cNvSpPr>
                  <a:spLocks/>
                </p:cNvSpPr>
                <p:nvPr/>
              </p:nvSpPr>
              <p:spPr bwMode="auto">
                <a:xfrm>
                  <a:off x="643" y="3500"/>
                  <a:ext cx="23" cy="7"/>
                </a:xfrm>
                <a:custGeom>
                  <a:avLst/>
                  <a:gdLst>
                    <a:gd name="T0" fmla="*/ 0 w 23"/>
                    <a:gd name="T1" fmla="*/ 0 h 7"/>
                    <a:gd name="T2" fmla="*/ 6 w 23"/>
                    <a:gd name="T3" fmla="*/ 1 h 7"/>
                    <a:gd name="T4" fmla="*/ 14 w 23"/>
                    <a:gd name="T5" fmla="*/ 2 h 7"/>
                    <a:gd name="T6" fmla="*/ 22 w 23"/>
                    <a:gd name="T7" fmla="*/ 3 h 7"/>
                    <a:gd name="T8" fmla="*/ 22 w 23"/>
                    <a:gd name="T9" fmla="*/ 6 h 7"/>
                    <a:gd name="T10" fmla="*/ 16 w 23"/>
                    <a:gd name="T11" fmla="*/ 5 h 7"/>
                    <a:gd name="T12" fmla="*/ 9 w 23"/>
                    <a:gd name="T13" fmla="*/ 4 h 7"/>
                    <a:gd name="T14" fmla="*/ 1 w 23"/>
                    <a:gd name="T15" fmla="*/ 2 h 7"/>
                    <a:gd name="T16" fmla="*/ 0 w 23"/>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7">
                      <a:moveTo>
                        <a:pt x="0" y="0"/>
                      </a:moveTo>
                      <a:lnTo>
                        <a:pt x="6" y="1"/>
                      </a:lnTo>
                      <a:lnTo>
                        <a:pt x="14" y="2"/>
                      </a:lnTo>
                      <a:lnTo>
                        <a:pt x="22" y="3"/>
                      </a:lnTo>
                      <a:lnTo>
                        <a:pt x="22" y="6"/>
                      </a:lnTo>
                      <a:lnTo>
                        <a:pt x="16" y="5"/>
                      </a:lnTo>
                      <a:lnTo>
                        <a:pt x="9" y="4"/>
                      </a:lnTo>
                      <a:lnTo>
                        <a:pt x="1" y="2"/>
                      </a:lnTo>
                      <a:lnTo>
                        <a:pt x="0" y="0"/>
                      </a:lnTo>
                    </a:path>
                  </a:pathLst>
                </a:custGeom>
                <a:solidFill>
                  <a:srgbClr val="BFBFDF"/>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sp>
            <p:nvSpPr>
              <p:cNvPr id="142403" name="Rectangle 48"/>
              <p:cNvSpPr>
                <a:spLocks noChangeArrowheads="1"/>
              </p:cNvSpPr>
              <p:nvPr/>
            </p:nvSpPr>
            <p:spPr bwMode="auto">
              <a:xfrm>
                <a:off x="626" y="3217"/>
                <a:ext cx="206" cy="265"/>
              </a:xfrm>
              <a:prstGeom prst="rect">
                <a:avLst/>
              </a:prstGeom>
              <a:solidFill>
                <a:srgbClr val="FF0000"/>
              </a:solidFill>
              <a:ln w="12700">
                <a:solidFill>
                  <a:schemeClr val="tx2"/>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404" name="Group 49"/>
              <p:cNvGrpSpPr>
                <a:grpSpLocks/>
              </p:cNvGrpSpPr>
              <p:nvPr/>
            </p:nvGrpSpPr>
            <p:grpSpPr bwMode="auto">
              <a:xfrm>
                <a:off x="622" y="3195"/>
                <a:ext cx="214" cy="38"/>
                <a:chOff x="622" y="3195"/>
                <a:chExt cx="214" cy="38"/>
              </a:xfrm>
            </p:grpSpPr>
            <p:sp>
              <p:nvSpPr>
                <p:cNvPr id="142417" name="Oval 50"/>
                <p:cNvSpPr>
                  <a:spLocks noChangeArrowheads="1"/>
                </p:cNvSpPr>
                <p:nvPr/>
              </p:nvSpPr>
              <p:spPr bwMode="auto">
                <a:xfrm>
                  <a:off x="622" y="3198"/>
                  <a:ext cx="214" cy="35"/>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18" name="Oval 51"/>
                <p:cNvSpPr>
                  <a:spLocks noChangeArrowheads="1"/>
                </p:cNvSpPr>
                <p:nvPr/>
              </p:nvSpPr>
              <p:spPr bwMode="auto">
                <a:xfrm>
                  <a:off x="622" y="3195"/>
                  <a:ext cx="214" cy="35"/>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05" name="Oval 52"/>
              <p:cNvSpPr>
                <a:spLocks noChangeArrowheads="1"/>
              </p:cNvSpPr>
              <p:nvPr/>
            </p:nvSpPr>
            <p:spPr bwMode="auto">
              <a:xfrm>
                <a:off x="622" y="3192"/>
                <a:ext cx="213" cy="38"/>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406" name="Group 53"/>
              <p:cNvGrpSpPr>
                <a:grpSpLocks/>
              </p:cNvGrpSpPr>
              <p:nvPr/>
            </p:nvGrpSpPr>
            <p:grpSpPr bwMode="auto">
              <a:xfrm>
                <a:off x="621" y="3183"/>
                <a:ext cx="214" cy="31"/>
                <a:chOff x="621" y="3183"/>
                <a:chExt cx="214" cy="31"/>
              </a:xfrm>
            </p:grpSpPr>
            <p:sp>
              <p:nvSpPr>
                <p:cNvPr id="142415" name="Oval 54"/>
                <p:cNvSpPr>
                  <a:spLocks noChangeArrowheads="1"/>
                </p:cNvSpPr>
                <p:nvPr/>
              </p:nvSpPr>
              <p:spPr bwMode="auto">
                <a:xfrm>
                  <a:off x="621" y="3183"/>
                  <a:ext cx="214" cy="31"/>
                </a:xfrm>
                <a:prstGeom prst="ellipse">
                  <a:avLst/>
                </a:prstGeom>
                <a:solidFill>
                  <a:srgbClr val="7F7F9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16" name="Rectangle 55"/>
                <p:cNvSpPr>
                  <a:spLocks noChangeArrowheads="1"/>
                </p:cNvSpPr>
                <p:nvPr/>
              </p:nvSpPr>
              <p:spPr bwMode="auto">
                <a:xfrm>
                  <a:off x="621" y="3191"/>
                  <a:ext cx="214" cy="6"/>
                </a:xfrm>
                <a:prstGeom prst="rect">
                  <a:avLst/>
                </a:prstGeom>
                <a:solidFill>
                  <a:srgbClr val="7F7F9F"/>
                </a:solidFill>
                <a:ln>
                  <a:noFill/>
                </a:ln>
                <a:effectLst/>
                <a:extLs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grpSp>
            <p:nvGrpSpPr>
              <p:cNvPr id="142407" name="Group 56"/>
              <p:cNvGrpSpPr>
                <a:grpSpLocks/>
              </p:cNvGrpSpPr>
              <p:nvPr/>
            </p:nvGrpSpPr>
            <p:grpSpPr bwMode="auto">
              <a:xfrm>
                <a:off x="624" y="3179"/>
                <a:ext cx="207" cy="25"/>
                <a:chOff x="624" y="3179"/>
                <a:chExt cx="207" cy="25"/>
              </a:xfrm>
            </p:grpSpPr>
            <p:grpSp>
              <p:nvGrpSpPr>
                <p:cNvPr id="142411" name="Group 57"/>
                <p:cNvGrpSpPr>
                  <a:grpSpLocks/>
                </p:cNvGrpSpPr>
                <p:nvPr/>
              </p:nvGrpSpPr>
              <p:grpSpPr bwMode="auto">
                <a:xfrm>
                  <a:off x="624" y="3179"/>
                  <a:ext cx="207" cy="25"/>
                  <a:chOff x="624" y="3179"/>
                  <a:chExt cx="207" cy="25"/>
                </a:xfrm>
              </p:grpSpPr>
              <p:sp>
                <p:nvSpPr>
                  <p:cNvPr id="142413" name="Oval 58"/>
                  <p:cNvSpPr>
                    <a:spLocks noChangeArrowheads="1"/>
                  </p:cNvSpPr>
                  <p:nvPr/>
                </p:nvSpPr>
                <p:spPr bwMode="auto">
                  <a:xfrm>
                    <a:off x="624" y="3179"/>
                    <a:ext cx="207" cy="25"/>
                  </a:xfrm>
                  <a:prstGeom prst="ellipse">
                    <a:avLst/>
                  </a:prstGeom>
                  <a:solidFill>
                    <a:srgbClr val="BFBFD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14" name="Oval 59"/>
                  <p:cNvSpPr>
                    <a:spLocks noChangeArrowheads="1"/>
                  </p:cNvSpPr>
                  <p:nvPr/>
                </p:nvSpPr>
                <p:spPr bwMode="auto">
                  <a:xfrm>
                    <a:off x="625" y="3183"/>
                    <a:ext cx="206" cy="19"/>
                  </a:xfrm>
                  <a:prstGeom prst="ellipse">
                    <a:avLst/>
                  </a:prstGeom>
                  <a:solidFill>
                    <a:srgbClr val="9F9FB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12" name="Oval 60"/>
                <p:cNvSpPr>
                  <a:spLocks noChangeArrowheads="1"/>
                </p:cNvSpPr>
                <p:nvPr/>
              </p:nvSpPr>
              <p:spPr bwMode="auto">
                <a:xfrm>
                  <a:off x="624" y="3179"/>
                  <a:ext cx="207" cy="25"/>
                </a:xfrm>
                <a:prstGeom prst="ellipse">
                  <a:avLst/>
                </a:prstGeom>
                <a:noFill/>
                <a:ln w="12700">
                  <a:solidFill>
                    <a:schemeClr val="tx2"/>
                  </a:solidFill>
                  <a:round/>
                  <a:headEnd/>
                  <a:tailEnd/>
                </a:ln>
                <a:effectLst/>
                <a:extLst>
                  <a:ext uri="{909E8E84-426E-40DD-AFC4-6F175D3DCCD1}">
                    <a14:hiddenFill xmlns:a14="http://schemas.microsoft.com/office/drawing/2010/main">
                      <a:solidFill>
                        <a:srgbClr val="FCFEB9"/>
                      </a:solidFill>
                    </a14:hiddenFill>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408" name="Freeform 61"/>
              <p:cNvSpPr>
                <a:spLocks/>
              </p:cNvSpPr>
              <p:nvPr/>
            </p:nvSpPr>
            <p:spPr bwMode="auto">
              <a:xfrm>
                <a:off x="643" y="3204"/>
                <a:ext cx="23" cy="6"/>
              </a:xfrm>
              <a:custGeom>
                <a:avLst/>
                <a:gdLst>
                  <a:gd name="T0" fmla="*/ 0 w 23"/>
                  <a:gd name="T1" fmla="*/ 0 h 6"/>
                  <a:gd name="T2" fmla="*/ 6 w 23"/>
                  <a:gd name="T3" fmla="*/ 1 h 6"/>
                  <a:gd name="T4" fmla="*/ 14 w 23"/>
                  <a:gd name="T5" fmla="*/ 2 h 6"/>
                  <a:gd name="T6" fmla="*/ 22 w 23"/>
                  <a:gd name="T7" fmla="*/ 3 h 6"/>
                  <a:gd name="T8" fmla="*/ 22 w 23"/>
                  <a:gd name="T9" fmla="*/ 5 h 6"/>
                  <a:gd name="T10" fmla="*/ 16 w 23"/>
                  <a:gd name="T11" fmla="*/ 5 h 6"/>
                  <a:gd name="T12" fmla="*/ 9 w 23"/>
                  <a:gd name="T13" fmla="*/ 3 h 6"/>
                  <a:gd name="T14" fmla="*/ 1 w 23"/>
                  <a:gd name="T15" fmla="*/ 2 h 6"/>
                  <a:gd name="T16" fmla="*/ 0 w 2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
                    <a:moveTo>
                      <a:pt x="0" y="0"/>
                    </a:moveTo>
                    <a:lnTo>
                      <a:pt x="6" y="1"/>
                    </a:lnTo>
                    <a:lnTo>
                      <a:pt x="14" y="2"/>
                    </a:lnTo>
                    <a:lnTo>
                      <a:pt x="22" y="3"/>
                    </a:lnTo>
                    <a:lnTo>
                      <a:pt x="22" y="5"/>
                    </a:lnTo>
                    <a:lnTo>
                      <a:pt x="16" y="5"/>
                    </a:lnTo>
                    <a:lnTo>
                      <a:pt x="9" y="3"/>
                    </a:lnTo>
                    <a:lnTo>
                      <a:pt x="1" y="2"/>
                    </a:lnTo>
                    <a:lnTo>
                      <a:pt x="0" y="0"/>
                    </a:lnTo>
                  </a:path>
                </a:pathLst>
              </a:custGeom>
              <a:solidFill>
                <a:srgbClr val="DFDFF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409" name="Oval 62"/>
              <p:cNvSpPr>
                <a:spLocks noChangeArrowheads="1"/>
              </p:cNvSpPr>
              <p:nvPr/>
            </p:nvSpPr>
            <p:spPr bwMode="auto">
              <a:xfrm>
                <a:off x="622" y="3470"/>
                <a:ext cx="213" cy="35"/>
              </a:xfrm>
              <a:prstGeom prst="ellipse">
                <a:avLst/>
              </a:prstGeom>
              <a:solidFill>
                <a:srgbClr val="FF0000"/>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10" name="Freeform 63"/>
              <p:cNvSpPr>
                <a:spLocks/>
              </p:cNvSpPr>
              <p:nvPr/>
            </p:nvSpPr>
            <p:spPr bwMode="auto">
              <a:xfrm>
                <a:off x="640" y="3223"/>
                <a:ext cx="28" cy="277"/>
              </a:xfrm>
              <a:custGeom>
                <a:avLst/>
                <a:gdLst>
                  <a:gd name="T0" fmla="*/ 0 w 28"/>
                  <a:gd name="T1" fmla="*/ 2 h 277"/>
                  <a:gd name="T2" fmla="*/ 17 w 28"/>
                  <a:gd name="T3" fmla="*/ 0 h 277"/>
                  <a:gd name="T4" fmla="*/ 27 w 28"/>
                  <a:gd name="T5" fmla="*/ 3 h 277"/>
                  <a:gd name="T6" fmla="*/ 27 w 28"/>
                  <a:gd name="T7" fmla="*/ 276 h 277"/>
                  <a:gd name="T8" fmla="*/ 18 w 28"/>
                  <a:gd name="T9" fmla="*/ 275 h 277"/>
                  <a:gd name="T10" fmla="*/ 7 w 28"/>
                  <a:gd name="T11" fmla="*/ 273 h 277"/>
                  <a:gd name="T12" fmla="*/ 0 w 28"/>
                  <a:gd name="T13" fmla="*/ 271 h 277"/>
                  <a:gd name="T14" fmla="*/ 0 w 28"/>
                  <a:gd name="T15" fmla="*/ 2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77">
                    <a:moveTo>
                      <a:pt x="0" y="2"/>
                    </a:moveTo>
                    <a:lnTo>
                      <a:pt x="17" y="0"/>
                    </a:lnTo>
                    <a:lnTo>
                      <a:pt x="27" y="3"/>
                    </a:lnTo>
                    <a:lnTo>
                      <a:pt x="27" y="276"/>
                    </a:lnTo>
                    <a:lnTo>
                      <a:pt x="18" y="275"/>
                    </a:lnTo>
                    <a:lnTo>
                      <a:pt x="7" y="273"/>
                    </a:lnTo>
                    <a:lnTo>
                      <a:pt x="0" y="271"/>
                    </a:lnTo>
                    <a:lnTo>
                      <a:pt x="0" y="2"/>
                    </a:lnTo>
                  </a:path>
                </a:pathLst>
              </a:custGeom>
              <a:solidFill>
                <a:srgbClr val="FF9FB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80" name="Group 64"/>
            <p:cNvGrpSpPr>
              <a:grpSpLocks/>
            </p:cNvGrpSpPr>
            <p:nvPr/>
          </p:nvGrpSpPr>
          <p:grpSpPr bwMode="auto">
            <a:xfrm>
              <a:off x="531" y="3250"/>
              <a:ext cx="215" cy="331"/>
              <a:chOff x="531" y="3250"/>
              <a:chExt cx="215" cy="331"/>
            </a:xfrm>
          </p:grpSpPr>
          <p:grpSp>
            <p:nvGrpSpPr>
              <p:cNvPr id="142381" name="Group 65"/>
              <p:cNvGrpSpPr>
                <a:grpSpLocks/>
              </p:cNvGrpSpPr>
              <p:nvPr/>
            </p:nvGrpSpPr>
            <p:grpSpPr bwMode="auto">
              <a:xfrm>
                <a:off x="535" y="3548"/>
                <a:ext cx="207" cy="33"/>
                <a:chOff x="535" y="3548"/>
                <a:chExt cx="207" cy="33"/>
              </a:xfrm>
            </p:grpSpPr>
            <p:grpSp>
              <p:nvGrpSpPr>
                <p:cNvPr id="142398" name="Group 66"/>
                <p:cNvGrpSpPr>
                  <a:grpSpLocks/>
                </p:cNvGrpSpPr>
                <p:nvPr/>
              </p:nvGrpSpPr>
              <p:grpSpPr bwMode="auto">
                <a:xfrm>
                  <a:off x="535" y="3548"/>
                  <a:ext cx="207" cy="33"/>
                  <a:chOff x="535" y="3548"/>
                  <a:chExt cx="207" cy="33"/>
                </a:xfrm>
              </p:grpSpPr>
              <p:sp>
                <p:nvSpPr>
                  <p:cNvPr id="142400" name="Oval 67"/>
                  <p:cNvSpPr>
                    <a:spLocks noChangeArrowheads="1"/>
                  </p:cNvSpPr>
                  <p:nvPr/>
                </p:nvSpPr>
                <p:spPr bwMode="auto">
                  <a:xfrm>
                    <a:off x="535" y="3548"/>
                    <a:ext cx="207" cy="33"/>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401" name="Oval 68"/>
                  <p:cNvSpPr>
                    <a:spLocks noChangeArrowheads="1"/>
                  </p:cNvSpPr>
                  <p:nvPr/>
                </p:nvSpPr>
                <p:spPr bwMode="auto">
                  <a:xfrm>
                    <a:off x="536" y="3548"/>
                    <a:ext cx="205" cy="27"/>
                  </a:xfrm>
                  <a:prstGeom prst="ellipse">
                    <a:avLst/>
                  </a:prstGeom>
                  <a:solidFill>
                    <a:srgbClr val="5F5F7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399" name="Freeform 69"/>
                <p:cNvSpPr>
                  <a:spLocks/>
                </p:cNvSpPr>
                <p:nvPr/>
              </p:nvSpPr>
              <p:spPr bwMode="auto">
                <a:xfrm>
                  <a:off x="553" y="3572"/>
                  <a:ext cx="23" cy="6"/>
                </a:xfrm>
                <a:custGeom>
                  <a:avLst/>
                  <a:gdLst>
                    <a:gd name="T0" fmla="*/ 0 w 23"/>
                    <a:gd name="T1" fmla="*/ 0 h 6"/>
                    <a:gd name="T2" fmla="*/ 6 w 23"/>
                    <a:gd name="T3" fmla="*/ 1 h 6"/>
                    <a:gd name="T4" fmla="*/ 14 w 23"/>
                    <a:gd name="T5" fmla="*/ 2 h 6"/>
                    <a:gd name="T6" fmla="*/ 22 w 23"/>
                    <a:gd name="T7" fmla="*/ 3 h 6"/>
                    <a:gd name="T8" fmla="*/ 22 w 23"/>
                    <a:gd name="T9" fmla="*/ 5 h 6"/>
                    <a:gd name="T10" fmla="*/ 16 w 23"/>
                    <a:gd name="T11" fmla="*/ 4 h 6"/>
                    <a:gd name="T12" fmla="*/ 9 w 23"/>
                    <a:gd name="T13" fmla="*/ 3 h 6"/>
                    <a:gd name="T14" fmla="*/ 1 w 23"/>
                    <a:gd name="T15" fmla="*/ 2 h 6"/>
                    <a:gd name="T16" fmla="*/ 0 w 2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
                      <a:moveTo>
                        <a:pt x="0" y="0"/>
                      </a:moveTo>
                      <a:lnTo>
                        <a:pt x="6" y="1"/>
                      </a:lnTo>
                      <a:lnTo>
                        <a:pt x="14" y="2"/>
                      </a:lnTo>
                      <a:lnTo>
                        <a:pt x="22" y="3"/>
                      </a:lnTo>
                      <a:lnTo>
                        <a:pt x="22" y="5"/>
                      </a:lnTo>
                      <a:lnTo>
                        <a:pt x="16" y="4"/>
                      </a:lnTo>
                      <a:lnTo>
                        <a:pt x="9" y="3"/>
                      </a:lnTo>
                      <a:lnTo>
                        <a:pt x="1" y="2"/>
                      </a:lnTo>
                      <a:lnTo>
                        <a:pt x="0" y="0"/>
                      </a:lnTo>
                    </a:path>
                  </a:pathLst>
                </a:custGeom>
                <a:solidFill>
                  <a:srgbClr val="BFBFDF"/>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sp>
            <p:nvSpPr>
              <p:cNvPr id="142382" name="Rectangle 70"/>
              <p:cNvSpPr>
                <a:spLocks noChangeArrowheads="1"/>
              </p:cNvSpPr>
              <p:nvPr/>
            </p:nvSpPr>
            <p:spPr bwMode="auto">
              <a:xfrm>
                <a:off x="536" y="3289"/>
                <a:ext cx="206" cy="264"/>
              </a:xfrm>
              <a:prstGeom prst="rect">
                <a:avLst/>
              </a:prstGeom>
              <a:solidFill>
                <a:srgbClr val="FF0000"/>
              </a:solidFill>
              <a:ln w="12700">
                <a:solidFill>
                  <a:schemeClr val="tx2"/>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383" name="Group 71"/>
              <p:cNvGrpSpPr>
                <a:grpSpLocks/>
              </p:cNvGrpSpPr>
              <p:nvPr/>
            </p:nvGrpSpPr>
            <p:grpSpPr bwMode="auto">
              <a:xfrm>
                <a:off x="532" y="3267"/>
                <a:ext cx="214" cy="37"/>
                <a:chOff x="532" y="3267"/>
                <a:chExt cx="214" cy="37"/>
              </a:xfrm>
            </p:grpSpPr>
            <p:sp>
              <p:nvSpPr>
                <p:cNvPr id="142396" name="Oval 72"/>
                <p:cNvSpPr>
                  <a:spLocks noChangeArrowheads="1"/>
                </p:cNvSpPr>
                <p:nvPr/>
              </p:nvSpPr>
              <p:spPr bwMode="auto">
                <a:xfrm>
                  <a:off x="532" y="3269"/>
                  <a:ext cx="214" cy="35"/>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397" name="Oval 73"/>
                <p:cNvSpPr>
                  <a:spLocks noChangeArrowheads="1"/>
                </p:cNvSpPr>
                <p:nvPr/>
              </p:nvSpPr>
              <p:spPr bwMode="auto">
                <a:xfrm>
                  <a:off x="532" y="3267"/>
                  <a:ext cx="214" cy="34"/>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384" name="Oval 74"/>
              <p:cNvSpPr>
                <a:spLocks noChangeArrowheads="1"/>
              </p:cNvSpPr>
              <p:nvPr/>
            </p:nvSpPr>
            <p:spPr bwMode="auto">
              <a:xfrm>
                <a:off x="532" y="3263"/>
                <a:ext cx="213" cy="39"/>
              </a:xfrm>
              <a:prstGeom prst="ellipse">
                <a:avLst/>
              </a:prstGeom>
              <a:solidFill>
                <a:srgbClr val="FF1F3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142385" name="Group 75"/>
              <p:cNvGrpSpPr>
                <a:grpSpLocks/>
              </p:cNvGrpSpPr>
              <p:nvPr/>
            </p:nvGrpSpPr>
            <p:grpSpPr bwMode="auto">
              <a:xfrm>
                <a:off x="531" y="3254"/>
                <a:ext cx="214" cy="32"/>
                <a:chOff x="531" y="3254"/>
                <a:chExt cx="214" cy="32"/>
              </a:xfrm>
            </p:grpSpPr>
            <p:sp>
              <p:nvSpPr>
                <p:cNvPr id="142394" name="Oval 76"/>
                <p:cNvSpPr>
                  <a:spLocks noChangeArrowheads="1"/>
                </p:cNvSpPr>
                <p:nvPr/>
              </p:nvSpPr>
              <p:spPr bwMode="auto">
                <a:xfrm>
                  <a:off x="531" y="3254"/>
                  <a:ext cx="214" cy="32"/>
                </a:xfrm>
                <a:prstGeom prst="ellipse">
                  <a:avLst/>
                </a:prstGeom>
                <a:solidFill>
                  <a:srgbClr val="7F7F9F"/>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395" name="Rectangle 77"/>
                <p:cNvSpPr>
                  <a:spLocks noChangeArrowheads="1"/>
                </p:cNvSpPr>
                <p:nvPr/>
              </p:nvSpPr>
              <p:spPr bwMode="auto">
                <a:xfrm>
                  <a:off x="531" y="3262"/>
                  <a:ext cx="214" cy="7"/>
                </a:xfrm>
                <a:prstGeom prst="rect">
                  <a:avLst/>
                </a:prstGeom>
                <a:solidFill>
                  <a:srgbClr val="7F7F9F"/>
                </a:solidFill>
                <a:ln>
                  <a:noFill/>
                </a:ln>
                <a:effectLst/>
                <a:extLs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grpSp>
            <p:nvGrpSpPr>
              <p:cNvPr id="142386" name="Group 78"/>
              <p:cNvGrpSpPr>
                <a:grpSpLocks/>
              </p:cNvGrpSpPr>
              <p:nvPr/>
            </p:nvGrpSpPr>
            <p:grpSpPr bwMode="auto">
              <a:xfrm>
                <a:off x="534" y="3250"/>
                <a:ext cx="207" cy="25"/>
                <a:chOff x="534" y="3250"/>
                <a:chExt cx="207" cy="25"/>
              </a:xfrm>
            </p:grpSpPr>
            <p:grpSp>
              <p:nvGrpSpPr>
                <p:cNvPr id="142390" name="Group 79"/>
                <p:cNvGrpSpPr>
                  <a:grpSpLocks/>
                </p:cNvGrpSpPr>
                <p:nvPr/>
              </p:nvGrpSpPr>
              <p:grpSpPr bwMode="auto">
                <a:xfrm>
                  <a:off x="534" y="3250"/>
                  <a:ext cx="207" cy="25"/>
                  <a:chOff x="534" y="3250"/>
                  <a:chExt cx="207" cy="25"/>
                </a:xfrm>
              </p:grpSpPr>
              <p:sp>
                <p:nvSpPr>
                  <p:cNvPr id="142392" name="Oval 80"/>
                  <p:cNvSpPr>
                    <a:spLocks noChangeArrowheads="1"/>
                  </p:cNvSpPr>
                  <p:nvPr/>
                </p:nvSpPr>
                <p:spPr bwMode="auto">
                  <a:xfrm>
                    <a:off x="534" y="3250"/>
                    <a:ext cx="207" cy="25"/>
                  </a:xfrm>
                  <a:prstGeom prst="ellipse">
                    <a:avLst/>
                  </a:prstGeom>
                  <a:solidFill>
                    <a:srgbClr val="BFBFD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393" name="Oval 81"/>
                  <p:cNvSpPr>
                    <a:spLocks noChangeArrowheads="1"/>
                  </p:cNvSpPr>
                  <p:nvPr/>
                </p:nvSpPr>
                <p:spPr bwMode="auto">
                  <a:xfrm>
                    <a:off x="535" y="3255"/>
                    <a:ext cx="206" cy="18"/>
                  </a:xfrm>
                  <a:prstGeom prst="ellipse">
                    <a:avLst/>
                  </a:prstGeom>
                  <a:solidFill>
                    <a:srgbClr val="9F9FBF"/>
                  </a:solidFill>
                  <a:ln w="12700">
                    <a:solidFill>
                      <a:schemeClr val="tx2"/>
                    </a:solidFill>
                    <a:round/>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391" name="Oval 82"/>
                <p:cNvSpPr>
                  <a:spLocks noChangeArrowheads="1"/>
                </p:cNvSpPr>
                <p:nvPr/>
              </p:nvSpPr>
              <p:spPr bwMode="auto">
                <a:xfrm>
                  <a:off x="534" y="3250"/>
                  <a:ext cx="207" cy="25"/>
                </a:xfrm>
                <a:prstGeom prst="ellipse">
                  <a:avLst/>
                </a:prstGeom>
                <a:noFill/>
                <a:ln w="12700">
                  <a:solidFill>
                    <a:schemeClr val="tx2"/>
                  </a:solidFill>
                  <a:round/>
                  <a:headEnd/>
                  <a:tailEnd/>
                </a:ln>
                <a:effectLst/>
                <a:extLst>
                  <a:ext uri="{909E8E84-426E-40DD-AFC4-6F175D3DCCD1}">
                    <a14:hiddenFill xmlns:a14="http://schemas.microsoft.com/office/drawing/2010/main">
                      <a:solidFill>
                        <a:srgbClr val="FCFEB9"/>
                      </a:solidFill>
                    </a14:hiddenFill>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142387" name="Freeform 83"/>
              <p:cNvSpPr>
                <a:spLocks/>
              </p:cNvSpPr>
              <p:nvPr/>
            </p:nvSpPr>
            <p:spPr bwMode="auto">
              <a:xfrm>
                <a:off x="553" y="3275"/>
                <a:ext cx="22" cy="6"/>
              </a:xfrm>
              <a:custGeom>
                <a:avLst/>
                <a:gdLst>
                  <a:gd name="T0" fmla="*/ 0 w 22"/>
                  <a:gd name="T1" fmla="*/ 0 h 6"/>
                  <a:gd name="T2" fmla="*/ 6 w 22"/>
                  <a:gd name="T3" fmla="*/ 1 h 6"/>
                  <a:gd name="T4" fmla="*/ 13 w 22"/>
                  <a:gd name="T5" fmla="*/ 2 h 6"/>
                  <a:gd name="T6" fmla="*/ 21 w 22"/>
                  <a:gd name="T7" fmla="*/ 3 h 6"/>
                  <a:gd name="T8" fmla="*/ 21 w 22"/>
                  <a:gd name="T9" fmla="*/ 5 h 6"/>
                  <a:gd name="T10" fmla="*/ 16 w 22"/>
                  <a:gd name="T11" fmla="*/ 5 h 6"/>
                  <a:gd name="T12" fmla="*/ 8 w 22"/>
                  <a:gd name="T13" fmla="*/ 3 h 6"/>
                  <a:gd name="T14" fmla="*/ 1 w 22"/>
                  <a:gd name="T15" fmla="*/ 2 h 6"/>
                  <a:gd name="T16" fmla="*/ 0 w 22"/>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6">
                    <a:moveTo>
                      <a:pt x="0" y="0"/>
                    </a:moveTo>
                    <a:lnTo>
                      <a:pt x="6" y="1"/>
                    </a:lnTo>
                    <a:lnTo>
                      <a:pt x="13" y="2"/>
                    </a:lnTo>
                    <a:lnTo>
                      <a:pt x="21" y="3"/>
                    </a:lnTo>
                    <a:lnTo>
                      <a:pt x="21" y="5"/>
                    </a:lnTo>
                    <a:lnTo>
                      <a:pt x="16" y="5"/>
                    </a:lnTo>
                    <a:lnTo>
                      <a:pt x="8" y="3"/>
                    </a:lnTo>
                    <a:lnTo>
                      <a:pt x="1" y="2"/>
                    </a:lnTo>
                    <a:lnTo>
                      <a:pt x="0" y="0"/>
                    </a:lnTo>
                  </a:path>
                </a:pathLst>
              </a:custGeom>
              <a:solidFill>
                <a:srgbClr val="DFDFF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88" name="Oval 84"/>
              <p:cNvSpPr>
                <a:spLocks noChangeArrowheads="1"/>
              </p:cNvSpPr>
              <p:nvPr/>
            </p:nvSpPr>
            <p:spPr bwMode="auto">
              <a:xfrm>
                <a:off x="532" y="3541"/>
                <a:ext cx="213" cy="35"/>
              </a:xfrm>
              <a:prstGeom prst="ellipse">
                <a:avLst/>
              </a:prstGeom>
              <a:solidFill>
                <a:srgbClr val="FF0000"/>
              </a:solidFill>
              <a:ln>
                <a:noFill/>
              </a:ln>
              <a:effectLst/>
              <a:extLst>
                <a:ext uri="{91240B29-F687-4F45-9708-019B960494DF}">
                  <a14:hiddenLine xmlns:a14="http://schemas.microsoft.com/office/drawing/2010/main" w="12700">
                    <a:solidFill>
                      <a:srgbClr val="FCFEB9"/>
                    </a:solidFill>
                    <a:round/>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142389" name="Freeform 85"/>
              <p:cNvSpPr>
                <a:spLocks/>
              </p:cNvSpPr>
              <p:nvPr/>
            </p:nvSpPr>
            <p:spPr bwMode="auto">
              <a:xfrm>
                <a:off x="550" y="3294"/>
                <a:ext cx="28" cy="277"/>
              </a:xfrm>
              <a:custGeom>
                <a:avLst/>
                <a:gdLst>
                  <a:gd name="T0" fmla="*/ 0 w 28"/>
                  <a:gd name="T1" fmla="*/ 2 h 277"/>
                  <a:gd name="T2" fmla="*/ 17 w 28"/>
                  <a:gd name="T3" fmla="*/ 0 h 277"/>
                  <a:gd name="T4" fmla="*/ 27 w 28"/>
                  <a:gd name="T5" fmla="*/ 3 h 277"/>
                  <a:gd name="T6" fmla="*/ 27 w 28"/>
                  <a:gd name="T7" fmla="*/ 276 h 277"/>
                  <a:gd name="T8" fmla="*/ 18 w 28"/>
                  <a:gd name="T9" fmla="*/ 275 h 277"/>
                  <a:gd name="T10" fmla="*/ 7 w 28"/>
                  <a:gd name="T11" fmla="*/ 273 h 277"/>
                  <a:gd name="T12" fmla="*/ 0 w 28"/>
                  <a:gd name="T13" fmla="*/ 271 h 277"/>
                  <a:gd name="T14" fmla="*/ 0 w 28"/>
                  <a:gd name="T15" fmla="*/ 2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77">
                    <a:moveTo>
                      <a:pt x="0" y="2"/>
                    </a:moveTo>
                    <a:lnTo>
                      <a:pt x="17" y="0"/>
                    </a:lnTo>
                    <a:lnTo>
                      <a:pt x="27" y="3"/>
                    </a:lnTo>
                    <a:lnTo>
                      <a:pt x="27" y="276"/>
                    </a:lnTo>
                    <a:lnTo>
                      <a:pt x="18" y="275"/>
                    </a:lnTo>
                    <a:lnTo>
                      <a:pt x="7" y="273"/>
                    </a:lnTo>
                    <a:lnTo>
                      <a:pt x="0" y="271"/>
                    </a:lnTo>
                    <a:lnTo>
                      <a:pt x="0" y="2"/>
                    </a:lnTo>
                  </a:path>
                </a:pathLst>
              </a:custGeom>
              <a:solidFill>
                <a:srgbClr val="FF9FBF"/>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sp>
        <p:nvSpPr>
          <p:cNvPr id="658518" name="AutoShape 86"/>
          <p:cNvSpPr>
            <a:spLocks noChangeArrowheads="1"/>
          </p:cNvSpPr>
          <p:nvPr/>
        </p:nvSpPr>
        <p:spPr bwMode="auto">
          <a:xfrm flipH="1">
            <a:off x="1676400" y="4784725"/>
            <a:ext cx="939800" cy="349250"/>
          </a:xfrm>
          <a:prstGeom prst="rightArrow">
            <a:avLst>
              <a:gd name="adj1" fmla="val 50000"/>
              <a:gd name="adj2" fmla="val 178198"/>
            </a:avLst>
          </a:prstGeom>
          <a:solidFill>
            <a:srgbClr val="FCFEB9"/>
          </a:solidFill>
          <a:ln w="12700">
            <a:solidFill>
              <a:srgbClr val="FCFEB9"/>
            </a:solidFill>
            <a:miter lim="800000"/>
            <a:headEnd/>
            <a:tailEnd/>
          </a:ln>
          <a:effectLst>
            <a:outerShdw dist="17961" dir="2700000" algn="ctr" rotWithShape="0">
              <a:schemeClr val="tx2"/>
            </a:outerShdw>
          </a:effectLst>
        </p:spPr>
        <p:txBody>
          <a:bodyPr wrap="none" anchor="ctr"/>
          <a:lstStyle/>
          <a:p>
            <a:endParaRPr lang="en-US"/>
          </a:p>
        </p:txBody>
      </p:sp>
      <p:pic>
        <p:nvPicPr>
          <p:cNvPr id="658519" name="Picture 8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6200" y="4049713"/>
            <a:ext cx="1651000" cy="2579687"/>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sp>
        <p:nvSpPr>
          <p:cNvPr id="658522" name="Rectangle 90"/>
          <p:cNvSpPr>
            <a:spLocks noChangeArrowheads="1"/>
          </p:cNvSpPr>
          <p:nvPr/>
        </p:nvSpPr>
        <p:spPr bwMode="auto">
          <a:xfrm>
            <a:off x="282575" y="5305425"/>
            <a:ext cx="2449513" cy="101282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lIns="90488" tIns="44450" rIns="90488" bIns="44450">
            <a:spAutoFit/>
          </a:bodyPr>
          <a:lstStyle/>
          <a:p>
            <a:pPr>
              <a:defRPr/>
            </a:pPr>
            <a:r>
              <a:rPr lang="en-US" sz="2000" dirty="0">
                <a:latin typeface="+mj-lt"/>
                <a:ea typeface="+mj-ea"/>
                <a:cs typeface="+mj-cs"/>
              </a:rPr>
              <a:t>Agents are stored until filled into munitions</a:t>
            </a:r>
          </a:p>
        </p:txBody>
      </p:sp>
      <p:grpSp>
        <p:nvGrpSpPr>
          <p:cNvPr id="658523" name="Group 91"/>
          <p:cNvGrpSpPr>
            <a:grpSpLocks/>
          </p:cNvGrpSpPr>
          <p:nvPr/>
        </p:nvGrpSpPr>
        <p:grpSpPr bwMode="auto">
          <a:xfrm>
            <a:off x="762000" y="4552950"/>
            <a:ext cx="533400" cy="612775"/>
            <a:chOff x="559" y="3347"/>
            <a:chExt cx="171" cy="134"/>
          </a:xfrm>
        </p:grpSpPr>
        <p:grpSp>
          <p:nvGrpSpPr>
            <p:cNvPr id="142353" name="Group 92"/>
            <p:cNvGrpSpPr>
              <a:grpSpLocks/>
            </p:cNvGrpSpPr>
            <p:nvPr/>
          </p:nvGrpSpPr>
          <p:grpSpPr bwMode="auto">
            <a:xfrm>
              <a:off x="559" y="3347"/>
              <a:ext cx="171" cy="134"/>
              <a:chOff x="559" y="3347"/>
              <a:chExt cx="171" cy="134"/>
            </a:xfrm>
          </p:grpSpPr>
          <p:sp>
            <p:nvSpPr>
              <p:cNvPr id="142376" name="Freeform 93"/>
              <p:cNvSpPr>
                <a:spLocks/>
              </p:cNvSpPr>
              <p:nvPr/>
            </p:nvSpPr>
            <p:spPr bwMode="auto">
              <a:xfrm>
                <a:off x="562" y="3347"/>
                <a:ext cx="168" cy="132"/>
              </a:xfrm>
              <a:custGeom>
                <a:avLst/>
                <a:gdLst>
                  <a:gd name="T0" fmla="*/ 155 w 168"/>
                  <a:gd name="T1" fmla="*/ 104 h 132"/>
                  <a:gd name="T2" fmla="*/ 150 w 168"/>
                  <a:gd name="T3" fmla="*/ 102 h 132"/>
                  <a:gd name="T4" fmla="*/ 27 w 168"/>
                  <a:gd name="T5" fmla="*/ 22 h 132"/>
                  <a:gd name="T6" fmla="*/ 24 w 168"/>
                  <a:gd name="T7" fmla="*/ 18 h 132"/>
                  <a:gd name="T8" fmla="*/ 21 w 168"/>
                  <a:gd name="T9" fmla="*/ 13 h 132"/>
                  <a:gd name="T10" fmla="*/ 19 w 168"/>
                  <a:gd name="T11" fmla="*/ 11 h 132"/>
                  <a:gd name="T12" fmla="*/ 18 w 168"/>
                  <a:gd name="T13" fmla="*/ 8 h 132"/>
                  <a:gd name="T14" fmla="*/ 17 w 168"/>
                  <a:gd name="T15" fmla="*/ 5 h 132"/>
                  <a:gd name="T16" fmla="*/ 15 w 168"/>
                  <a:gd name="T17" fmla="*/ 3 h 132"/>
                  <a:gd name="T18" fmla="*/ 14 w 168"/>
                  <a:gd name="T19" fmla="*/ 2 h 132"/>
                  <a:gd name="T20" fmla="*/ 11 w 168"/>
                  <a:gd name="T21" fmla="*/ 0 h 132"/>
                  <a:gd name="T22" fmla="*/ 9 w 168"/>
                  <a:gd name="T23" fmla="*/ 0 h 132"/>
                  <a:gd name="T24" fmla="*/ 7 w 168"/>
                  <a:gd name="T25" fmla="*/ 1 h 132"/>
                  <a:gd name="T26" fmla="*/ 4 w 168"/>
                  <a:gd name="T27" fmla="*/ 2 h 132"/>
                  <a:gd name="T28" fmla="*/ 2 w 168"/>
                  <a:gd name="T29" fmla="*/ 6 h 132"/>
                  <a:gd name="T30" fmla="*/ 2 w 168"/>
                  <a:gd name="T31" fmla="*/ 10 h 132"/>
                  <a:gd name="T32" fmla="*/ 2 w 168"/>
                  <a:gd name="T33" fmla="*/ 13 h 132"/>
                  <a:gd name="T34" fmla="*/ 3 w 168"/>
                  <a:gd name="T35" fmla="*/ 16 h 132"/>
                  <a:gd name="T36" fmla="*/ 1 w 168"/>
                  <a:gd name="T37" fmla="*/ 18 h 132"/>
                  <a:gd name="T38" fmla="*/ 0 w 168"/>
                  <a:gd name="T39" fmla="*/ 20 h 132"/>
                  <a:gd name="T40" fmla="*/ 0 w 168"/>
                  <a:gd name="T41" fmla="*/ 23 h 132"/>
                  <a:gd name="T42" fmla="*/ 1 w 168"/>
                  <a:gd name="T43" fmla="*/ 27 h 132"/>
                  <a:gd name="T44" fmla="*/ 3 w 168"/>
                  <a:gd name="T45" fmla="*/ 29 h 132"/>
                  <a:gd name="T46" fmla="*/ 5 w 168"/>
                  <a:gd name="T47" fmla="*/ 31 h 132"/>
                  <a:gd name="T48" fmla="*/ 9 w 168"/>
                  <a:gd name="T49" fmla="*/ 31 h 132"/>
                  <a:gd name="T50" fmla="*/ 12 w 168"/>
                  <a:gd name="T51" fmla="*/ 31 h 132"/>
                  <a:gd name="T52" fmla="*/ 17 w 168"/>
                  <a:gd name="T53" fmla="*/ 33 h 132"/>
                  <a:gd name="T54" fmla="*/ 25 w 168"/>
                  <a:gd name="T55" fmla="*/ 37 h 132"/>
                  <a:gd name="T56" fmla="*/ 142 w 168"/>
                  <a:gd name="T57" fmla="*/ 112 h 132"/>
                  <a:gd name="T58" fmla="*/ 146 w 168"/>
                  <a:gd name="T59" fmla="*/ 117 h 132"/>
                  <a:gd name="T60" fmla="*/ 150 w 168"/>
                  <a:gd name="T61" fmla="*/ 123 h 132"/>
                  <a:gd name="T62" fmla="*/ 152 w 168"/>
                  <a:gd name="T63" fmla="*/ 126 h 132"/>
                  <a:gd name="T64" fmla="*/ 154 w 168"/>
                  <a:gd name="T65" fmla="*/ 129 h 132"/>
                  <a:gd name="T66" fmla="*/ 156 w 168"/>
                  <a:gd name="T67" fmla="*/ 131 h 132"/>
                  <a:gd name="T68" fmla="*/ 159 w 168"/>
                  <a:gd name="T69" fmla="*/ 131 h 132"/>
                  <a:gd name="T70" fmla="*/ 161 w 168"/>
                  <a:gd name="T71" fmla="*/ 130 h 132"/>
                  <a:gd name="T72" fmla="*/ 163 w 168"/>
                  <a:gd name="T73" fmla="*/ 129 h 132"/>
                  <a:gd name="T74" fmla="*/ 165 w 168"/>
                  <a:gd name="T75" fmla="*/ 127 h 132"/>
                  <a:gd name="T76" fmla="*/ 165 w 168"/>
                  <a:gd name="T77" fmla="*/ 123 h 132"/>
                  <a:gd name="T78" fmla="*/ 165 w 168"/>
                  <a:gd name="T79" fmla="*/ 121 h 132"/>
                  <a:gd name="T80" fmla="*/ 165 w 168"/>
                  <a:gd name="T81" fmla="*/ 119 h 132"/>
                  <a:gd name="T82" fmla="*/ 166 w 168"/>
                  <a:gd name="T83" fmla="*/ 118 h 132"/>
                  <a:gd name="T84" fmla="*/ 167 w 168"/>
                  <a:gd name="T85" fmla="*/ 115 h 132"/>
                  <a:gd name="T86" fmla="*/ 167 w 168"/>
                  <a:gd name="T87" fmla="*/ 113 h 132"/>
                  <a:gd name="T88" fmla="*/ 166 w 168"/>
                  <a:gd name="T89" fmla="*/ 109 h 132"/>
                  <a:gd name="T90" fmla="*/ 165 w 168"/>
                  <a:gd name="T91" fmla="*/ 107 h 132"/>
                  <a:gd name="T92" fmla="*/ 163 w 168"/>
                  <a:gd name="T93" fmla="*/ 105 h 132"/>
                  <a:gd name="T94" fmla="*/ 160 w 168"/>
                  <a:gd name="T95" fmla="*/ 105 h 132"/>
                  <a:gd name="T96" fmla="*/ 155 w 168"/>
                  <a:gd name="T97" fmla="*/ 104 h 1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68" h="132">
                    <a:moveTo>
                      <a:pt x="155" y="104"/>
                    </a:moveTo>
                    <a:lnTo>
                      <a:pt x="150" y="102"/>
                    </a:lnTo>
                    <a:lnTo>
                      <a:pt x="27" y="22"/>
                    </a:lnTo>
                    <a:lnTo>
                      <a:pt x="24" y="18"/>
                    </a:lnTo>
                    <a:lnTo>
                      <a:pt x="21" y="13"/>
                    </a:lnTo>
                    <a:lnTo>
                      <a:pt x="19" y="11"/>
                    </a:lnTo>
                    <a:lnTo>
                      <a:pt x="18" y="8"/>
                    </a:lnTo>
                    <a:lnTo>
                      <a:pt x="17" y="5"/>
                    </a:lnTo>
                    <a:lnTo>
                      <a:pt x="15" y="3"/>
                    </a:lnTo>
                    <a:lnTo>
                      <a:pt x="14" y="2"/>
                    </a:lnTo>
                    <a:lnTo>
                      <a:pt x="11" y="0"/>
                    </a:lnTo>
                    <a:lnTo>
                      <a:pt x="9" y="0"/>
                    </a:lnTo>
                    <a:lnTo>
                      <a:pt x="7" y="1"/>
                    </a:lnTo>
                    <a:lnTo>
                      <a:pt x="4" y="2"/>
                    </a:lnTo>
                    <a:lnTo>
                      <a:pt x="2" y="6"/>
                    </a:lnTo>
                    <a:lnTo>
                      <a:pt x="2" y="10"/>
                    </a:lnTo>
                    <a:lnTo>
                      <a:pt x="2" y="13"/>
                    </a:lnTo>
                    <a:lnTo>
                      <a:pt x="3" y="16"/>
                    </a:lnTo>
                    <a:lnTo>
                      <a:pt x="1" y="18"/>
                    </a:lnTo>
                    <a:lnTo>
                      <a:pt x="0" y="20"/>
                    </a:lnTo>
                    <a:lnTo>
                      <a:pt x="0" y="23"/>
                    </a:lnTo>
                    <a:lnTo>
                      <a:pt x="1" y="27"/>
                    </a:lnTo>
                    <a:lnTo>
                      <a:pt x="3" y="29"/>
                    </a:lnTo>
                    <a:lnTo>
                      <a:pt x="5" y="31"/>
                    </a:lnTo>
                    <a:lnTo>
                      <a:pt x="9" y="31"/>
                    </a:lnTo>
                    <a:lnTo>
                      <a:pt x="12" y="31"/>
                    </a:lnTo>
                    <a:lnTo>
                      <a:pt x="17" y="33"/>
                    </a:lnTo>
                    <a:lnTo>
                      <a:pt x="25" y="37"/>
                    </a:lnTo>
                    <a:lnTo>
                      <a:pt x="142" y="112"/>
                    </a:lnTo>
                    <a:lnTo>
                      <a:pt x="146" y="117"/>
                    </a:lnTo>
                    <a:lnTo>
                      <a:pt x="150" y="123"/>
                    </a:lnTo>
                    <a:lnTo>
                      <a:pt x="152" y="126"/>
                    </a:lnTo>
                    <a:lnTo>
                      <a:pt x="154" y="129"/>
                    </a:lnTo>
                    <a:lnTo>
                      <a:pt x="156" y="131"/>
                    </a:lnTo>
                    <a:lnTo>
                      <a:pt x="159" y="131"/>
                    </a:lnTo>
                    <a:lnTo>
                      <a:pt x="161" y="130"/>
                    </a:lnTo>
                    <a:lnTo>
                      <a:pt x="163" y="129"/>
                    </a:lnTo>
                    <a:lnTo>
                      <a:pt x="165" y="127"/>
                    </a:lnTo>
                    <a:lnTo>
                      <a:pt x="165" y="123"/>
                    </a:lnTo>
                    <a:lnTo>
                      <a:pt x="165" y="121"/>
                    </a:lnTo>
                    <a:lnTo>
                      <a:pt x="165" y="119"/>
                    </a:lnTo>
                    <a:lnTo>
                      <a:pt x="166" y="118"/>
                    </a:lnTo>
                    <a:lnTo>
                      <a:pt x="167" y="115"/>
                    </a:lnTo>
                    <a:lnTo>
                      <a:pt x="167" y="113"/>
                    </a:lnTo>
                    <a:lnTo>
                      <a:pt x="166" y="109"/>
                    </a:lnTo>
                    <a:lnTo>
                      <a:pt x="165" y="107"/>
                    </a:lnTo>
                    <a:lnTo>
                      <a:pt x="163" y="105"/>
                    </a:lnTo>
                    <a:lnTo>
                      <a:pt x="160" y="105"/>
                    </a:lnTo>
                    <a:lnTo>
                      <a:pt x="155" y="104"/>
                    </a:lnTo>
                  </a:path>
                </a:pathLst>
              </a:custGeom>
              <a:solidFill>
                <a:srgbClr val="C0C0C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7" name="Freeform 94"/>
              <p:cNvSpPr>
                <a:spLocks/>
              </p:cNvSpPr>
              <p:nvPr/>
            </p:nvSpPr>
            <p:spPr bwMode="auto">
              <a:xfrm>
                <a:off x="559" y="3348"/>
                <a:ext cx="169" cy="133"/>
              </a:xfrm>
              <a:custGeom>
                <a:avLst/>
                <a:gdLst>
                  <a:gd name="T0" fmla="*/ 17 w 169"/>
                  <a:gd name="T1" fmla="*/ 103 h 133"/>
                  <a:gd name="T2" fmla="*/ 140 w 169"/>
                  <a:gd name="T3" fmla="*/ 23 h 133"/>
                  <a:gd name="T4" fmla="*/ 143 w 169"/>
                  <a:gd name="T5" fmla="*/ 19 h 133"/>
                  <a:gd name="T6" fmla="*/ 147 w 169"/>
                  <a:gd name="T7" fmla="*/ 15 h 133"/>
                  <a:gd name="T8" fmla="*/ 150 w 169"/>
                  <a:gd name="T9" fmla="*/ 9 h 133"/>
                  <a:gd name="T10" fmla="*/ 151 w 169"/>
                  <a:gd name="T11" fmla="*/ 6 h 133"/>
                  <a:gd name="T12" fmla="*/ 153 w 169"/>
                  <a:gd name="T13" fmla="*/ 2 h 133"/>
                  <a:gd name="T14" fmla="*/ 155 w 169"/>
                  <a:gd name="T15" fmla="*/ 1 h 133"/>
                  <a:gd name="T16" fmla="*/ 158 w 169"/>
                  <a:gd name="T17" fmla="*/ 0 h 133"/>
                  <a:gd name="T18" fmla="*/ 161 w 169"/>
                  <a:gd name="T19" fmla="*/ 1 h 133"/>
                  <a:gd name="T20" fmla="*/ 163 w 169"/>
                  <a:gd name="T21" fmla="*/ 3 h 133"/>
                  <a:gd name="T22" fmla="*/ 165 w 169"/>
                  <a:gd name="T23" fmla="*/ 5 h 133"/>
                  <a:gd name="T24" fmla="*/ 166 w 169"/>
                  <a:gd name="T25" fmla="*/ 8 h 133"/>
                  <a:gd name="T26" fmla="*/ 166 w 169"/>
                  <a:gd name="T27" fmla="*/ 11 h 133"/>
                  <a:gd name="T28" fmla="*/ 166 w 169"/>
                  <a:gd name="T29" fmla="*/ 13 h 133"/>
                  <a:gd name="T30" fmla="*/ 165 w 169"/>
                  <a:gd name="T31" fmla="*/ 16 h 133"/>
                  <a:gd name="T32" fmla="*/ 166 w 169"/>
                  <a:gd name="T33" fmla="*/ 17 h 133"/>
                  <a:gd name="T34" fmla="*/ 167 w 169"/>
                  <a:gd name="T35" fmla="*/ 20 h 133"/>
                  <a:gd name="T36" fmla="*/ 168 w 169"/>
                  <a:gd name="T37" fmla="*/ 24 h 133"/>
                  <a:gd name="T38" fmla="*/ 167 w 169"/>
                  <a:gd name="T39" fmla="*/ 27 h 133"/>
                  <a:gd name="T40" fmla="*/ 166 w 169"/>
                  <a:gd name="T41" fmla="*/ 29 h 133"/>
                  <a:gd name="T42" fmla="*/ 164 w 169"/>
                  <a:gd name="T43" fmla="*/ 30 h 133"/>
                  <a:gd name="T44" fmla="*/ 162 w 169"/>
                  <a:gd name="T45" fmla="*/ 32 h 133"/>
                  <a:gd name="T46" fmla="*/ 159 w 169"/>
                  <a:gd name="T47" fmla="*/ 32 h 133"/>
                  <a:gd name="T48" fmla="*/ 156 w 169"/>
                  <a:gd name="T49" fmla="*/ 32 h 133"/>
                  <a:gd name="T50" fmla="*/ 153 w 169"/>
                  <a:gd name="T51" fmla="*/ 32 h 133"/>
                  <a:gd name="T52" fmla="*/ 144 w 169"/>
                  <a:gd name="T53" fmla="*/ 37 h 133"/>
                  <a:gd name="T54" fmla="*/ 27 w 169"/>
                  <a:gd name="T55" fmla="*/ 112 h 133"/>
                  <a:gd name="T56" fmla="*/ 22 w 169"/>
                  <a:gd name="T57" fmla="*/ 117 h 133"/>
                  <a:gd name="T58" fmla="*/ 19 w 169"/>
                  <a:gd name="T59" fmla="*/ 122 h 133"/>
                  <a:gd name="T60" fmla="*/ 15 w 169"/>
                  <a:gd name="T61" fmla="*/ 127 h 133"/>
                  <a:gd name="T62" fmla="*/ 14 w 169"/>
                  <a:gd name="T63" fmla="*/ 129 h 133"/>
                  <a:gd name="T64" fmla="*/ 12 w 169"/>
                  <a:gd name="T65" fmla="*/ 131 h 133"/>
                  <a:gd name="T66" fmla="*/ 11 w 169"/>
                  <a:gd name="T67" fmla="*/ 132 h 133"/>
                  <a:gd name="T68" fmla="*/ 9 w 169"/>
                  <a:gd name="T69" fmla="*/ 132 h 133"/>
                  <a:gd name="T70" fmla="*/ 7 w 169"/>
                  <a:gd name="T71" fmla="*/ 132 h 133"/>
                  <a:gd name="T72" fmla="*/ 4 w 169"/>
                  <a:gd name="T73" fmla="*/ 130 h 133"/>
                  <a:gd name="T74" fmla="*/ 3 w 169"/>
                  <a:gd name="T75" fmla="*/ 127 h 133"/>
                  <a:gd name="T76" fmla="*/ 2 w 169"/>
                  <a:gd name="T77" fmla="*/ 124 h 133"/>
                  <a:gd name="T78" fmla="*/ 2 w 169"/>
                  <a:gd name="T79" fmla="*/ 122 h 133"/>
                  <a:gd name="T80" fmla="*/ 3 w 169"/>
                  <a:gd name="T81" fmla="*/ 120 h 133"/>
                  <a:gd name="T82" fmla="*/ 1 w 169"/>
                  <a:gd name="T83" fmla="*/ 118 h 133"/>
                  <a:gd name="T84" fmla="*/ 0 w 169"/>
                  <a:gd name="T85" fmla="*/ 115 h 133"/>
                  <a:gd name="T86" fmla="*/ 0 w 169"/>
                  <a:gd name="T87" fmla="*/ 112 h 133"/>
                  <a:gd name="T88" fmla="*/ 1 w 169"/>
                  <a:gd name="T89" fmla="*/ 109 h 133"/>
                  <a:gd name="T90" fmla="*/ 3 w 169"/>
                  <a:gd name="T91" fmla="*/ 107 h 133"/>
                  <a:gd name="T92" fmla="*/ 5 w 169"/>
                  <a:gd name="T93" fmla="*/ 106 h 133"/>
                  <a:gd name="T94" fmla="*/ 7 w 169"/>
                  <a:gd name="T95" fmla="*/ 106 h 133"/>
                  <a:gd name="T96" fmla="*/ 12 w 169"/>
                  <a:gd name="T97" fmla="*/ 104 h 133"/>
                  <a:gd name="T98" fmla="*/ 17 w 169"/>
                  <a:gd name="T99" fmla="*/ 103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9" h="133">
                    <a:moveTo>
                      <a:pt x="17" y="103"/>
                    </a:moveTo>
                    <a:lnTo>
                      <a:pt x="140" y="23"/>
                    </a:lnTo>
                    <a:lnTo>
                      <a:pt x="143" y="19"/>
                    </a:lnTo>
                    <a:lnTo>
                      <a:pt x="147" y="15"/>
                    </a:lnTo>
                    <a:lnTo>
                      <a:pt x="150" y="9"/>
                    </a:lnTo>
                    <a:lnTo>
                      <a:pt x="151" y="6"/>
                    </a:lnTo>
                    <a:lnTo>
                      <a:pt x="153" y="2"/>
                    </a:lnTo>
                    <a:lnTo>
                      <a:pt x="155" y="1"/>
                    </a:lnTo>
                    <a:lnTo>
                      <a:pt x="158" y="0"/>
                    </a:lnTo>
                    <a:lnTo>
                      <a:pt x="161" y="1"/>
                    </a:lnTo>
                    <a:lnTo>
                      <a:pt x="163" y="3"/>
                    </a:lnTo>
                    <a:lnTo>
                      <a:pt x="165" y="5"/>
                    </a:lnTo>
                    <a:lnTo>
                      <a:pt x="166" y="8"/>
                    </a:lnTo>
                    <a:lnTo>
                      <a:pt x="166" y="11"/>
                    </a:lnTo>
                    <a:lnTo>
                      <a:pt x="166" y="13"/>
                    </a:lnTo>
                    <a:lnTo>
                      <a:pt x="165" y="16"/>
                    </a:lnTo>
                    <a:lnTo>
                      <a:pt x="166" y="17"/>
                    </a:lnTo>
                    <a:lnTo>
                      <a:pt x="167" y="20"/>
                    </a:lnTo>
                    <a:lnTo>
                      <a:pt x="168" y="24"/>
                    </a:lnTo>
                    <a:lnTo>
                      <a:pt x="167" y="27"/>
                    </a:lnTo>
                    <a:lnTo>
                      <a:pt x="166" y="29"/>
                    </a:lnTo>
                    <a:lnTo>
                      <a:pt x="164" y="30"/>
                    </a:lnTo>
                    <a:lnTo>
                      <a:pt x="162" y="32"/>
                    </a:lnTo>
                    <a:lnTo>
                      <a:pt x="159" y="32"/>
                    </a:lnTo>
                    <a:lnTo>
                      <a:pt x="156" y="32"/>
                    </a:lnTo>
                    <a:lnTo>
                      <a:pt x="153" y="32"/>
                    </a:lnTo>
                    <a:lnTo>
                      <a:pt x="144" y="37"/>
                    </a:lnTo>
                    <a:lnTo>
                      <a:pt x="27" y="112"/>
                    </a:lnTo>
                    <a:lnTo>
                      <a:pt x="22" y="117"/>
                    </a:lnTo>
                    <a:lnTo>
                      <a:pt x="19" y="122"/>
                    </a:lnTo>
                    <a:lnTo>
                      <a:pt x="15" y="127"/>
                    </a:lnTo>
                    <a:lnTo>
                      <a:pt x="14" y="129"/>
                    </a:lnTo>
                    <a:lnTo>
                      <a:pt x="12" y="131"/>
                    </a:lnTo>
                    <a:lnTo>
                      <a:pt x="11" y="132"/>
                    </a:lnTo>
                    <a:lnTo>
                      <a:pt x="9" y="132"/>
                    </a:lnTo>
                    <a:lnTo>
                      <a:pt x="7" y="132"/>
                    </a:lnTo>
                    <a:lnTo>
                      <a:pt x="4" y="130"/>
                    </a:lnTo>
                    <a:lnTo>
                      <a:pt x="3" y="127"/>
                    </a:lnTo>
                    <a:lnTo>
                      <a:pt x="2" y="124"/>
                    </a:lnTo>
                    <a:lnTo>
                      <a:pt x="2" y="122"/>
                    </a:lnTo>
                    <a:lnTo>
                      <a:pt x="3" y="120"/>
                    </a:lnTo>
                    <a:lnTo>
                      <a:pt x="1" y="118"/>
                    </a:lnTo>
                    <a:lnTo>
                      <a:pt x="0" y="115"/>
                    </a:lnTo>
                    <a:lnTo>
                      <a:pt x="0" y="112"/>
                    </a:lnTo>
                    <a:lnTo>
                      <a:pt x="1" y="109"/>
                    </a:lnTo>
                    <a:lnTo>
                      <a:pt x="3" y="107"/>
                    </a:lnTo>
                    <a:lnTo>
                      <a:pt x="5" y="106"/>
                    </a:lnTo>
                    <a:lnTo>
                      <a:pt x="7" y="106"/>
                    </a:lnTo>
                    <a:lnTo>
                      <a:pt x="12" y="104"/>
                    </a:lnTo>
                    <a:lnTo>
                      <a:pt x="17" y="103"/>
                    </a:lnTo>
                  </a:path>
                </a:pathLst>
              </a:custGeom>
              <a:solidFill>
                <a:srgbClr val="C0C0C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54" name="Group 95"/>
            <p:cNvGrpSpPr>
              <a:grpSpLocks/>
            </p:cNvGrpSpPr>
            <p:nvPr/>
          </p:nvGrpSpPr>
          <p:grpSpPr bwMode="auto">
            <a:xfrm>
              <a:off x="616" y="3388"/>
              <a:ext cx="59" cy="71"/>
              <a:chOff x="616" y="3388"/>
              <a:chExt cx="59" cy="71"/>
            </a:xfrm>
          </p:grpSpPr>
          <p:grpSp>
            <p:nvGrpSpPr>
              <p:cNvPr id="142368" name="Group 96"/>
              <p:cNvGrpSpPr>
                <a:grpSpLocks/>
              </p:cNvGrpSpPr>
              <p:nvPr/>
            </p:nvGrpSpPr>
            <p:grpSpPr bwMode="auto">
              <a:xfrm>
                <a:off x="616" y="3388"/>
                <a:ext cx="59" cy="50"/>
                <a:chOff x="616" y="3388"/>
                <a:chExt cx="59" cy="50"/>
              </a:xfrm>
            </p:grpSpPr>
            <p:sp>
              <p:nvSpPr>
                <p:cNvPr id="142372" name="Freeform 97"/>
                <p:cNvSpPr>
                  <a:spLocks/>
                </p:cNvSpPr>
                <p:nvPr/>
              </p:nvSpPr>
              <p:spPr bwMode="auto">
                <a:xfrm>
                  <a:off x="616" y="3425"/>
                  <a:ext cx="8" cy="13"/>
                </a:xfrm>
                <a:custGeom>
                  <a:avLst/>
                  <a:gdLst>
                    <a:gd name="T0" fmla="*/ 0 w 8"/>
                    <a:gd name="T1" fmla="*/ 2 h 13"/>
                    <a:gd name="T2" fmla="*/ 1 w 8"/>
                    <a:gd name="T3" fmla="*/ 4 h 13"/>
                    <a:gd name="T4" fmla="*/ 1 w 8"/>
                    <a:gd name="T5" fmla="*/ 6 h 13"/>
                    <a:gd name="T6" fmla="*/ 2 w 8"/>
                    <a:gd name="T7" fmla="*/ 8 h 13"/>
                    <a:gd name="T8" fmla="*/ 3 w 8"/>
                    <a:gd name="T9" fmla="*/ 9 h 13"/>
                    <a:gd name="T10" fmla="*/ 3 w 8"/>
                    <a:gd name="T11" fmla="*/ 11 h 13"/>
                    <a:gd name="T12" fmla="*/ 4 w 8"/>
                    <a:gd name="T13" fmla="*/ 12 h 13"/>
                    <a:gd name="T14" fmla="*/ 7 w 8"/>
                    <a:gd name="T15" fmla="*/ 10 h 13"/>
                    <a:gd name="T16" fmla="*/ 2 w 8"/>
                    <a:gd name="T17" fmla="*/ 0 h 13"/>
                    <a:gd name="T18" fmla="*/ 0 w 8"/>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13">
                      <a:moveTo>
                        <a:pt x="0" y="2"/>
                      </a:moveTo>
                      <a:lnTo>
                        <a:pt x="1" y="4"/>
                      </a:lnTo>
                      <a:lnTo>
                        <a:pt x="1" y="6"/>
                      </a:lnTo>
                      <a:lnTo>
                        <a:pt x="2" y="8"/>
                      </a:lnTo>
                      <a:lnTo>
                        <a:pt x="3" y="9"/>
                      </a:lnTo>
                      <a:lnTo>
                        <a:pt x="3" y="11"/>
                      </a:lnTo>
                      <a:lnTo>
                        <a:pt x="4" y="12"/>
                      </a:lnTo>
                      <a:lnTo>
                        <a:pt x="7" y="10"/>
                      </a:lnTo>
                      <a:lnTo>
                        <a:pt x="2" y="0"/>
                      </a:lnTo>
                      <a:lnTo>
                        <a:pt x="0" y="2"/>
                      </a:lnTo>
                    </a:path>
                  </a:pathLst>
                </a:custGeom>
                <a:solidFill>
                  <a:srgbClr val="A0A0A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3" name="Freeform 98"/>
                <p:cNvSpPr>
                  <a:spLocks/>
                </p:cNvSpPr>
                <p:nvPr/>
              </p:nvSpPr>
              <p:spPr bwMode="auto">
                <a:xfrm>
                  <a:off x="666" y="3423"/>
                  <a:ext cx="9" cy="14"/>
                </a:xfrm>
                <a:custGeom>
                  <a:avLst/>
                  <a:gdLst>
                    <a:gd name="T0" fmla="*/ 8 w 9"/>
                    <a:gd name="T1" fmla="*/ 2 h 14"/>
                    <a:gd name="T2" fmla="*/ 7 w 9"/>
                    <a:gd name="T3" fmla="*/ 5 h 14"/>
                    <a:gd name="T4" fmla="*/ 7 w 9"/>
                    <a:gd name="T5" fmla="*/ 7 h 14"/>
                    <a:gd name="T6" fmla="*/ 6 w 9"/>
                    <a:gd name="T7" fmla="*/ 9 h 14"/>
                    <a:gd name="T8" fmla="*/ 5 w 9"/>
                    <a:gd name="T9" fmla="*/ 10 h 14"/>
                    <a:gd name="T10" fmla="*/ 4 w 9"/>
                    <a:gd name="T11" fmla="*/ 12 h 14"/>
                    <a:gd name="T12" fmla="*/ 3 w 9"/>
                    <a:gd name="T13" fmla="*/ 13 h 14"/>
                    <a:gd name="T14" fmla="*/ 0 w 9"/>
                    <a:gd name="T15" fmla="*/ 11 h 14"/>
                    <a:gd name="T16" fmla="*/ 5 w 9"/>
                    <a:gd name="T17" fmla="*/ 0 h 14"/>
                    <a:gd name="T18" fmla="*/ 8 w 9"/>
                    <a:gd name="T19" fmla="*/ 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4">
                      <a:moveTo>
                        <a:pt x="8" y="2"/>
                      </a:moveTo>
                      <a:lnTo>
                        <a:pt x="7" y="5"/>
                      </a:lnTo>
                      <a:lnTo>
                        <a:pt x="7" y="7"/>
                      </a:lnTo>
                      <a:lnTo>
                        <a:pt x="6" y="9"/>
                      </a:lnTo>
                      <a:lnTo>
                        <a:pt x="5" y="10"/>
                      </a:lnTo>
                      <a:lnTo>
                        <a:pt x="4" y="12"/>
                      </a:lnTo>
                      <a:lnTo>
                        <a:pt x="3" y="13"/>
                      </a:lnTo>
                      <a:lnTo>
                        <a:pt x="0" y="11"/>
                      </a:lnTo>
                      <a:lnTo>
                        <a:pt x="5" y="0"/>
                      </a:lnTo>
                      <a:lnTo>
                        <a:pt x="8" y="2"/>
                      </a:lnTo>
                    </a:path>
                  </a:pathLst>
                </a:custGeom>
                <a:solidFill>
                  <a:srgbClr val="A0A0A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4" name="Freeform 99"/>
                <p:cNvSpPr>
                  <a:spLocks/>
                </p:cNvSpPr>
                <p:nvPr/>
              </p:nvSpPr>
              <p:spPr bwMode="auto">
                <a:xfrm>
                  <a:off x="617" y="3388"/>
                  <a:ext cx="3" cy="17"/>
                </a:xfrm>
                <a:custGeom>
                  <a:avLst/>
                  <a:gdLst>
                    <a:gd name="T0" fmla="*/ 1 w 3"/>
                    <a:gd name="T1" fmla="*/ 0 h 17"/>
                    <a:gd name="T2" fmla="*/ 0 w 3"/>
                    <a:gd name="T3" fmla="*/ 2 h 17"/>
                    <a:gd name="T4" fmla="*/ 0 w 3"/>
                    <a:gd name="T5" fmla="*/ 3 h 17"/>
                    <a:gd name="T6" fmla="*/ 0 w 3"/>
                    <a:gd name="T7" fmla="*/ 4 h 17"/>
                    <a:gd name="T8" fmla="*/ 0 w 3"/>
                    <a:gd name="T9" fmla="*/ 5 h 17"/>
                    <a:gd name="T10" fmla="*/ 1 w 3"/>
                    <a:gd name="T11" fmla="*/ 6 h 17"/>
                    <a:gd name="T12" fmla="*/ 1 w 3"/>
                    <a:gd name="T13" fmla="*/ 8 h 17"/>
                    <a:gd name="T14" fmla="*/ 1 w 3"/>
                    <a:gd name="T15" fmla="*/ 9 h 17"/>
                    <a:gd name="T16" fmla="*/ 1 w 3"/>
                    <a:gd name="T17" fmla="*/ 10 h 17"/>
                    <a:gd name="T18" fmla="*/ 0 w 3"/>
                    <a:gd name="T19" fmla="*/ 11 h 17"/>
                    <a:gd name="T20" fmla="*/ 0 w 3"/>
                    <a:gd name="T21" fmla="*/ 13 h 17"/>
                    <a:gd name="T22" fmla="*/ 0 w 3"/>
                    <a:gd name="T23" fmla="*/ 14 h 17"/>
                    <a:gd name="T24" fmla="*/ 2 w 3"/>
                    <a:gd name="T25" fmla="*/ 16 h 17"/>
                    <a:gd name="T26" fmla="*/ 2 w 3"/>
                    <a:gd name="T27" fmla="*/ 6 h 17"/>
                    <a:gd name="T28" fmla="*/ 2 w 3"/>
                    <a:gd name="T29" fmla="*/ 2 h 17"/>
                    <a:gd name="T30" fmla="*/ 1 w 3"/>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 h="17">
                      <a:moveTo>
                        <a:pt x="1" y="0"/>
                      </a:moveTo>
                      <a:lnTo>
                        <a:pt x="0" y="2"/>
                      </a:lnTo>
                      <a:lnTo>
                        <a:pt x="0" y="3"/>
                      </a:lnTo>
                      <a:lnTo>
                        <a:pt x="0" y="4"/>
                      </a:lnTo>
                      <a:lnTo>
                        <a:pt x="0" y="5"/>
                      </a:lnTo>
                      <a:lnTo>
                        <a:pt x="1" y="6"/>
                      </a:lnTo>
                      <a:lnTo>
                        <a:pt x="1" y="8"/>
                      </a:lnTo>
                      <a:lnTo>
                        <a:pt x="1" y="9"/>
                      </a:lnTo>
                      <a:lnTo>
                        <a:pt x="1" y="10"/>
                      </a:lnTo>
                      <a:lnTo>
                        <a:pt x="0" y="11"/>
                      </a:lnTo>
                      <a:lnTo>
                        <a:pt x="0" y="13"/>
                      </a:lnTo>
                      <a:lnTo>
                        <a:pt x="0" y="14"/>
                      </a:lnTo>
                      <a:lnTo>
                        <a:pt x="2" y="16"/>
                      </a:lnTo>
                      <a:lnTo>
                        <a:pt x="2" y="6"/>
                      </a:lnTo>
                      <a:lnTo>
                        <a:pt x="2" y="2"/>
                      </a:lnTo>
                      <a:lnTo>
                        <a:pt x="1" y="0"/>
                      </a:lnTo>
                    </a:path>
                  </a:pathLst>
                </a:custGeom>
                <a:solidFill>
                  <a:srgbClr val="A0A0A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5" name="Freeform 100"/>
                <p:cNvSpPr>
                  <a:spLocks/>
                </p:cNvSpPr>
                <p:nvPr/>
              </p:nvSpPr>
              <p:spPr bwMode="auto">
                <a:xfrm>
                  <a:off x="669" y="3389"/>
                  <a:ext cx="4" cy="17"/>
                </a:xfrm>
                <a:custGeom>
                  <a:avLst/>
                  <a:gdLst>
                    <a:gd name="T0" fmla="*/ 2 w 4"/>
                    <a:gd name="T1" fmla="*/ 0 h 17"/>
                    <a:gd name="T2" fmla="*/ 3 w 4"/>
                    <a:gd name="T3" fmla="*/ 2 h 17"/>
                    <a:gd name="T4" fmla="*/ 3 w 4"/>
                    <a:gd name="T5" fmla="*/ 3 h 17"/>
                    <a:gd name="T6" fmla="*/ 3 w 4"/>
                    <a:gd name="T7" fmla="*/ 4 h 17"/>
                    <a:gd name="T8" fmla="*/ 2 w 4"/>
                    <a:gd name="T9" fmla="*/ 5 h 17"/>
                    <a:gd name="T10" fmla="*/ 2 w 4"/>
                    <a:gd name="T11" fmla="*/ 6 h 17"/>
                    <a:gd name="T12" fmla="*/ 2 w 4"/>
                    <a:gd name="T13" fmla="*/ 8 h 17"/>
                    <a:gd name="T14" fmla="*/ 2 w 4"/>
                    <a:gd name="T15" fmla="*/ 9 h 17"/>
                    <a:gd name="T16" fmla="*/ 2 w 4"/>
                    <a:gd name="T17" fmla="*/ 10 h 17"/>
                    <a:gd name="T18" fmla="*/ 2 w 4"/>
                    <a:gd name="T19" fmla="*/ 11 h 17"/>
                    <a:gd name="T20" fmla="*/ 3 w 4"/>
                    <a:gd name="T21" fmla="*/ 13 h 17"/>
                    <a:gd name="T22" fmla="*/ 3 w 4"/>
                    <a:gd name="T23" fmla="*/ 14 h 17"/>
                    <a:gd name="T24" fmla="*/ 1 w 4"/>
                    <a:gd name="T25" fmla="*/ 16 h 17"/>
                    <a:gd name="T26" fmla="*/ 0 w 4"/>
                    <a:gd name="T27" fmla="*/ 6 h 17"/>
                    <a:gd name="T28" fmla="*/ 0 w 4"/>
                    <a:gd name="T29" fmla="*/ 2 h 17"/>
                    <a:gd name="T30" fmla="*/ 2 w 4"/>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17">
                      <a:moveTo>
                        <a:pt x="2" y="0"/>
                      </a:moveTo>
                      <a:lnTo>
                        <a:pt x="3" y="2"/>
                      </a:lnTo>
                      <a:lnTo>
                        <a:pt x="3" y="3"/>
                      </a:lnTo>
                      <a:lnTo>
                        <a:pt x="3" y="4"/>
                      </a:lnTo>
                      <a:lnTo>
                        <a:pt x="2" y="5"/>
                      </a:lnTo>
                      <a:lnTo>
                        <a:pt x="2" y="6"/>
                      </a:lnTo>
                      <a:lnTo>
                        <a:pt x="2" y="8"/>
                      </a:lnTo>
                      <a:lnTo>
                        <a:pt x="2" y="9"/>
                      </a:lnTo>
                      <a:lnTo>
                        <a:pt x="2" y="10"/>
                      </a:lnTo>
                      <a:lnTo>
                        <a:pt x="2" y="11"/>
                      </a:lnTo>
                      <a:lnTo>
                        <a:pt x="3" y="13"/>
                      </a:lnTo>
                      <a:lnTo>
                        <a:pt x="3" y="14"/>
                      </a:lnTo>
                      <a:lnTo>
                        <a:pt x="1" y="16"/>
                      </a:lnTo>
                      <a:lnTo>
                        <a:pt x="0" y="6"/>
                      </a:lnTo>
                      <a:lnTo>
                        <a:pt x="0" y="2"/>
                      </a:lnTo>
                      <a:lnTo>
                        <a:pt x="2" y="0"/>
                      </a:lnTo>
                    </a:path>
                  </a:pathLst>
                </a:custGeom>
                <a:solidFill>
                  <a:srgbClr val="A0A0A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69" name="Group 101"/>
              <p:cNvGrpSpPr>
                <a:grpSpLocks/>
              </p:cNvGrpSpPr>
              <p:nvPr/>
            </p:nvGrpSpPr>
            <p:grpSpPr bwMode="auto">
              <a:xfrm>
                <a:off x="623" y="3436"/>
                <a:ext cx="43" cy="23"/>
                <a:chOff x="623" y="3436"/>
                <a:chExt cx="43" cy="23"/>
              </a:xfrm>
            </p:grpSpPr>
            <p:sp>
              <p:nvSpPr>
                <p:cNvPr id="142370" name="Freeform 102"/>
                <p:cNvSpPr>
                  <a:spLocks/>
                </p:cNvSpPr>
                <p:nvPr/>
              </p:nvSpPr>
              <p:spPr bwMode="auto">
                <a:xfrm>
                  <a:off x="623" y="3437"/>
                  <a:ext cx="6" cy="22"/>
                </a:xfrm>
                <a:custGeom>
                  <a:avLst/>
                  <a:gdLst>
                    <a:gd name="T0" fmla="*/ 0 w 6"/>
                    <a:gd name="T1" fmla="*/ 0 h 22"/>
                    <a:gd name="T2" fmla="*/ 1 w 6"/>
                    <a:gd name="T3" fmla="*/ 2 h 22"/>
                    <a:gd name="T4" fmla="*/ 1 w 6"/>
                    <a:gd name="T5" fmla="*/ 5 h 22"/>
                    <a:gd name="T6" fmla="*/ 1 w 6"/>
                    <a:gd name="T7" fmla="*/ 10 h 22"/>
                    <a:gd name="T8" fmla="*/ 1 w 6"/>
                    <a:gd name="T9" fmla="*/ 13 h 22"/>
                    <a:gd name="T10" fmla="*/ 1 w 6"/>
                    <a:gd name="T11" fmla="*/ 16 h 22"/>
                    <a:gd name="T12" fmla="*/ 2 w 6"/>
                    <a:gd name="T13" fmla="*/ 19 h 22"/>
                    <a:gd name="T14" fmla="*/ 3 w 6"/>
                    <a:gd name="T15" fmla="*/ 21 h 22"/>
                    <a:gd name="T16" fmla="*/ 3 w 6"/>
                    <a:gd name="T17" fmla="*/ 19 h 22"/>
                    <a:gd name="T18" fmla="*/ 3 w 6"/>
                    <a:gd name="T19" fmla="*/ 17 h 22"/>
                    <a:gd name="T20" fmla="*/ 3 w 6"/>
                    <a:gd name="T21" fmla="*/ 15 h 22"/>
                    <a:gd name="T22" fmla="*/ 4 w 6"/>
                    <a:gd name="T23" fmla="*/ 13 h 22"/>
                    <a:gd name="T24" fmla="*/ 4 w 6"/>
                    <a:gd name="T25" fmla="*/ 11 h 22"/>
                    <a:gd name="T26" fmla="*/ 5 w 6"/>
                    <a:gd name="T27" fmla="*/ 9 h 22"/>
                    <a:gd name="T28" fmla="*/ 5 w 6"/>
                    <a:gd name="T29" fmla="*/ 7 h 22"/>
                    <a:gd name="T30" fmla="*/ 5 w 6"/>
                    <a:gd name="T31" fmla="*/ 5 h 22"/>
                    <a:gd name="T32" fmla="*/ 5 w 6"/>
                    <a:gd name="T33" fmla="*/ 3 h 22"/>
                    <a:gd name="T34" fmla="*/ 4 w 6"/>
                    <a:gd name="T35" fmla="*/ 1 h 22"/>
                    <a:gd name="T36" fmla="*/ 3 w 6"/>
                    <a:gd name="T37" fmla="*/ 0 h 22"/>
                    <a:gd name="T38" fmla="*/ 2 w 6"/>
                    <a:gd name="T39" fmla="*/ 0 h 22"/>
                    <a:gd name="T40" fmla="*/ 0 w 6"/>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 h="22">
                      <a:moveTo>
                        <a:pt x="0" y="0"/>
                      </a:moveTo>
                      <a:lnTo>
                        <a:pt x="1" y="2"/>
                      </a:lnTo>
                      <a:lnTo>
                        <a:pt x="1" y="5"/>
                      </a:lnTo>
                      <a:lnTo>
                        <a:pt x="1" y="10"/>
                      </a:lnTo>
                      <a:lnTo>
                        <a:pt x="1" y="13"/>
                      </a:lnTo>
                      <a:lnTo>
                        <a:pt x="1" y="16"/>
                      </a:lnTo>
                      <a:lnTo>
                        <a:pt x="2" y="19"/>
                      </a:lnTo>
                      <a:lnTo>
                        <a:pt x="3" y="21"/>
                      </a:lnTo>
                      <a:lnTo>
                        <a:pt x="3" y="19"/>
                      </a:lnTo>
                      <a:lnTo>
                        <a:pt x="3" y="17"/>
                      </a:lnTo>
                      <a:lnTo>
                        <a:pt x="3" y="15"/>
                      </a:lnTo>
                      <a:lnTo>
                        <a:pt x="4" y="13"/>
                      </a:lnTo>
                      <a:lnTo>
                        <a:pt x="4" y="11"/>
                      </a:lnTo>
                      <a:lnTo>
                        <a:pt x="5" y="9"/>
                      </a:lnTo>
                      <a:lnTo>
                        <a:pt x="5" y="7"/>
                      </a:lnTo>
                      <a:lnTo>
                        <a:pt x="5" y="5"/>
                      </a:lnTo>
                      <a:lnTo>
                        <a:pt x="5" y="3"/>
                      </a:lnTo>
                      <a:lnTo>
                        <a:pt x="4" y="1"/>
                      </a:lnTo>
                      <a:lnTo>
                        <a:pt x="3" y="0"/>
                      </a:lnTo>
                      <a:lnTo>
                        <a:pt x="2" y="0"/>
                      </a:lnTo>
                      <a:lnTo>
                        <a:pt x="0" y="0"/>
                      </a:lnTo>
                    </a:path>
                  </a:pathLst>
                </a:custGeom>
                <a:solidFill>
                  <a:srgbClr val="80808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71" name="Freeform 103"/>
                <p:cNvSpPr>
                  <a:spLocks/>
                </p:cNvSpPr>
                <p:nvPr/>
              </p:nvSpPr>
              <p:spPr bwMode="auto">
                <a:xfrm>
                  <a:off x="661" y="3436"/>
                  <a:ext cx="5" cy="23"/>
                </a:xfrm>
                <a:custGeom>
                  <a:avLst/>
                  <a:gdLst>
                    <a:gd name="T0" fmla="*/ 4 w 5"/>
                    <a:gd name="T1" fmla="*/ 0 h 23"/>
                    <a:gd name="T2" fmla="*/ 3 w 5"/>
                    <a:gd name="T3" fmla="*/ 3 h 23"/>
                    <a:gd name="T4" fmla="*/ 3 w 5"/>
                    <a:gd name="T5" fmla="*/ 6 h 23"/>
                    <a:gd name="T6" fmla="*/ 3 w 5"/>
                    <a:gd name="T7" fmla="*/ 11 h 23"/>
                    <a:gd name="T8" fmla="*/ 3 w 5"/>
                    <a:gd name="T9" fmla="*/ 14 h 23"/>
                    <a:gd name="T10" fmla="*/ 3 w 5"/>
                    <a:gd name="T11" fmla="*/ 17 h 23"/>
                    <a:gd name="T12" fmla="*/ 2 w 5"/>
                    <a:gd name="T13" fmla="*/ 20 h 23"/>
                    <a:gd name="T14" fmla="*/ 2 w 5"/>
                    <a:gd name="T15" fmla="*/ 22 h 23"/>
                    <a:gd name="T16" fmla="*/ 2 w 5"/>
                    <a:gd name="T17" fmla="*/ 20 h 23"/>
                    <a:gd name="T18" fmla="*/ 2 w 5"/>
                    <a:gd name="T19" fmla="*/ 18 h 23"/>
                    <a:gd name="T20" fmla="*/ 1 w 5"/>
                    <a:gd name="T21" fmla="*/ 16 h 23"/>
                    <a:gd name="T22" fmla="*/ 1 w 5"/>
                    <a:gd name="T23" fmla="*/ 13 h 23"/>
                    <a:gd name="T24" fmla="*/ 1 w 5"/>
                    <a:gd name="T25" fmla="*/ 11 h 23"/>
                    <a:gd name="T26" fmla="*/ 1 w 5"/>
                    <a:gd name="T27" fmla="*/ 10 h 23"/>
                    <a:gd name="T28" fmla="*/ 0 w 5"/>
                    <a:gd name="T29" fmla="*/ 8 h 23"/>
                    <a:gd name="T30" fmla="*/ 0 w 5"/>
                    <a:gd name="T31" fmla="*/ 5 h 23"/>
                    <a:gd name="T32" fmla="*/ 0 w 5"/>
                    <a:gd name="T33" fmla="*/ 4 h 23"/>
                    <a:gd name="T34" fmla="*/ 1 w 5"/>
                    <a:gd name="T35" fmla="*/ 2 h 23"/>
                    <a:gd name="T36" fmla="*/ 1 w 5"/>
                    <a:gd name="T37" fmla="*/ 1 h 23"/>
                    <a:gd name="T38" fmla="*/ 2 w 5"/>
                    <a:gd name="T39" fmla="*/ 1 h 23"/>
                    <a:gd name="T40" fmla="*/ 4 w 5"/>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 h="23">
                      <a:moveTo>
                        <a:pt x="4" y="0"/>
                      </a:moveTo>
                      <a:lnTo>
                        <a:pt x="3" y="3"/>
                      </a:lnTo>
                      <a:lnTo>
                        <a:pt x="3" y="6"/>
                      </a:lnTo>
                      <a:lnTo>
                        <a:pt x="3" y="11"/>
                      </a:lnTo>
                      <a:lnTo>
                        <a:pt x="3" y="14"/>
                      </a:lnTo>
                      <a:lnTo>
                        <a:pt x="3" y="17"/>
                      </a:lnTo>
                      <a:lnTo>
                        <a:pt x="2" y="20"/>
                      </a:lnTo>
                      <a:lnTo>
                        <a:pt x="2" y="22"/>
                      </a:lnTo>
                      <a:lnTo>
                        <a:pt x="2" y="20"/>
                      </a:lnTo>
                      <a:lnTo>
                        <a:pt x="2" y="18"/>
                      </a:lnTo>
                      <a:lnTo>
                        <a:pt x="1" y="16"/>
                      </a:lnTo>
                      <a:lnTo>
                        <a:pt x="1" y="13"/>
                      </a:lnTo>
                      <a:lnTo>
                        <a:pt x="1" y="11"/>
                      </a:lnTo>
                      <a:lnTo>
                        <a:pt x="1" y="10"/>
                      </a:lnTo>
                      <a:lnTo>
                        <a:pt x="0" y="8"/>
                      </a:lnTo>
                      <a:lnTo>
                        <a:pt x="0" y="5"/>
                      </a:lnTo>
                      <a:lnTo>
                        <a:pt x="0" y="4"/>
                      </a:lnTo>
                      <a:lnTo>
                        <a:pt x="1" y="2"/>
                      </a:lnTo>
                      <a:lnTo>
                        <a:pt x="1" y="1"/>
                      </a:lnTo>
                      <a:lnTo>
                        <a:pt x="2" y="1"/>
                      </a:lnTo>
                      <a:lnTo>
                        <a:pt x="4" y="0"/>
                      </a:lnTo>
                    </a:path>
                  </a:pathLst>
                </a:custGeom>
                <a:solidFill>
                  <a:srgbClr val="80808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sp>
          <p:nvSpPr>
            <p:cNvPr id="142355" name="Freeform 104"/>
            <p:cNvSpPr>
              <a:spLocks/>
            </p:cNvSpPr>
            <p:nvPr/>
          </p:nvSpPr>
          <p:spPr bwMode="auto">
            <a:xfrm>
              <a:off x="617" y="3360"/>
              <a:ext cx="55" cy="115"/>
            </a:xfrm>
            <a:custGeom>
              <a:avLst/>
              <a:gdLst>
                <a:gd name="T0" fmla="*/ 52 w 55"/>
                <a:gd name="T1" fmla="*/ 36 h 115"/>
                <a:gd name="T2" fmla="*/ 51 w 55"/>
                <a:gd name="T3" fmla="*/ 26 h 115"/>
                <a:gd name="T4" fmla="*/ 48 w 55"/>
                <a:gd name="T5" fmla="*/ 15 h 115"/>
                <a:gd name="T6" fmla="*/ 42 w 55"/>
                <a:gd name="T7" fmla="*/ 6 h 115"/>
                <a:gd name="T8" fmla="*/ 35 w 55"/>
                <a:gd name="T9" fmla="*/ 2 h 115"/>
                <a:gd name="T10" fmla="*/ 27 w 55"/>
                <a:gd name="T11" fmla="*/ 0 h 115"/>
                <a:gd name="T12" fmla="*/ 19 w 55"/>
                <a:gd name="T13" fmla="*/ 2 h 115"/>
                <a:gd name="T14" fmla="*/ 11 w 55"/>
                <a:gd name="T15" fmla="*/ 7 h 115"/>
                <a:gd name="T16" fmla="*/ 6 w 55"/>
                <a:gd name="T17" fmla="*/ 15 h 115"/>
                <a:gd name="T18" fmla="*/ 3 w 55"/>
                <a:gd name="T19" fmla="*/ 26 h 115"/>
                <a:gd name="T20" fmla="*/ 2 w 55"/>
                <a:gd name="T21" fmla="*/ 36 h 115"/>
                <a:gd name="T22" fmla="*/ 2 w 55"/>
                <a:gd name="T23" fmla="*/ 42 h 115"/>
                <a:gd name="T24" fmla="*/ 0 w 55"/>
                <a:gd name="T25" fmla="*/ 50 h 115"/>
                <a:gd name="T26" fmla="*/ 0 w 55"/>
                <a:gd name="T27" fmla="*/ 60 h 115"/>
                <a:gd name="T28" fmla="*/ 3 w 55"/>
                <a:gd name="T29" fmla="*/ 69 h 115"/>
                <a:gd name="T30" fmla="*/ 6 w 55"/>
                <a:gd name="T31" fmla="*/ 75 h 115"/>
                <a:gd name="T32" fmla="*/ 10 w 55"/>
                <a:gd name="T33" fmla="*/ 76 h 115"/>
                <a:gd name="T34" fmla="*/ 12 w 55"/>
                <a:gd name="T35" fmla="*/ 80 h 115"/>
                <a:gd name="T36" fmla="*/ 11 w 55"/>
                <a:gd name="T37" fmla="*/ 87 h 115"/>
                <a:gd name="T38" fmla="*/ 10 w 55"/>
                <a:gd name="T39" fmla="*/ 93 h 115"/>
                <a:gd name="T40" fmla="*/ 9 w 55"/>
                <a:gd name="T41" fmla="*/ 99 h 115"/>
                <a:gd name="T42" fmla="*/ 11 w 55"/>
                <a:gd name="T43" fmla="*/ 105 h 115"/>
                <a:gd name="T44" fmla="*/ 15 w 55"/>
                <a:gd name="T45" fmla="*/ 110 h 115"/>
                <a:gd name="T46" fmla="*/ 23 w 55"/>
                <a:gd name="T47" fmla="*/ 114 h 115"/>
                <a:gd name="T48" fmla="*/ 31 w 55"/>
                <a:gd name="T49" fmla="*/ 114 h 115"/>
                <a:gd name="T50" fmla="*/ 39 w 55"/>
                <a:gd name="T51" fmla="*/ 111 h 115"/>
                <a:gd name="T52" fmla="*/ 43 w 55"/>
                <a:gd name="T53" fmla="*/ 106 h 115"/>
                <a:gd name="T54" fmla="*/ 45 w 55"/>
                <a:gd name="T55" fmla="*/ 99 h 115"/>
                <a:gd name="T56" fmla="*/ 45 w 55"/>
                <a:gd name="T57" fmla="*/ 93 h 115"/>
                <a:gd name="T58" fmla="*/ 44 w 55"/>
                <a:gd name="T59" fmla="*/ 87 h 115"/>
                <a:gd name="T60" fmla="*/ 43 w 55"/>
                <a:gd name="T61" fmla="*/ 82 h 115"/>
                <a:gd name="T62" fmla="*/ 43 w 55"/>
                <a:gd name="T63" fmla="*/ 77 h 115"/>
                <a:gd name="T64" fmla="*/ 47 w 55"/>
                <a:gd name="T65" fmla="*/ 76 h 115"/>
                <a:gd name="T66" fmla="*/ 50 w 55"/>
                <a:gd name="T67" fmla="*/ 73 h 115"/>
                <a:gd name="T68" fmla="*/ 52 w 55"/>
                <a:gd name="T69" fmla="*/ 68 h 115"/>
                <a:gd name="T70" fmla="*/ 54 w 55"/>
                <a:gd name="T71" fmla="*/ 60 h 115"/>
                <a:gd name="T72" fmla="*/ 54 w 55"/>
                <a:gd name="T73" fmla="*/ 52 h 115"/>
                <a:gd name="T74" fmla="*/ 53 w 55"/>
                <a:gd name="T75" fmla="*/ 46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5" h="115">
                  <a:moveTo>
                    <a:pt x="51" y="40"/>
                  </a:moveTo>
                  <a:lnTo>
                    <a:pt x="52" y="36"/>
                  </a:lnTo>
                  <a:lnTo>
                    <a:pt x="52" y="31"/>
                  </a:lnTo>
                  <a:lnTo>
                    <a:pt x="51" y="26"/>
                  </a:lnTo>
                  <a:lnTo>
                    <a:pt x="50" y="21"/>
                  </a:lnTo>
                  <a:lnTo>
                    <a:pt x="48" y="15"/>
                  </a:lnTo>
                  <a:lnTo>
                    <a:pt x="46" y="10"/>
                  </a:lnTo>
                  <a:lnTo>
                    <a:pt x="42" y="6"/>
                  </a:lnTo>
                  <a:lnTo>
                    <a:pt x="39" y="4"/>
                  </a:lnTo>
                  <a:lnTo>
                    <a:pt x="35" y="2"/>
                  </a:lnTo>
                  <a:lnTo>
                    <a:pt x="31" y="0"/>
                  </a:lnTo>
                  <a:lnTo>
                    <a:pt x="27" y="0"/>
                  </a:lnTo>
                  <a:lnTo>
                    <a:pt x="23" y="0"/>
                  </a:lnTo>
                  <a:lnTo>
                    <a:pt x="19" y="2"/>
                  </a:lnTo>
                  <a:lnTo>
                    <a:pt x="14" y="4"/>
                  </a:lnTo>
                  <a:lnTo>
                    <a:pt x="11" y="7"/>
                  </a:lnTo>
                  <a:lnTo>
                    <a:pt x="8" y="11"/>
                  </a:lnTo>
                  <a:lnTo>
                    <a:pt x="6" y="15"/>
                  </a:lnTo>
                  <a:lnTo>
                    <a:pt x="4" y="21"/>
                  </a:lnTo>
                  <a:lnTo>
                    <a:pt x="3" y="26"/>
                  </a:lnTo>
                  <a:lnTo>
                    <a:pt x="2" y="33"/>
                  </a:lnTo>
                  <a:lnTo>
                    <a:pt x="2" y="36"/>
                  </a:lnTo>
                  <a:lnTo>
                    <a:pt x="3" y="40"/>
                  </a:lnTo>
                  <a:lnTo>
                    <a:pt x="2" y="42"/>
                  </a:lnTo>
                  <a:lnTo>
                    <a:pt x="1" y="46"/>
                  </a:lnTo>
                  <a:lnTo>
                    <a:pt x="0" y="50"/>
                  </a:lnTo>
                  <a:lnTo>
                    <a:pt x="0" y="55"/>
                  </a:lnTo>
                  <a:lnTo>
                    <a:pt x="0" y="60"/>
                  </a:lnTo>
                  <a:lnTo>
                    <a:pt x="1" y="64"/>
                  </a:lnTo>
                  <a:lnTo>
                    <a:pt x="3" y="69"/>
                  </a:lnTo>
                  <a:lnTo>
                    <a:pt x="4" y="73"/>
                  </a:lnTo>
                  <a:lnTo>
                    <a:pt x="6" y="75"/>
                  </a:lnTo>
                  <a:lnTo>
                    <a:pt x="8" y="76"/>
                  </a:lnTo>
                  <a:lnTo>
                    <a:pt x="10" y="76"/>
                  </a:lnTo>
                  <a:lnTo>
                    <a:pt x="11" y="78"/>
                  </a:lnTo>
                  <a:lnTo>
                    <a:pt x="12" y="80"/>
                  </a:lnTo>
                  <a:lnTo>
                    <a:pt x="12" y="83"/>
                  </a:lnTo>
                  <a:lnTo>
                    <a:pt x="11" y="87"/>
                  </a:lnTo>
                  <a:lnTo>
                    <a:pt x="10" y="90"/>
                  </a:lnTo>
                  <a:lnTo>
                    <a:pt x="10" y="93"/>
                  </a:lnTo>
                  <a:lnTo>
                    <a:pt x="9" y="96"/>
                  </a:lnTo>
                  <a:lnTo>
                    <a:pt x="9" y="99"/>
                  </a:lnTo>
                  <a:lnTo>
                    <a:pt x="10" y="102"/>
                  </a:lnTo>
                  <a:lnTo>
                    <a:pt x="11" y="105"/>
                  </a:lnTo>
                  <a:lnTo>
                    <a:pt x="12" y="108"/>
                  </a:lnTo>
                  <a:lnTo>
                    <a:pt x="15" y="110"/>
                  </a:lnTo>
                  <a:lnTo>
                    <a:pt x="18" y="112"/>
                  </a:lnTo>
                  <a:lnTo>
                    <a:pt x="23" y="114"/>
                  </a:lnTo>
                  <a:lnTo>
                    <a:pt x="27" y="114"/>
                  </a:lnTo>
                  <a:lnTo>
                    <a:pt x="31" y="114"/>
                  </a:lnTo>
                  <a:lnTo>
                    <a:pt x="36" y="113"/>
                  </a:lnTo>
                  <a:lnTo>
                    <a:pt x="39" y="111"/>
                  </a:lnTo>
                  <a:lnTo>
                    <a:pt x="41" y="108"/>
                  </a:lnTo>
                  <a:lnTo>
                    <a:pt x="43" y="106"/>
                  </a:lnTo>
                  <a:lnTo>
                    <a:pt x="44" y="102"/>
                  </a:lnTo>
                  <a:lnTo>
                    <a:pt x="45" y="99"/>
                  </a:lnTo>
                  <a:lnTo>
                    <a:pt x="45" y="96"/>
                  </a:lnTo>
                  <a:lnTo>
                    <a:pt x="45" y="93"/>
                  </a:lnTo>
                  <a:lnTo>
                    <a:pt x="44" y="90"/>
                  </a:lnTo>
                  <a:lnTo>
                    <a:pt x="44" y="87"/>
                  </a:lnTo>
                  <a:lnTo>
                    <a:pt x="43" y="85"/>
                  </a:lnTo>
                  <a:lnTo>
                    <a:pt x="43" y="82"/>
                  </a:lnTo>
                  <a:lnTo>
                    <a:pt x="42" y="79"/>
                  </a:lnTo>
                  <a:lnTo>
                    <a:pt x="43" y="77"/>
                  </a:lnTo>
                  <a:lnTo>
                    <a:pt x="45" y="76"/>
                  </a:lnTo>
                  <a:lnTo>
                    <a:pt x="47" y="76"/>
                  </a:lnTo>
                  <a:lnTo>
                    <a:pt x="48" y="75"/>
                  </a:lnTo>
                  <a:lnTo>
                    <a:pt x="50" y="73"/>
                  </a:lnTo>
                  <a:lnTo>
                    <a:pt x="51" y="71"/>
                  </a:lnTo>
                  <a:lnTo>
                    <a:pt x="52" y="68"/>
                  </a:lnTo>
                  <a:lnTo>
                    <a:pt x="53" y="64"/>
                  </a:lnTo>
                  <a:lnTo>
                    <a:pt x="54" y="60"/>
                  </a:lnTo>
                  <a:lnTo>
                    <a:pt x="54" y="56"/>
                  </a:lnTo>
                  <a:lnTo>
                    <a:pt x="54" y="52"/>
                  </a:lnTo>
                  <a:lnTo>
                    <a:pt x="53" y="48"/>
                  </a:lnTo>
                  <a:lnTo>
                    <a:pt x="53" y="46"/>
                  </a:lnTo>
                  <a:lnTo>
                    <a:pt x="51" y="40"/>
                  </a:lnTo>
                </a:path>
              </a:pathLst>
            </a:custGeom>
            <a:solidFill>
              <a:srgbClr val="E0E0E0"/>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nvGrpSpPr>
            <p:cNvPr id="142356" name="Group 105"/>
            <p:cNvGrpSpPr>
              <a:grpSpLocks/>
            </p:cNvGrpSpPr>
            <p:nvPr/>
          </p:nvGrpSpPr>
          <p:grpSpPr bwMode="auto">
            <a:xfrm>
              <a:off x="638" y="3412"/>
              <a:ext cx="13" cy="20"/>
              <a:chOff x="638" y="3412"/>
              <a:chExt cx="13" cy="20"/>
            </a:xfrm>
          </p:grpSpPr>
          <p:sp>
            <p:nvSpPr>
              <p:cNvPr id="142364" name="Freeform 106"/>
              <p:cNvSpPr>
                <a:spLocks/>
              </p:cNvSpPr>
              <p:nvPr/>
            </p:nvSpPr>
            <p:spPr bwMode="auto">
              <a:xfrm>
                <a:off x="638" y="3412"/>
                <a:ext cx="13" cy="20"/>
              </a:xfrm>
              <a:custGeom>
                <a:avLst/>
                <a:gdLst>
                  <a:gd name="T0" fmla="*/ 6 w 13"/>
                  <a:gd name="T1" fmla="*/ 0 h 20"/>
                  <a:gd name="T2" fmla="*/ 5 w 13"/>
                  <a:gd name="T3" fmla="*/ 0 h 20"/>
                  <a:gd name="T4" fmla="*/ 4 w 13"/>
                  <a:gd name="T5" fmla="*/ 1 h 20"/>
                  <a:gd name="T6" fmla="*/ 4 w 13"/>
                  <a:gd name="T7" fmla="*/ 3 h 20"/>
                  <a:gd name="T8" fmla="*/ 1 w 13"/>
                  <a:gd name="T9" fmla="*/ 14 h 20"/>
                  <a:gd name="T10" fmla="*/ 0 w 13"/>
                  <a:gd name="T11" fmla="*/ 15 h 20"/>
                  <a:gd name="T12" fmla="*/ 0 w 13"/>
                  <a:gd name="T13" fmla="*/ 16 h 20"/>
                  <a:gd name="T14" fmla="*/ 0 w 13"/>
                  <a:gd name="T15" fmla="*/ 18 h 20"/>
                  <a:gd name="T16" fmla="*/ 1 w 13"/>
                  <a:gd name="T17" fmla="*/ 19 h 20"/>
                  <a:gd name="T18" fmla="*/ 2 w 13"/>
                  <a:gd name="T19" fmla="*/ 19 h 20"/>
                  <a:gd name="T20" fmla="*/ 10 w 13"/>
                  <a:gd name="T21" fmla="*/ 19 h 20"/>
                  <a:gd name="T22" fmla="*/ 11 w 13"/>
                  <a:gd name="T23" fmla="*/ 19 h 20"/>
                  <a:gd name="T24" fmla="*/ 12 w 13"/>
                  <a:gd name="T25" fmla="*/ 18 h 20"/>
                  <a:gd name="T26" fmla="*/ 12 w 13"/>
                  <a:gd name="T27" fmla="*/ 16 h 20"/>
                  <a:gd name="T28" fmla="*/ 12 w 13"/>
                  <a:gd name="T29" fmla="*/ 15 h 20"/>
                  <a:gd name="T30" fmla="*/ 8 w 13"/>
                  <a:gd name="T31" fmla="*/ 2 h 20"/>
                  <a:gd name="T32" fmla="*/ 7 w 13"/>
                  <a:gd name="T33" fmla="*/ 1 h 20"/>
                  <a:gd name="T34" fmla="*/ 6 w 1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20">
                    <a:moveTo>
                      <a:pt x="6" y="0"/>
                    </a:moveTo>
                    <a:lnTo>
                      <a:pt x="5" y="0"/>
                    </a:lnTo>
                    <a:lnTo>
                      <a:pt x="4" y="1"/>
                    </a:lnTo>
                    <a:lnTo>
                      <a:pt x="4" y="3"/>
                    </a:lnTo>
                    <a:lnTo>
                      <a:pt x="1" y="14"/>
                    </a:lnTo>
                    <a:lnTo>
                      <a:pt x="0" y="15"/>
                    </a:lnTo>
                    <a:lnTo>
                      <a:pt x="0" y="16"/>
                    </a:lnTo>
                    <a:lnTo>
                      <a:pt x="0" y="18"/>
                    </a:lnTo>
                    <a:lnTo>
                      <a:pt x="1" y="19"/>
                    </a:lnTo>
                    <a:lnTo>
                      <a:pt x="2" y="19"/>
                    </a:lnTo>
                    <a:lnTo>
                      <a:pt x="10" y="19"/>
                    </a:lnTo>
                    <a:lnTo>
                      <a:pt x="11" y="19"/>
                    </a:lnTo>
                    <a:lnTo>
                      <a:pt x="12" y="18"/>
                    </a:lnTo>
                    <a:lnTo>
                      <a:pt x="12" y="16"/>
                    </a:lnTo>
                    <a:lnTo>
                      <a:pt x="12" y="15"/>
                    </a:lnTo>
                    <a:lnTo>
                      <a:pt x="8" y="2"/>
                    </a:lnTo>
                    <a:lnTo>
                      <a:pt x="7" y="1"/>
                    </a:lnTo>
                    <a:lnTo>
                      <a:pt x="6" y="0"/>
                    </a:lnTo>
                  </a:path>
                </a:pathLst>
              </a:custGeom>
              <a:solidFill>
                <a:srgbClr val="C0C0C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nvGrpSpPr>
              <p:cNvPr id="142365" name="Group 107"/>
              <p:cNvGrpSpPr>
                <a:grpSpLocks/>
              </p:cNvGrpSpPr>
              <p:nvPr/>
            </p:nvGrpSpPr>
            <p:grpSpPr bwMode="auto">
              <a:xfrm>
                <a:off x="640" y="3424"/>
                <a:ext cx="9" cy="7"/>
                <a:chOff x="640" y="3424"/>
                <a:chExt cx="9" cy="7"/>
              </a:xfrm>
            </p:grpSpPr>
            <p:sp>
              <p:nvSpPr>
                <p:cNvPr id="142366" name="Freeform 108"/>
                <p:cNvSpPr>
                  <a:spLocks/>
                </p:cNvSpPr>
                <p:nvPr/>
              </p:nvSpPr>
              <p:spPr bwMode="auto">
                <a:xfrm>
                  <a:off x="640" y="3424"/>
                  <a:ext cx="3" cy="7"/>
                </a:xfrm>
                <a:custGeom>
                  <a:avLst/>
                  <a:gdLst>
                    <a:gd name="T0" fmla="*/ 2 w 3"/>
                    <a:gd name="T1" fmla="*/ 1 h 7"/>
                    <a:gd name="T2" fmla="*/ 1 w 3"/>
                    <a:gd name="T3" fmla="*/ 0 h 7"/>
                    <a:gd name="T4" fmla="*/ 0 w 3"/>
                    <a:gd name="T5" fmla="*/ 3 h 7"/>
                    <a:gd name="T6" fmla="*/ 0 w 3"/>
                    <a:gd name="T7" fmla="*/ 5 h 7"/>
                    <a:gd name="T8" fmla="*/ 0 w 3"/>
                    <a:gd name="T9" fmla="*/ 5 h 7"/>
                    <a:gd name="T10" fmla="*/ 1 w 3"/>
                    <a:gd name="T11" fmla="*/ 6 h 7"/>
                    <a:gd name="T12" fmla="*/ 1 w 3"/>
                    <a:gd name="T13" fmla="*/ 6 h 7"/>
                    <a:gd name="T14" fmla="*/ 2 w 3"/>
                    <a:gd name="T15" fmla="*/ 5 h 7"/>
                    <a:gd name="T16" fmla="*/ 2 w 3"/>
                    <a:gd name="T17" fmla="*/ 4 h 7"/>
                    <a:gd name="T18" fmla="*/ 2 w 3"/>
                    <a:gd name="T19" fmla="*/ 1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7">
                      <a:moveTo>
                        <a:pt x="2" y="1"/>
                      </a:moveTo>
                      <a:lnTo>
                        <a:pt x="1" y="0"/>
                      </a:lnTo>
                      <a:lnTo>
                        <a:pt x="0" y="3"/>
                      </a:lnTo>
                      <a:lnTo>
                        <a:pt x="0" y="5"/>
                      </a:lnTo>
                      <a:lnTo>
                        <a:pt x="1" y="6"/>
                      </a:lnTo>
                      <a:lnTo>
                        <a:pt x="2" y="5"/>
                      </a:lnTo>
                      <a:lnTo>
                        <a:pt x="2" y="4"/>
                      </a:lnTo>
                      <a:lnTo>
                        <a:pt x="2" y="1"/>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67" name="Freeform 109"/>
                <p:cNvSpPr>
                  <a:spLocks/>
                </p:cNvSpPr>
                <p:nvPr/>
              </p:nvSpPr>
              <p:spPr bwMode="auto">
                <a:xfrm>
                  <a:off x="646" y="3425"/>
                  <a:ext cx="3" cy="6"/>
                </a:xfrm>
                <a:custGeom>
                  <a:avLst/>
                  <a:gdLst>
                    <a:gd name="T0" fmla="*/ 0 w 3"/>
                    <a:gd name="T1" fmla="*/ 1 h 6"/>
                    <a:gd name="T2" fmla="*/ 1 w 3"/>
                    <a:gd name="T3" fmla="*/ 0 h 6"/>
                    <a:gd name="T4" fmla="*/ 2 w 3"/>
                    <a:gd name="T5" fmla="*/ 3 h 6"/>
                    <a:gd name="T6" fmla="*/ 2 w 3"/>
                    <a:gd name="T7" fmla="*/ 4 h 6"/>
                    <a:gd name="T8" fmla="*/ 2 w 3"/>
                    <a:gd name="T9" fmla="*/ 5 h 6"/>
                    <a:gd name="T10" fmla="*/ 1 w 3"/>
                    <a:gd name="T11" fmla="*/ 5 h 6"/>
                    <a:gd name="T12" fmla="*/ 1 w 3"/>
                    <a:gd name="T13" fmla="*/ 5 h 6"/>
                    <a:gd name="T14" fmla="*/ 0 w 3"/>
                    <a:gd name="T15" fmla="*/ 5 h 6"/>
                    <a:gd name="T16" fmla="*/ 0 w 3"/>
                    <a:gd name="T17" fmla="*/ 4 h 6"/>
                    <a:gd name="T18" fmla="*/ 0 w 3"/>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6">
                      <a:moveTo>
                        <a:pt x="0" y="1"/>
                      </a:moveTo>
                      <a:lnTo>
                        <a:pt x="1" y="0"/>
                      </a:lnTo>
                      <a:lnTo>
                        <a:pt x="2" y="3"/>
                      </a:lnTo>
                      <a:lnTo>
                        <a:pt x="2" y="4"/>
                      </a:lnTo>
                      <a:lnTo>
                        <a:pt x="2" y="5"/>
                      </a:lnTo>
                      <a:lnTo>
                        <a:pt x="1" y="5"/>
                      </a:lnTo>
                      <a:lnTo>
                        <a:pt x="0" y="5"/>
                      </a:lnTo>
                      <a:lnTo>
                        <a:pt x="0" y="4"/>
                      </a:lnTo>
                      <a:lnTo>
                        <a:pt x="0" y="1"/>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grpSp>
          <p:nvGrpSpPr>
            <p:cNvPr id="142357" name="Group 110"/>
            <p:cNvGrpSpPr>
              <a:grpSpLocks/>
            </p:cNvGrpSpPr>
            <p:nvPr/>
          </p:nvGrpSpPr>
          <p:grpSpPr bwMode="auto">
            <a:xfrm>
              <a:off x="624" y="3397"/>
              <a:ext cx="42" cy="19"/>
              <a:chOff x="624" y="3397"/>
              <a:chExt cx="42" cy="19"/>
            </a:xfrm>
          </p:grpSpPr>
          <p:sp>
            <p:nvSpPr>
              <p:cNvPr id="142362" name="Freeform 111"/>
              <p:cNvSpPr>
                <a:spLocks/>
              </p:cNvSpPr>
              <p:nvPr/>
            </p:nvSpPr>
            <p:spPr bwMode="auto">
              <a:xfrm>
                <a:off x="651" y="3397"/>
                <a:ext cx="15" cy="19"/>
              </a:xfrm>
              <a:custGeom>
                <a:avLst/>
                <a:gdLst>
                  <a:gd name="T0" fmla="*/ 4 w 15"/>
                  <a:gd name="T1" fmla="*/ 1 h 19"/>
                  <a:gd name="T2" fmla="*/ 2 w 15"/>
                  <a:gd name="T3" fmla="*/ 3 h 19"/>
                  <a:gd name="T4" fmla="*/ 1 w 15"/>
                  <a:gd name="T5" fmla="*/ 6 h 19"/>
                  <a:gd name="T6" fmla="*/ 1 w 15"/>
                  <a:gd name="T7" fmla="*/ 9 h 19"/>
                  <a:gd name="T8" fmla="*/ 0 w 15"/>
                  <a:gd name="T9" fmla="*/ 11 h 19"/>
                  <a:gd name="T10" fmla="*/ 0 w 15"/>
                  <a:gd name="T11" fmla="*/ 14 h 19"/>
                  <a:gd name="T12" fmla="*/ 2 w 15"/>
                  <a:gd name="T13" fmla="*/ 16 h 19"/>
                  <a:gd name="T14" fmla="*/ 4 w 15"/>
                  <a:gd name="T15" fmla="*/ 17 h 19"/>
                  <a:gd name="T16" fmla="*/ 6 w 15"/>
                  <a:gd name="T17" fmla="*/ 18 h 19"/>
                  <a:gd name="T18" fmla="*/ 9 w 15"/>
                  <a:gd name="T19" fmla="*/ 18 h 19"/>
                  <a:gd name="T20" fmla="*/ 11 w 15"/>
                  <a:gd name="T21" fmla="*/ 18 h 19"/>
                  <a:gd name="T22" fmla="*/ 12 w 15"/>
                  <a:gd name="T23" fmla="*/ 16 h 19"/>
                  <a:gd name="T24" fmla="*/ 13 w 15"/>
                  <a:gd name="T25" fmla="*/ 14 h 19"/>
                  <a:gd name="T26" fmla="*/ 14 w 15"/>
                  <a:gd name="T27" fmla="*/ 11 h 19"/>
                  <a:gd name="T28" fmla="*/ 14 w 15"/>
                  <a:gd name="T29" fmla="*/ 7 h 19"/>
                  <a:gd name="T30" fmla="*/ 13 w 15"/>
                  <a:gd name="T31" fmla="*/ 5 h 19"/>
                  <a:gd name="T32" fmla="*/ 11 w 15"/>
                  <a:gd name="T33" fmla="*/ 2 h 19"/>
                  <a:gd name="T34" fmla="*/ 9 w 15"/>
                  <a:gd name="T35" fmla="*/ 1 h 19"/>
                  <a:gd name="T36" fmla="*/ 7 w 15"/>
                  <a:gd name="T37" fmla="*/ 0 h 19"/>
                  <a:gd name="T38" fmla="*/ 4 w 15"/>
                  <a:gd name="T39" fmla="*/ 1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 h="19">
                    <a:moveTo>
                      <a:pt x="4" y="1"/>
                    </a:moveTo>
                    <a:lnTo>
                      <a:pt x="2" y="3"/>
                    </a:lnTo>
                    <a:lnTo>
                      <a:pt x="1" y="6"/>
                    </a:lnTo>
                    <a:lnTo>
                      <a:pt x="1" y="9"/>
                    </a:lnTo>
                    <a:lnTo>
                      <a:pt x="0" y="11"/>
                    </a:lnTo>
                    <a:lnTo>
                      <a:pt x="0" y="14"/>
                    </a:lnTo>
                    <a:lnTo>
                      <a:pt x="2" y="16"/>
                    </a:lnTo>
                    <a:lnTo>
                      <a:pt x="4" y="17"/>
                    </a:lnTo>
                    <a:lnTo>
                      <a:pt x="6" y="18"/>
                    </a:lnTo>
                    <a:lnTo>
                      <a:pt x="9" y="18"/>
                    </a:lnTo>
                    <a:lnTo>
                      <a:pt x="11" y="18"/>
                    </a:lnTo>
                    <a:lnTo>
                      <a:pt x="12" y="16"/>
                    </a:lnTo>
                    <a:lnTo>
                      <a:pt x="13" y="14"/>
                    </a:lnTo>
                    <a:lnTo>
                      <a:pt x="14" y="11"/>
                    </a:lnTo>
                    <a:lnTo>
                      <a:pt x="14" y="7"/>
                    </a:lnTo>
                    <a:lnTo>
                      <a:pt x="13" y="5"/>
                    </a:lnTo>
                    <a:lnTo>
                      <a:pt x="11" y="2"/>
                    </a:lnTo>
                    <a:lnTo>
                      <a:pt x="9" y="1"/>
                    </a:lnTo>
                    <a:lnTo>
                      <a:pt x="7" y="0"/>
                    </a:lnTo>
                    <a:lnTo>
                      <a:pt x="4" y="1"/>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63" name="Freeform 112"/>
              <p:cNvSpPr>
                <a:spLocks/>
              </p:cNvSpPr>
              <p:nvPr/>
            </p:nvSpPr>
            <p:spPr bwMode="auto">
              <a:xfrm>
                <a:off x="624" y="3397"/>
                <a:ext cx="15" cy="18"/>
              </a:xfrm>
              <a:custGeom>
                <a:avLst/>
                <a:gdLst>
                  <a:gd name="T0" fmla="*/ 10 w 15"/>
                  <a:gd name="T1" fmla="*/ 0 h 18"/>
                  <a:gd name="T2" fmla="*/ 12 w 15"/>
                  <a:gd name="T3" fmla="*/ 3 h 18"/>
                  <a:gd name="T4" fmla="*/ 13 w 15"/>
                  <a:gd name="T5" fmla="*/ 6 h 18"/>
                  <a:gd name="T6" fmla="*/ 13 w 15"/>
                  <a:gd name="T7" fmla="*/ 9 h 18"/>
                  <a:gd name="T8" fmla="*/ 14 w 15"/>
                  <a:gd name="T9" fmla="*/ 10 h 18"/>
                  <a:gd name="T10" fmla="*/ 14 w 15"/>
                  <a:gd name="T11" fmla="*/ 13 h 18"/>
                  <a:gd name="T12" fmla="*/ 12 w 15"/>
                  <a:gd name="T13" fmla="*/ 15 h 18"/>
                  <a:gd name="T14" fmla="*/ 10 w 15"/>
                  <a:gd name="T15" fmla="*/ 16 h 18"/>
                  <a:gd name="T16" fmla="*/ 8 w 15"/>
                  <a:gd name="T17" fmla="*/ 17 h 18"/>
                  <a:gd name="T18" fmla="*/ 6 w 15"/>
                  <a:gd name="T19" fmla="*/ 17 h 18"/>
                  <a:gd name="T20" fmla="*/ 4 w 15"/>
                  <a:gd name="T21" fmla="*/ 17 h 18"/>
                  <a:gd name="T22" fmla="*/ 2 w 15"/>
                  <a:gd name="T23" fmla="*/ 16 h 18"/>
                  <a:gd name="T24" fmla="*/ 1 w 15"/>
                  <a:gd name="T25" fmla="*/ 13 h 18"/>
                  <a:gd name="T26" fmla="*/ 0 w 15"/>
                  <a:gd name="T27" fmla="*/ 10 h 18"/>
                  <a:gd name="T28" fmla="*/ 0 w 15"/>
                  <a:gd name="T29" fmla="*/ 6 h 18"/>
                  <a:gd name="T30" fmla="*/ 1 w 15"/>
                  <a:gd name="T31" fmla="*/ 4 h 18"/>
                  <a:gd name="T32" fmla="*/ 3 w 15"/>
                  <a:gd name="T33" fmla="*/ 2 h 18"/>
                  <a:gd name="T34" fmla="*/ 4 w 15"/>
                  <a:gd name="T35" fmla="*/ 1 h 18"/>
                  <a:gd name="T36" fmla="*/ 7 w 15"/>
                  <a:gd name="T37" fmla="*/ 0 h 18"/>
                  <a:gd name="T38" fmla="*/ 10 w 15"/>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 h="18">
                    <a:moveTo>
                      <a:pt x="10" y="0"/>
                    </a:moveTo>
                    <a:lnTo>
                      <a:pt x="12" y="3"/>
                    </a:lnTo>
                    <a:lnTo>
                      <a:pt x="13" y="6"/>
                    </a:lnTo>
                    <a:lnTo>
                      <a:pt x="13" y="9"/>
                    </a:lnTo>
                    <a:lnTo>
                      <a:pt x="14" y="10"/>
                    </a:lnTo>
                    <a:lnTo>
                      <a:pt x="14" y="13"/>
                    </a:lnTo>
                    <a:lnTo>
                      <a:pt x="12" y="15"/>
                    </a:lnTo>
                    <a:lnTo>
                      <a:pt x="10" y="16"/>
                    </a:lnTo>
                    <a:lnTo>
                      <a:pt x="8" y="17"/>
                    </a:lnTo>
                    <a:lnTo>
                      <a:pt x="6" y="17"/>
                    </a:lnTo>
                    <a:lnTo>
                      <a:pt x="4" y="17"/>
                    </a:lnTo>
                    <a:lnTo>
                      <a:pt x="2" y="16"/>
                    </a:lnTo>
                    <a:lnTo>
                      <a:pt x="1" y="13"/>
                    </a:lnTo>
                    <a:lnTo>
                      <a:pt x="0" y="10"/>
                    </a:lnTo>
                    <a:lnTo>
                      <a:pt x="0" y="6"/>
                    </a:lnTo>
                    <a:lnTo>
                      <a:pt x="1" y="4"/>
                    </a:lnTo>
                    <a:lnTo>
                      <a:pt x="3" y="2"/>
                    </a:lnTo>
                    <a:lnTo>
                      <a:pt x="4" y="1"/>
                    </a:lnTo>
                    <a:lnTo>
                      <a:pt x="7" y="0"/>
                    </a:lnTo>
                    <a:lnTo>
                      <a:pt x="10" y="0"/>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nvGrpSpPr>
            <p:cNvPr id="142358" name="Group 113"/>
            <p:cNvGrpSpPr>
              <a:grpSpLocks/>
            </p:cNvGrpSpPr>
            <p:nvPr/>
          </p:nvGrpSpPr>
          <p:grpSpPr bwMode="auto">
            <a:xfrm>
              <a:off x="631" y="3437"/>
              <a:ext cx="29" cy="14"/>
              <a:chOff x="631" y="3437"/>
              <a:chExt cx="29" cy="14"/>
            </a:xfrm>
          </p:grpSpPr>
          <p:sp>
            <p:nvSpPr>
              <p:cNvPr id="142359" name="Freeform 114"/>
              <p:cNvSpPr>
                <a:spLocks/>
              </p:cNvSpPr>
              <p:nvPr/>
            </p:nvSpPr>
            <p:spPr bwMode="auto">
              <a:xfrm>
                <a:off x="631" y="3438"/>
                <a:ext cx="28" cy="12"/>
              </a:xfrm>
              <a:custGeom>
                <a:avLst/>
                <a:gdLst>
                  <a:gd name="T0" fmla="*/ 1 w 28"/>
                  <a:gd name="T1" fmla="*/ 2 h 12"/>
                  <a:gd name="T2" fmla="*/ 2 w 28"/>
                  <a:gd name="T3" fmla="*/ 1 h 12"/>
                  <a:gd name="T4" fmla="*/ 5 w 28"/>
                  <a:gd name="T5" fmla="*/ 1 h 12"/>
                  <a:gd name="T6" fmla="*/ 7 w 28"/>
                  <a:gd name="T7" fmla="*/ 0 h 12"/>
                  <a:gd name="T8" fmla="*/ 9 w 28"/>
                  <a:gd name="T9" fmla="*/ 0 h 12"/>
                  <a:gd name="T10" fmla="*/ 12 w 28"/>
                  <a:gd name="T11" fmla="*/ 0 h 12"/>
                  <a:gd name="T12" fmla="*/ 16 w 28"/>
                  <a:gd name="T13" fmla="*/ 0 h 12"/>
                  <a:gd name="T14" fmla="*/ 18 w 28"/>
                  <a:gd name="T15" fmla="*/ 0 h 12"/>
                  <a:gd name="T16" fmla="*/ 21 w 28"/>
                  <a:gd name="T17" fmla="*/ 1 h 12"/>
                  <a:gd name="T18" fmla="*/ 23 w 28"/>
                  <a:gd name="T19" fmla="*/ 1 h 12"/>
                  <a:gd name="T20" fmla="*/ 26 w 28"/>
                  <a:gd name="T21" fmla="*/ 2 h 12"/>
                  <a:gd name="T22" fmla="*/ 27 w 28"/>
                  <a:gd name="T23" fmla="*/ 3 h 12"/>
                  <a:gd name="T24" fmla="*/ 27 w 28"/>
                  <a:gd name="T25" fmla="*/ 7 h 12"/>
                  <a:gd name="T26" fmla="*/ 27 w 28"/>
                  <a:gd name="T27" fmla="*/ 8 h 12"/>
                  <a:gd name="T28" fmla="*/ 26 w 28"/>
                  <a:gd name="T29" fmla="*/ 11 h 12"/>
                  <a:gd name="T30" fmla="*/ 25 w 28"/>
                  <a:gd name="T31" fmla="*/ 11 h 12"/>
                  <a:gd name="T32" fmla="*/ 20 w 28"/>
                  <a:gd name="T33" fmla="*/ 11 h 12"/>
                  <a:gd name="T34" fmla="*/ 16 w 28"/>
                  <a:gd name="T35" fmla="*/ 11 h 12"/>
                  <a:gd name="T36" fmla="*/ 12 w 28"/>
                  <a:gd name="T37" fmla="*/ 11 h 12"/>
                  <a:gd name="T38" fmla="*/ 1 w 28"/>
                  <a:gd name="T39" fmla="*/ 10 h 12"/>
                  <a:gd name="T40" fmla="*/ 1 w 28"/>
                  <a:gd name="T41" fmla="*/ 9 h 12"/>
                  <a:gd name="T42" fmla="*/ 0 w 28"/>
                  <a:gd name="T43" fmla="*/ 8 h 12"/>
                  <a:gd name="T44" fmla="*/ 0 w 28"/>
                  <a:gd name="T45" fmla="*/ 7 h 12"/>
                  <a:gd name="T46" fmla="*/ 0 w 28"/>
                  <a:gd name="T47" fmla="*/ 5 h 12"/>
                  <a:gd name="T48" fmla="*/ 1 w 28"/>
                  <a:gd name="T49" fmla="*/ 2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 h="12">
                    <a:moveTo>
                      <a:pt x="1" y="2"/>
                    </a:moveTo>
                    <a:lnTo>
                      <a:pt x="2" y="1"/>
                    </a:lnTo>
                    <a:lnTo>
                      <a:pt x="5" y="1"/>
                    </a:lnTo>
                    <a:lnTo>
                      <a:pt x="7" y="0"/>
                    </a:lnTo>
                    <a:lnTo>
                      <a:pt x="9" y="0"/>
                    </a:lnTo>
                    <a:lnTo>
                      <a:pt x="12" y="0"/>
                    </a:lnTo>
                    <a:lnTo>
                      <a:pt x="16" y="0"/>
                    </a:lnTo>
                    <a:lnTo>
                      <a:pt x="18" y="0"/>
                    </a:lnTo>
                    <a:lnTo>
                      <a:pt x="21" y="1"/>
                    </a:lnTo>
                    <a:lnTo>
                      <a:pt x="23" y="1"/>
                    </a:lnTo>
                    <a:lnTo>
                      <a:pt x="26" y="2"/>
                    </a:lnTo>
                    <a:lnTo>
                      <a:pt x="27" y="3"/>
                    </a:lnTo>
                    <a:lnTo>
                      <a:pt x="27" y="7"/>
                    </a:lnTo>
                    <a:lnTo>
                      <a:pt x="27" y="8"/>
                    </a:lnTo>
                    <a:lnTo>
                      <a:pt x="26" y="11"/>
                    </a:lnTo>
                    <a:lnTo>
                      <a:pt x="25" y="11"/>
                    </a:lnTo>
                    <a:lnTo>
                      <a:pt x="20" y="11"/>
                    </a:lnTo>
                    <a:lnTo>
                      <a:pt x="16" y="11"/>
                    </a:lnTo>
                    <a:lnTo>
                      <a:pt x="12" y="11"/>
                    </a:lnTo>
                    <a:lnTo>
                      <a:pt x="1" y="10"/>
                    </a:lnTo>
                    <a:lnTo>
                      <a:pt x="1" y="9"/>
                    </a:lnTo>
                    <a:lnTo>
                      <a:pt x="0" y="8"/>
                    </a:lnTo>
                    <a:lnTo>
                      <a:pt x="0" y="7"/>
                    </a:lnTo>
                    <a:lnTo>
                      <a:pt x="0" y="5"/>
                    </a:lnTo>
                    <a:lnTo>
                      <a:pt x="1" y="2"/>
                    </a:lnTo>
                  </a:path>
                </a:pathLst>
              </a:custGeom>
              <a:solidFill>
                <a:srgbClr val="00000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60" name="Freeform 115"/>
              <p:cNvSpPr>
                <a:spLocks/>
              </p:cNvSpPr>
              <p:nvPr/>
            </p:nvSpPr>
            <p:spPr bwMode="auto">
              <a:xfrm>
                <a:off x="631" y="3437"/>
                <a:ext cx="29" cy="8"/>
              </a:xfrm>
              <a:custGeom>
                <a:avLst/>
                <a:gdLst>
                  <a:gd name="T0" fmla="*/ 1 w 29"/>
                  <a:gd name="T1" fmla="*/ 2 h 8"/>
                  <a:gd name="T2" fmla="*/ 2 w 29"/>
                  <a:gd name="T3" fmla="*/ 1 h 8"/>
                  <a:gd name="T4" fmla="*/ 5 w 29"/>
                  <a:gd name="T5" fmla="*/ 1 h 8"/>
                  <a:gd name="T6" fmla="*/ 6 w 29"/>
                  <a:gd name="T7" fmla="*/ 0 h 8"/>
                  <a:gd name="T8" fmla="*/ 8 w 29"/>
                  <a:gd name="T9" fmla="*/ 0 h 8"/>
                  <a:gd name="T10" fmla="*/ 12 w 29"/>
                  <a:gd name="T11" fmla="*/ 0 h 8"/>
                  <a:gd name="T12" fmla="*/ 15 w 29"/>
                  <a:gd name="T13" fmla="*/ 0 h 8"/>
                  <a:gd name="T14" fmla="*/ 18 w 29"/>
                  <a:gd name="T15" fmla="*/ 0 h 8"/>
                  <a:gd name="T16" fmla="*/ 21 w 29"/>
                  <a:gd name="T17" fmla="*/ 1 h 8"/>
                  <a:gd name="T18" fmla="*/ 23 w 29"/>
                  <a:gd name="T19" fmla="*/ 1 h 8"/>
                  <a:gd name="T20" fmla="*/ 25 w 29"/>
                  <a:gd name="T21" fmla="*/ 2 h 8"/>
                  <a:gd name="T22" fmla="*/ 27 w 29"/>
                  <a:gd name="T23" fmla="*/ 2 h 8"/>
                  <a:gd name="T24" fmla="*/ 28 w 29"/>
                  <a:gd name="T25" fmla="*/ 4 h 8"/>
                  <a:gd name="T26" fmla="*/ 28 w 29"/>
                  <a:gd name="T27" fmla="*/ 5 h 8"/>
                  <a:gd name="T28" fmla="*/ 28 w 29"/>
                  <a:gd name="T29" fmla="*/ 7 h 8"/>
                  <a:gd name="T30" fmla="*/ 27 w 29"/>
                  <a:gd name="T31" fmla="*/ 7 h 8"/>
                  <a:gd name="T32" fmla="*/ 26 w 29"/>
                  <a:gd name="T33" fmla="*/ 6 h 8"/>
                  <a:gd name="T34" fmla="*/ 26 w 29"/>
                  <a:gd name="T35" fmla="*/ 7 h 8"/>
                  <a:gd name="T36" fmla="*/ 25 w 29"/>
                  <a:gd name="T37" fmla="*/ 7 h 8"/>
                  <a:gd name="T38" fmla="*/ 24 w 29"/>
                  <a:gd name="T39" fmla="*/ 5 h 8"/>
                  <a:gd name="T40" fmla="*/ 24 w 29"/>
                  <a:gd name="T41" fmla="*/ 6 h 8"/>
                  <a:gd name="T42" fmla="*/ 23 w 29"/>
                  <a:gd name="T43" fmla="*/ 6 h 8"/>
                  <a:gd name="T44" fmla="*/ 22 w 29"/>
                  <a:gd name="T45" fmla="*/ 4 h 8"/>
                  <a:gd name="T46" fmla="*/ 22 w 29"/>
                  <a:gd name="T47" fmla="*/ 6 h 8"/>
                  <a:gd name="T48" fmla="*/ 20 w 29"/>
                  <a:gd name="T49" fmla="*/ 6 h 8"/>
                  <a:gd name="T50" fmla="*/ 19 w 29"/>
                  <a:gd name="T51" fmla="*/ 5 h 8"/>
                  <a:gd name="T52" fmla="*/ 19 w 29"/>
                  <a:gd name="T53" fmla="*/ 6 h 8"/>
                  <a:gd name="T54" fmla="*/ 17 w 29"/>
                  <a:gd name="T55" fmla="*/ 6 h 8"/>
                  <a:gd name="T56" fmla="*/ 17 w 29"/>
                  <a:gd name="T57" fmla="*/ 4 h 8"/>
                  <a:gd name="T58" fmla="*/ 16 w 29"/>
                  <a:gd name="T59" fmla="*/ 6 h 8"/>
                  <a:gd name="T60" fmla="*/ 14 w 29"/>
                  <a:gd name="T61" fmla="*/ 6 h 8"/>
                  <a:gd name="T62" fmla="*/ 13 w 29"/>
                  <a:gd name="T63" fmla="*/ 3 h 8"/>
                  <a:gd name="T64" fmla="*/ 12 w 29"/>
                  <a:gd name="T65" fmla="*/ 6 h 8"/>
                  <a:gd name="T66" fmla="*/ 10 w 29"/>
                  <a:gd name="T67" fmla="*/ 5 h 8"/>
                  <a:gd name="T68" fmla="*/ 9 w 29"/>
                  <a:gd name="T69" fmla="*/ 6 h 8"/>
                  <a:gd name="T70" fmla="*/ 9 w 29"/>
                  <a:gd name="T71" fmla="*/ 3 h 8"/>
                  <a:gd name="T72" fmla="*/ 8 w 29"/>
                  <a:gd name="T73" fmla="*/ 6 h 8"/>
                  <a:gd name="T74" fmla="*/ 6 w 29"/>
                  <a:gd name="T75" fmla="*/ 6 h 8"/>
                  <a:gd name="T76" fmla="*/ 6 w 29"/>
                  <a:gd name="T77" fmla="*/ 4 h 8"/>
                  <a:gd name="T78" fmla="*/ 6 w 29"/>
                  <a:gd name="T79" fmla="*/ 6 h 8"/>
                  <a:gd name="T80" fmla="*/ 4 w 29"/>
                  <a:gd name="T81" fmla="*/ 6 h 8"/>
                  <a:gd name="T82" fmla="*/ 4 w 29"/>
                  <a:gd name="T83" fmla="*/ 5 h 8"/>
                  <a:gd name="T84" fmla="*/ 3 w 29"/>
                  <a:gd name="T85" fmla="*/ 6 h 8"/>
                  <a:gd name="T86" fmla="*/ 2 w 29"/>
                  <a:gd name="T87" fmla="*/ 6 h 8"/>
                  <a:gd name="T88" fmla="*/ 2 w 29"/>
                  <a:gd name="T89" fmla="*/ 5 h 8"/>
                  <a:gd name="T90" fmla="*/ 1 w 29"/>
                  <a:gd name="T91" fmla="*/ 6 h 8"/>
                  <a:gd name="T92" fmla="*/ 0 w 29"/>
                  <a:gd name="T93" fmla="*/ 6 h 8"/>
                  <a:gd name="T94" fmla="*/ 0 w 29"/>
                  <a:gd name="T95" fmla="*/ 5 h 8"/>
                  <a:gd name="T96" fmla="*/ 1 w 29"/>
                  <a:gd name="T97" fmla="*/ 2 h 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9" h="8">
                    <a:moveTo>
                      <a:pt x="1" y="2"/>
                    </a:moveTo>
                    <a:lnTo>
                      <a:pt x="2" y="1"/>
                    </a:lnTo>
                    <a:lnTo>
                      <a:pt x="5" y="1"/>
                    </a:lnTo>
                    <a:lnTo>
                      <a:pt x="6" y="0"/>
                    </a:lnTo>
                    <a:lnTo>
                      <a:pt x="8" y="0"/>
                    </a:lnTo>
                    <a:lnTo>
                      <a:pt x="12" y="0"/>
                    </a:lnTo>
                    <a:lnTo>
                      <a:pt x="15" y="0"/>
                    </a:lnTo>
                    <a:lnTo>
                      <a:pt x="18" y="0"/>
                    </a:lnTo>
                    <a:lnTo>
                      <a:pt x="21" y="1"/>
                    </a:lnTo>
                    <a:lnTo>
                      <a:pt x="23" y="1"/>
                    </a:lnTo>
                    <a:lnTo>
                      <a:pt x="25" y="2"/>
                    </a:lnTo>
                    <a:lnTo>
                      <a:pt x="27" y="2"/>
                    </a:lnTo>
                    <a:lnTo>
                      <a:pt x="28" y="4"/>
                    </a:lnTo>
                    <a:lnTo>
                      <a:pt x="28" y="5"/>
                    </a:lnTo>
                    <a:lnTo>
                      <a:pt x="28" y="7"/>
                    </a:lnTo>
                    <a:lnTo>
                      <a:pt x="27" y="7"/>
                    </a:lnTo>
                    <a:lnTo>
                      <a:pt x="26" y="6"/>
                    </a:lnTo>
                    <a:lnTo>
                      <a:pt x="26" y="7"/>
                    </a:lnTo>
                    <a:lnTo>
                      <a:pt x="25" y="7"/>
                    </a:lnTo>
                    <a:lnTo>
                      <a:pt x="24" y="5"/>
                    </a:lnTo>
                    <a:lnTo>
                      <a:pt x="24" y="6"/>
                    </a:lnTo>
                    <a:lnTo>
                      <a:pt x="23" y="6"/>
                    </a:lnTo>
                    <a:lnTo>
                      <a:pt x="22" y="4"/>
                    </a:lnTo>
                    <a:lnTo>
                      <a:pt x="22" y="6"/>
                    </a:lnTo>
                    <a:lnTo>
                      <a:pt x="20" y="6"/>
                    </a:lnTo>
                    <a:lnTo>
                      <a:pt x="19" y="5"/>
                    </a:lnTo>
                    <a:lnTo>
                      <a:pt x="19" y="6"/>
                    </a:lnTo>
                    <a:lnTo>
                      <a:pt x="17" y="6"/>
                    </a:lnTo>
                    <a:lnTo>
                      <a:pt x="17" y="4"/>
                    </a:lnTo>
                    <a:lnTo>
                      <a:pt x="16" y="6"/>
                    </a:lnTo>
                    <a:lnTo>
                      <a:pt x="14" y="6"/>
                    </a:lnTo>
                    <a:lnTo>
                      <a:pt x="13" y="3"/>
                    </a:lnTo>
                    <a:lnTo>
                      <a:pt x="12" y="6"/>
                    </a:lnTo>
                    <a:lnTo>
                      <a:pt x="10" y="5"/>
                    </a:lnTo>
                    <a:lnTo>
                      <a:pt x="9" y="6"/>
                    </a:lnTo>
                    <a:lnTo>
                      <a:pt x="9" y="3"/>
                    </a:lnTo>
                    <a:lnTo>
                      <a:pt x="8" y="6"/>
                    </a:lnTo>
                    <a:lnTo>
                      <a:pt x="6" y="6"/>
                    </a:lnTo>
                    <a:lnTo>
                      <a:pt x="6" y="4"/>
                    </a:lnTo>
                    <a:lnTo>
                      <a:pt x="6" y="6"/>
                    </a:lnTo>
                    <a:lnTo>
                      <a:pt x="4" y="6"/>
                    </a:lnTo>
                    <a:lnTo>
                      <a:pt x="4" y="5"/>
                    </a:lnTo>
                    <a:lnTo>
                      <a:pt x="3" y="6"/>
                    </a:lnTo>
                    <a:lnTo>
                      <a:pt x="2" y="6"/>
                    </a:lnTo>
                    <a:lnTo>
                      <a:pt x="2" y="5"/>
                    </a:lnTo>
                    <a:lnTo>
                      <a:pt x="1" y="6"/>
                    </a:lnTo>
                    <a:lnTo>
                      <a:pt x="0" y="6"/>
                    </a:lnTo>
                    <a:lnTo>
                      <a:pt x="0" y="5"/>
                    </a:lnTo>
                    <a:lnTo>
                      <a:pt x="1" y="2"/>
                    </a:lnTo>
                  </a:path>
                </a:pathLst>
              </a:custGeom>
              <a:solidFill>
                <a:srgbClr val="C0C0C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sp>
            <p:nvSpPr>
              <p:cNvPr id="142361" name="Freeform 116"/>
              <p:cNvSpPr>
                <a:spLocks/>
              </p:cNvSpPr>
              <p:nvPr/>
            </p:nvSpPr>
            <p:spPr bwMode="auto">
              <a:xfrm>
                <a:off x="631" y="3446"/>
                <a:ext cx="28" cy="5"/>
              </a:xfrm>
              <a:custGeom>
                <a:avLst/>
                <a:gdLst>
                  <a:gd name="T0" fmla="*/ 0 w 28"/>
                  <a:gd name="T1" fmla="*/ 0 h 5"/>
                  <a:gd name="T2" fmla="*/ 0 w 28"/>
                  <a:gd name="T3" fmla="*/ 1 h 5"/>
                  <a:gd name="T4" fmla="*/ 0 w 28"/>
                  <a:gd name="T5" fmla="*/ 2 h 5"/>
                  <a:gd name="T6" fmla="*/ 1 w 28"/>
                  <a:gd name="T7" fmla="*/ 3 h 5"/>
                  <a:gd name="T8" fmla="*/ 3 w 28"/>
                  <a:gd name="T9" fmla="*/ 4 h 5"/>
                  <a:gd name="T10" fmla="*/ 4 w 28"/>
                  <a:gd name="T11" fmla="*/ 4 h 5"/>
                  <a:gd name="T12" fmla="*/ 5 w 28"/>
                  <a:gd name="T13" fmla="*/ 3 h 5"/>
                  <a:gd name="T14" fmla="*/ 6 w 28"/>
                  <a:gd name="T15" fmla="*/ 4 h 5"/>
                  <a:gd name="T16" fmla="*/ 8 w 28"/>
                  <a:gd name="T17" fmla="*/ 4 h 5"/>
                  <a:gd name="T18" fmla="*/ 10 w 28"/>
                  <a:gd name="T19" fmla="*/ 4 h 5"/>
                  <a:gd name="T20" fmla="*/ 10 w 28"/>
                  <a:gd name="T21" fmla="*/ 3 h 5"/>
                  <a:gd name="T22" fmla="*/ 12 w 28"/>
                  <a:gd name="T23" fmla="*/ 3 h 5"/>
                  <a:gd name="T24" fmla="*/ 12 w 28"/>
                  <a:gd name="T25" fmla="*/ 4 h 5"/>
                  <a:gd name="T26" fmla="*/ 14 w 28"/>
                  <a:gd name="T27" fmla="*/ 4 h 5"/>
                  <a:gd name="T28" fmla="*/ 15 w 28"/>
                  <a:gd name="T29" fmla="*/ 4 h 5"/>
                  <a:gd name="T30" fmla="*/ 15 w 28"/>
                  <a:gd name="T31" fmla="*/ 3 h 5"/>
                  <a:gd name="T32" fmla="*/ 16 w 28"/>
                  <a:gd name="T33" fmla="*/ 4 h 5"/>
                  <a:gd name="T34" fmla="*/ 17 w 28"/>
                  <a:gd name="T35" fmla="*/ 4 h 5"/>
                  <a:gd name="T36" fmla="*/ 18 w 28"/>
                  <a:gd name="T37" fmla="*/ 4 h 5"/>
                  <a:gd name="T38" fmla="*/ 19 w 28"/>
                  <a:gd name="T39" fmla="*/ 3 h 5"/>
                  <a:gd name="T40" fmla="*/ 19 w 28"/>
                  <a:gd name="T41" fmla="*/ 3 h 5"/>
                  <a:gd name="T42" fmla="*/ 20 w 28"/>
                  <a:gd name="T43" fmla="*/ 4 h 5"/>
                  <a:gd name="T44" fmla="*/ 21 w 28"/>
                  <a:gd name="T45" fmla="*/ 4 h 5"/>
                  <a:gd name="T46" fmla="*/ 23 w 28"/>
                  <a:gd name="T47" fmla="*/ 4 h 5"/>
                  <a:gd name="T48" fmla="*/ 24 w 28"/>
                  <a:gd name="T49" fmla="*/ 4 h 5"/>
                  <a:gd name="T50" fmla="*/ 25 w 28"/>
                  <a:gd name="T51" fmla="*/ 4 h 5"/>
                  <a:gd name="T52" fmla="*/ 26 w 28"/>
                  <a:gd name="T53" fmla="*/ 3 h 5"/>
                  <a:gd name="T54" fmla="*/ 26 w 28"/>
                  <a:gd name="T55" fmla="*/ 4 h 5"/>
                  <a:gd name="T56" fmla="*/ 27 w 28"/>
                  <a:gd name="T57" fmla="*/ 3 h 5"/>
                  <a:gd name="T58" fmla="*/ 27 w 28"/>
                  <a:gd name="T59" fmla="*/ 2 h 5"/>
                  <a:gd name="T60" fmla="*/ 26 w 28"/>
                  <a:gd name="T61" fmla="*/ 1 h 5"/>
                  <a:gd name="T62" fmla="*/ 25 w 28"/>
                  <a:gd name="T63" fmla="*/ 1 h 5"/>
                  <a:gd name="T64" fmla="*/ 25 w 28"/>
                  <a:gd name="T65" fmla="*/ 2 h 5"/>
                  <a:gd name="T66" fmla="*/ 25 w 28"/>
                  <a:gd name="T67" fmla="*/ 1 h 5"/>
                  <a:gd name="T68" fmla="*/ 23 w 28"/>
                  <a:gd name="T69" fmla="*/ 1 h 5"/>
                  <a:gd name="T70" fmla="*/ 23 w 28"/>
                  <a:gd name="T71" fmla="*/ 2 h 5"/>
                  <a:gd name="T72" fmla="*/ 22 w 28"/>
                  <a:gd name="T73" fmla="*/ 1 h 5"/>
                  <a:gd name="T74" fmla="*/ 20 w 28"/>
                  <a:gd name="T75" fmla="*/ 1 h 5"/>
                  <a:gd name="T76" fmla="*/ 20 w 28"/>
                  <a:gd name="T77" fmla="*/ 1 h 5"/>
                  <a:gd name="T78" fmla="*/ 19 w 28"/>
                  <a:gd name="T79" fmla="*/ 1 h 5"/>
                  <a:gd name="T80" fmla="*/ 17 w 28"/>
                  <a:gd name="T81" fmla="*/ 1 h 5"/>
                  <a:gd name="T82" fmla="*/ 17 w 28"/>
                  <a:gd name="T83" fmla="*/ 1 h 5"/>
                  <a:gd name="T84" fmla="*/ 15 w 28"/>
                  <a:gd name="T85" fmla="*/ 1 h 5"/>
                  <a:gd name="T86" fmla="*/ 15 w 28"/>
                  <a:gd name="T87" fmla="*/ 0 h 5"/>
                  <a:gd name="T88" fmla="*/ 13 w 28"/>
                  <a:gd name="T89" fmla="*/ 0 h 5"/>
                  <a:gd name="T90" fmla="*/ 12 w 28"/>
                  <a:gd name="T91" fmla="*/ 1 h 5"/>
                  <a:gd name="T92" fmla="*/ 11 w 28"/>
                  <a:gd name="T93" fmla="*/ 0 h 5"/>
                  <a:gd name="T94" fmla="*/ 9 w 28"/>
                  <a:gd name="T95" fmla="*/ 0 h 5"/>
                  <a:gd name="T96" fmla="*/ 8 w 28"/>
                  <a:gd name="T97" fmla="*/ 1 h 5"/>
                  <a:gd name="T98" fmla="*/ 7 w 28"/>
                  <a:gd name="T99" fmla="*/ 0 h 5"/>
                  <a:gd name="T100" fmla="*/ 6 w 28"/>
                  <a:gd name="T101" fmla="*/ 0 h 5"/>
                  <a:gd name="T102" fmla="*/ 5 w 28"/>
                  <a:gd name="T103" fmla="*/ 1 h 5"/>
                  <a:gd name="T104" fmla="*/ 4 w 28"/>
                  <a:gd name="T105" fmla="*/ 0 h 5"/>
                  <a:gd name="T106" fmla="*/ 4 w 28"/>
                  <a:gd name="T107" fmla="*/ 0 h 5"/>
                  <a:gd name="T108" fmla="*/ 3 w 28"/>
                  <a:gd name="T109" fmla="*/ 1 h 5"/>
                  <a:gd name="T110" fmla="*/ 2 w 28"/>
                  <a:gd name="T111" fmla="*/ 0 h 5"/>
                  <a:gd name="T112" fmla="*/ 2 w 28"/>
                  <a:gd name="T113" fmla="*/ 1 h 5"/>
                  <a:gd name="T114" fmla="*/ 0 w 28"/>
                  <a:gd name="T115" fmla="*/ 0 h 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 h="5">
                    <a:moveTo>
                      <a:pt x="0" y="0"/>
                    </a:moveTo>
                    <a:lnTo>
                      <a:pt x="0" y="1"/>
                    </a:lnTo>
                    <a:lnTo>
                      <a:pt x="0" y="2"/>
                    </a:lnTo>
                    <a:lnTo>
                      <a:pt x="1" y="3"/>
                    </a:lnTo>
                    <a:lnTo>
                      <a:pt x="3" y="4"/>
                    </a:lnTo>
                    <a:lnTo>
                      <a:pt x="4" y="4"/>
                    </a:lnTo>
                    <a:lnTo>
                      <a:pt x="5" y="3"/>
                    </a:lnTo>
                    <a:lnTo>
                      <a:pt x="6" y="4"/>
                    </a:lnTo>
                    <a:lnTo>
                      <a:pt x="8" y="4"/>
                    </a:lnTo>
                    <a:lnTo>
                      <a:pt x="10" y="4"/>
                    </a:lnTo>
                    <a:lnTo>
                      <a:pt x="10" y="3"/>
                    </a:lnTo>
                    <a:lnTo>
                      <a:pt x="12" y="3"/>
                    </a:lnTo>
                    <a:lnTo>
                      <a:pt x="12" y="4"/>
                    </a:lnTo>
                    <a:lnTo>
                      <a:pt x="14" y="4"/>
                    </a:lnTo>
                    <a:lnTo>
                      <a:pt x="15" y="4"/>
                    </a:lnTo>
                    <a:lnTo>
                      <a:pt x="15" y="3"/>
                    </a:lnTo>
                    <a:lnTo>
                      <a:pt x="16" y="4"/>
                    </a:lnTo>
                    <a:lnTo>
                      <a:pt x="17" y="4"/>
                    </a:lnTo>
                    <a:lnTo>
                      <a:pt x="18" y="4"/>
                    </a:lnTo>
                    <a:lnTo>
                      <a:pt x="19" y="3"/>
                    </a:lnTo>
                    <a:lnTo>
                      <a:pt x="20" y="4"/>
                    </a:lnTo>
                    <a:lnTo>
                      <a:pt x="21" y="4"/>
                    </a:lnTo>
                    <a:lnTo>
                      <a:pt x="23" y="4"/>
                    </a:lnTo>
                    <a:lnTo>
                      <a:pt x="24" y="4"/>
                    </a:lnTo>
                    <a:lnTo>
                      <a:pt x="25" y="4"/>
                    </a:lnTo>
                    <a:lnTo>
                      <a:pt x="26" y="3"/>
                    </a:lnTo>
                    <a:lnTo>
                      <a:pt x="26" y="4"/>
                    </a:lnTo>
                    <a:lnTo>
                      <a:pt x="27" y="3"/>
                    </a:lnTo>
                    <a:lnTo>
                      <a:pt x="27" y="2"/>
                    </a:lnTo>
                    <a:lnTo>
                      <a:pt x="26" y="1"/>
                    </a:lnTo>
                    <a:lnTo>
                      <a:pt x="25" y="1"/>
                    </a:lnTo>
                    <a:lnTo>
                      <a:pt x="25" y="2"/>
                    </a:lnTo>
                    <a:lnTo>
                      <a:pt x="25" y="1"/>
                    </a:lnTo>
                    <a:lnTo>
                      <a:pt x="23" y="1"/>
                    </a:lnTo>
                    <a:lnTo>
                      <a:pt x="23" y="2"/>
                    </a:lnTo>
                    <a:lnTo>
                      <a:pt x="22" y="1"/>
                    </a:lnTo>
                    <a:lnTo>
                      <a:pt x="20" y="1"/>
                    </a:lnTo>
                    <a:lnTo>
                      <a:pt x="19" y="1"/>
                    </a:lnTo>
                    <a:lnTo>
                      <a:pt x="17" y="1"/>
                    </a:lnTo>
                    <a:lnTo>
                      <a:pt x="15" y="1"/>
                    </a:lnTo>
                    <a:lnTo>
                      <a:pt x="15" y="0"/>
                    </a:lnTo>
                    <a:lnTo>
                      <a:pt x="13" y="0"/>
                    </a:lnTo>
                    <a:lnTo>
                      <a:pt x="12" y="1"/>
                    </a:lnTo>
                    <a:lnTo>
                      <a:pt x="11" y="0"/>
                    </a:lnTo>
                    <a:lnTo>
                      <a:pt x="9" y="0"/>
                    </a:lnTo>
                    <a:lnTo>
                      <a:pt x="8" y="1"/>
                    </a:lnTo>
                    <a:lnTo>
                      <a:pt x="7" y="0"/>
                    </a:lnTo>
                    <a:lnTo>
                      <a:pt x="6" y="0"/>
                    </a:lnTo>
                    <a:lnTo>
                      <a:pt x="5" y="1"/>
                    </a:lnTo>
                    <a:lnTo>
                      <a:pt x="4" y="0"/>
                    </a:lnTo>
                    <a:lnTo>
                      <a:pt x="3" y="1"/>
                    </a:lnTo>
                    <a:lnTo>
                      <a:pt x="2" y="0"/>
                    </a:lnTo>
                    <a:lnTo>
                      <a:pt x="2" y="1"/>
                    </a:lnTo>
                    <a:lnTo>
                      <a:pt x="0" y="0"/>
                    </a:lnTo>
                  </a:path>
                </a:pathLst>
              </a:custGeom>
              <a:solidFill>
                <a:srgbClr val="C0C0C0"/>
              </a:solidFill>
              <a:ln>
                <a:noFill/>
              </a:ln>
              <a:effectLst/>
              <a:extLst>
                <a:ext uri="{91240B29-F687-4F45-9708-019B960494DF}">
                  <a14:hiddenLine xmlns:a14="http://schemas.microsoft.com/office/drawing/2010/main" w="12700" cap="rnd" cmpd="sng">
                    <a:solidFill>
                      <a:srgbClr val="FCFEB9"/>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84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84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84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84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84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84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85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85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84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85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8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9" grpId="0" animBg="1"/>
      <p:bldP spid="658447" grpId="0"/>
      <p:bldP spid="658448" grpId="0"/>
      <p:bldP spid="658449" grpId="0"/>
      <p:bldP spid="658450" grpId="0"/>
      <p:bldP spid="658518" grpId="0" animBg="1"/>
      <p:bldP spid="6585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209550" y="223838"/>
            <a:ext cx="8724900" cy="690562"/>
          </a:xfrm>
        </p:spPr>
        <p:txBody>
          <a:bodyPr>
            <a:noAutofit/>
          </a:bodyPr>
          <a:lstStyle/>
          <a:p>
            <a:pPr>
              <a:defRPr/>
            </a:pPr>
            <a:r>
              <a:rPr lang="en-US" sz="3600" dirty="0" smtClean="0">
                <a:solidFill>
                  <a:schemeClr val="accent6">
                    <a:lumMod val="75000"/>
                  </a:schemeClr>
                </a:solidFill>
                <a:latin typeface="Arial Black" pitchFamily="34" charset="0"/>
              </a:rPr>
              <a:t>Blister Agents (Vesicants)</a:t>
            </a:r>
          </a:p>
        </p:txBody>
      </p:sp>
      <p:graphicFrame>
        <p:nvGraphicFramePr>
          <p:cNvPr id="25603" name="Object 6">
            <a:hlinkClick r:id="" action="ppaction://ole?verb=0"/>
          </p:cNvPr>
          <p:cNvGraphicFramePr>
            <a:graphicFrameLocks/>
          </p:cNvGraphicFramePr>
          <p:nvPr/>
        </p:nvGraphicFramePr>
        <p:xfrm>
          <a:off x="122238" y="1492250"/>
          <a:ext cx="1917700" cy="4781550"/>
        </p:xfrm>
        <a:graphic>
          <a:graphicData uri="http://schemas.openxmlformats.org/presentationml/2006/ole">
            <mc:AlternateContent xmlns:mc="http://schemas.openxmlformats.org/markup-compatibility/2006">
              <mc:Choice xmlns:v="urn:schemas-microsoft-com:vml" Requires="v">
                <p:oleObj spid="_x0000_s25775" name="Clip" r:id="rId4" imgW="1928813" imgH="4792663" progId="MS_ClipArt_Gallery.2">
                  <p:embed/>
                </p:oleObj>
              </mc:Choice>
              <mc:Fallback>
                <p:oleObj name="Clip" r:id="rId4" imgW="1928813" imgH="4792663" progId="MS_ClipArt_Gallery.2">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4922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23559" name="Rectangle 7"/>
          <p:cNvSpPr>
            <a:spLocks noGrp="1" noChangeArrowheads="1"/>
          </p:cNvSpPr>
          <p:nvPr>
            <p:ph type="body" sz="half" idx="2"/>
          </p:nvPr>
        </p:nvSpPr>
        <p:spPr>
          <a:xfrm>
            <a:off x="2590800" y="1143000"/>
            <a:ext cx="6481763" cy="5410200"/>
          </a:xfrm>
        </p:spPr>
        <p:txBody>
          <a:bodyPr>
            <a:noAutofit/>
          </a:bodyPr>
          <a:lstStyle/>
          <a:p>
            <a:pPr>
              <a:defRPr/>
            </a:pPr>
            <a:r>
              <a:rPr lang="en-US" sz="2200" b="1" dirty="0" smtClean="0">
                <a:latin typeface="+mj-lt"/>
                <a:ea typeface="+mj-ea"/>
                <a:cs typeface="+mj-cs"/>
              </a:rPr>
              <a:t>Sulfur mustard</a:t>
            </a:r>
            <a:r>
              <a:rPr lang="en-US" sz="2200" dirty="0" smtClean="0">
                <a:latin typeface="+mj-lt"/>
                <a:ea typeface="+mj-ea"/>
                <a:cs typeface="+mj-cs"/>
              </a:rPr>
              <a:t>, nitrogen mustard, phosgene </a:t>
            </a:r>
            <a:r>
              <a:rPr lang="en-US" sz="2200" dirty="0" err="1" smtClean="0">
                <a:latin typeface="+mj-lt"/>
                <a:ea typeface="+mj-ea"/>
                <a:cs typeface="+mj-cs"/>
              </a:rPr>
              <a:t>oxime</a:t>
            </a:r>
            <a:r>
              <a:rPr lang="en-US" sz="2200" dirty="0" smtClean="0">
                <a:latin typeface="+mj-lt"/>
                <a:ea typeface="+mj-ea"/>
                <a:cs typeface="+mj-cs"/>
              </a:rPr>
              <a:t>, Lewisite</a:t>
            </a:r>
          </a:p>
          <a:p>
            <a:pPr>
              <a:defRPr/>
            </a:pPr>
            <a:r>
              <a:rPr lang="en-US" sz="2200" dirty="0" smtClean="0">
                <a:latin typeface="+mj-lt"/>
                <a:ea typeface="+mj-ea"/>
                <a:cs typeface="+mj-cs"/>
              </a:rPr>
              <a:t>Mode </a:t>
            </a:r>
            <a:r>
              <a:rPr lang="en-US" sz="2200" dirty="0">
                <a:latin typeface="+mj-lt"/>
                <a:ea typeface="+mj-ea"/>
                <a:cs typeface="+mj-cs"/>
              </a:rPr>
              <a:t>of Action: Inhalation, Skin </a:t>
            </a:r>
            <a:r>
              <a:rPr lang="en-US" sz="2200" dirty="0" smtClean="0">
                <a:latin typeface="+mj-lt"/>
                <a:ea typeface="+mj-ea"/>
                <a:cs typeface="+mj-cs"/>
              </a:rPr>
              <a:t>Contact</a:t>
            </a:r>
            <a:endParaRPr lang="en-US" sz="2200" dirty="0">
              <a:latin typeface="+mj-lt"/>
              <a:ea typeface="+mj-ea"/>
              <a:cs typeface="+mj-cs"/>
            </a:endParaRPr>
          </a:p>
          <a:p>
            <a:pPr>
              <a:defRPr/>
            </a:pPr>
            <a:r>
              <a:rPr lang="en-US" sz="2200" dirty="0">
                <a:latin typeface="+mj-lt"/>
                <a:ea typeface="+mj-ea"/>
                <a:cs typeface="+mj-cs"/>
              </a:rPr>
              <a:t>Physiological Effects</a:t>
            </a:r>
          </a:p>
          <a:p>
            <a:pPr lvl="1">
              <a:buFont typeface="Arial" pitchFamily="34" charset="0"/>
              <a:buChar char="•"/>
              <a:defRPr/>
            </a:pPr>
            <a:r>
              <a:rPr lang="en-US" sz="2200" dirty="0">
                <a:latin typeface="+mj-lt"/>
                <a:ea typeface="+mj-ea"/>
                <a:cs typeface="+mj-cs"/>
              </a:rPr>
              <a:t>Burns skin, mucous membranes, and eyes, causing large water blisters on exposed skin</a:t>
            </a:r>
          </a:p>
          <a:p>
            <a:pPr lvl="1">
              <a:buFont typeface="Arial" pitchFamily="34" charset="0"/>
              <a:buChar char="•"/>
              <a:defRPr/>
            </a:pPr>
            <a:r>
              <a:rPr lang="en-US" sz="2200" dirty="0">
                <a:latin typeface="+mj-lt"/>
                <a:ea typeface="+mj-ea"/>
                <a:cs typeface="+mj-cs"/>
              </a:rPr>
              <a:t>Causes damage primarily to upper airways</a:t>
            </a:r>
          </a:p>
          <a:p>
            <a:pPr lvl="1">
              <a:buFont typeface="Arial" pitchFamily="34" charset="0"/>
              <a:buChar char="•"/>
              <a:defRPr/>
            </a:pPr>
            <a:r>
              <a:rPr lang="en-US" sz="2200" dirty="0">
                <a:latin typeface="+mj-lt"/>
                <a:ea typeface="+mj-ea"/>
                <a:cs typeface="+mj-cs"/>
              </a:rPr>
              <a:t>Primarily used to cause medical casualties, but can be lethal when large amounts are </a:t>
            </a:r>
            <a:r>
              <a:rPr lang="en-US" sz="2200" dirty="0" smtClean="0">
                <a:latin typeface="+mj-lt"/>
                <a:ea typeface="+mj-ea"/>
                <a:cs typeface="+mj-cs"/>
              </a:rPr>
              <a:t>inhaled</a:t>
            </a:r>
            <a:endParaRPr lang="en-US" sz="2200" dirty="0">
              <a:latin typeface="+mj-lt"/>
              <a:ea typeface="+mj-ea"/>
              <a:cs typeface="+mj-cs"/>
            </a:endParaRPr>
          </a:p>
          <a:p>
            <a:pPr>
              <a:defRPr/>
            </a:pPr>
            <a:r>
              <a:rPr lang="en-US" sz="2200" dirty="0">
                <a:latin typeface="+mj-lt"/>
                <a:ea typeface="+mj-ea"/>
                <a:cs typeface="+mj-cs"/>
              </a:rPr>
              <a:t>Form When Disseminated: Liquid, Aerosol, Vapor, Dust</a:t>
            </a:r>
          </a:p>
          <a:p>
            <a:pPr>
              <a:defRPr/>
            </a:pPr>
            <a:r>
              <a:rPr lang="en-US" sz="2200" dirty="0">
                <a:latin typeface="+mj-lt"/>
                <a:ea typeface="+mj-ea"/>
                <a:cs typeface="+mj-cs"/>
              </a:rPr>
              <a:t>Required Defensive Gear: Protective Mask &amp; Clothing</a:t>
            </a:r>
          </a:p>
        </p:txBody>
      </p:sp>
      <p:sp>
        <p:nvSpPr>
          <p:cNvPr id="25605" name="Line 8"/>
          <p:cNvSpPr>
            <a:spLocks noChangeShapeType="1"/>
          </p:cNvSpPr>
          <p:nvPr/>
        </p:nvSpPr>
        <p:spPr bwMode="auto">
          <a:xfrm flipH="1" flipV="1">
            <a:off x="1208088" y="1836738"/>
            <a:ext cx="1355725" cy="296862"/>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5606" name="Line 9"/>
          <p:cNvSpPr>
            <a:spLocks noChangeShapeType="1"/>
          </p:cNvSpPr>
          <p:nvPr/>
        </p:nvSpPr>
        <p:spPr bwMode="auto">
          <a:xfrm flipH="1">
            <a:off x="1079500" y="2133600"/>
            <a:ext cx="1470025" cy="12700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5607" name="Line 10"/>
          <p:cNvSpPr>
            <a:spLocks noChangeShapeType="1"/>
          </p:cNvSpPr>
          <p:nvPr/>
        </p:nvSpPr>
        <p:spPr bwMode="auto">
          <a:xfrm flipH="1">
            <a:off x="750888" y="2133600"/>
            <a:ext cx="1812925" cy="646113"/>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9">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3559">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35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66700" y="152400"/>
            <a:ext cx="8724900" cy="457200"/>
          </a:xfrm>
        </p:spPr>
        <p:txBody>
          <a:bodyPr/>
          <a:lstStyle/>
          <a:p>
            <a:r>
              <a:rPr lang="en-US" sz="3600" b="1" smtClean="0">
                <a:solidFill>
                  <a:srgbClr val="000064"/>
                </a:solidFill>
                <a:latin typeface="Arial Black" pitchFamily="34" charset="0"/>
              </a:rPr>
              <a:t>Equipment</a:t>
            </a:r>
          </a:p>
        </p:txBody>
      </p:sp>
      <p:pic>
        <p:nvPicPr>
          <p:cNvPr id="14336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94175"/>
            <a:ext cx="3495675" cy="2092325"/>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pic>
      <p:pic>
        <p:nvPicPr>
          <p:cNvPr id="143364"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475" y="3951288"/>
            <a:ext cx="2205038" cy="2341562"/>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pic>
      <p:pic>
        <p:nvPicPr>
          <p:cNvPr id="143365"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9350" y="3294063"/>
            <a:ext cx="1235075" cy="294005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pic>
      <p:sp>
        <p:nvSpPr>
          <p:cNvPr id="660488" name="Rectangle 8"/>
          <p:cNvSpPr>
            <a:spLocks noChangeArrowheads="1"/>
          </p:cNvSpPr>
          <p:nvPr/>
        </p:nvSpPr>
        <p:spPr bwMode="auto">
          <a:xfrm>
            <a:off x="7172325" y="6300788"/>
            <a:ext cx="1939925" cy="366712"/>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lgn="ctr">
              <a:defRPr/>
            </a:pPr>
            <a:r>
              <a:rPr lang="en-US" dirty="0">
                <a:latin typeface="+mj-lt"/>
                <a:ea typeface="+mj-ea"/>
                <a:cs typeface="+mj-cs"/>
              </a:rPr>
              <a:t>Glass lined pipes</a:t>
            </a:r>
          </a:p>
        </p:txBody>
      </p:sp>
      <p:sp>
        <p:nvSpPr>
          <p:cNvPr id="660489" name="Rectangle 9"/>
          <p:cNvSpPr>
            <a:spLocks noChangeArrowheads="1"/>
          </p:cNvSpPr>
          <p:nvPr/>
        </p:nvSpPr>
        <p:spPr bwMode="auto">
          <a:xfrm>
            <a:off x="2819400" y="6415088"/>
            <a:ext cx="2824163" cy="366712"/>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lgn="ctr">
              <a:defRPr/>
            </a:pPr>
            <a:r>
              <a:rPr lang="en-US" dirty="0" err="1">
                <a:latin typeface="+mj-lt"/>
                <a:ea typeface="+mj-ea"/>
                <a:cs typeface="+mj-cs"/>
              </a:rPr>
              <a:t>Hastelloy</a:t>
            </a:r>
            <a:r>
              <a:rPr lang="en-US" dirty="0">
                <a:latin typeface="+mj-lt"/>
                <a:ea typeface="+mj-ea"/>
                <a:cs typeface="+mj-cs"/>
              </a:rPr>
              <a:t> pumps &amp; valves</a:t>
            </a:r>
          </a:p>
        </p:txBody>
      </p:sp>
      <p:sp>
        <p:nvSpPr>
          <p:cNvPr id="660490" name="Rectangle 10"/>
          <p:cNvSpPr>
            <a:spLocks noGrp="1" noChangeArrowheads="1"/>
          </p:cNvSpPr>
          <p:nvPr>
            <p:ph type="body" sz="half" idx="1"/>
          </p:nvPr>
        </p:nvSpPr>
        <p:spPr>
          <a:xfrm>
            <a:off x="241300" y="685800"/>
            <a:ext cx="8674100" cy="3284538"/>
          </a:xfrm>
        </p:spPr>
        <p:txBody>
          <a:bodyPr>
            <a:noAutofit/>
          </a:bodyPr>
          <a:lstStyle/>
          <a:p>
            <a:pPr>
              <a:spcBef>
                <a:spcPct val="25000"/>
              </a:spcBef>
              <a:defRPr/>
            </a:pPr>
            <a:r>
              <a:rPr lang="en-US" sz="2400" dirty="0">
                <a:ea typeface="+mj-ea"/>
                <a:cs typeface="+mj-cs"/>
              </a:rPr>
              <a:t>Standard chemical process equipment could be suitable for a </a:t>
            </a:r>
            <a:r>
              <a:rPr lang="en-US" sz="2400" dirty="0" smtClean="0">
                <a:ea typeface="+mj-ea"/>
                <a:cs typeface="+mj-cs"/>
              </a:rPr>
              <a:t>clandestine CW program, but </a:t>
            </a:r>
            <a:r>
              <a:rPr lang="en-US" sz="2400" dirty="0">
                <a:ea typeface="+mj-ea"/>
                <a:cs typeface="+mj-cs"/>
              </a:rPr>
              <a:t>specialized equipment is </a:t>
            </a:r>
            <a:r>
              <a:rPr lang="en-US" sz="2400" dirty="0" smtClean="0">
                <a:ea typeface="+mj-ea"/>
                <a:cs typeface="+mj-cs"/>
              </a:rPr>
              <a:t>preferable.</a:t>
            </a:r>
            <a:endParaRPr lang="en-US" sz="2400" dirty="0">
              <a:ea typeface="+mj-ea"/>
              <a:cs typeface="+mj-cs"/>
            </a:endParaRPr>
          </a:p>
          <a:p>
            <a:pPr lvl="1">
              <a:spcBef>
                <a:spcPct val="25000"/>
              </a:spcBef>
              <a:buFont typeface="Arial" pitchFamily="34" charset="0"/>
              <a:buChar char="•"/>
              <a:defRPr/>
            </a:pPr>
            <a:r>
              <a:rPr lang="en-US" sz="2400" dirty="0">
                <a:ea typeface="+mj-ea"/>
                <a:cs typeface="+mj-cs"/>
              </a:rPr>
              <a:t>corrosion resistance (high nickel content)</a:t>
            </a:r>
          </a:p>
          <a:p>
            <a:pPr lvl="1">
              <a:spcBef>
                <a:spcPct val="25000"/>
              </a:spcBef>
              <a:buFont typeface="Arial" pitchFamily="34" charset="0"/>
              <a:buChar char="•"/>
              <a:defRPr/>
            </a:pPr>
            <a:r>
              <a:rPr lang="en-US" sz="2400" dirty="0">
                <a:ea typeface="+mj-ea"/>
                <a:cs typeface="+mj-cs"/>
              </a:rPr>
              <a:t>equipment designed for handling </a:t>
            </a:r>
            <a:r>
              <a:rPr lang="en-US" sz="2400" dirty="0" smtClean="0">
                <a:ea typeface="+mj-ea"/>
                <a:cs typeface="+mj-cs"/>
              </a:rPr>
              <a:t>extremely toxic </a:t>
            </a:r>
            <a:r>
              <a:rPr lang="en-US" sz="2400" dirty="0">
                <a:ea typeface="+mj-ea"/>
                <a:cs typeface="+mj-cs"/>
              </a:rPr>
              <a:t>substances (e.g. double seal pumps</a:t>
            </a:r>
            <a:r>
              <a:rPr lang="en-US" sz="2400" dirty="0" smtClean="0">
                <a:ea typeface="+mj-ea"/>
                <a:cs typeface="+mj-cs"/>
              </a:rPr>
              <a:t>)</a:t>
            </a:r>
            <a:endParaRPr lang="en-US" sz="2400" dirty="0">
              <a:ea typeface="+mj-ea"/>
              <a:cs typeface="+mj-cs"/>
            </a:endParaRPr>
          </a:p>
          <a:p>
            <a:pPr>
              <a:defRPr/>
            </a:pPr>
            <a:r>
              <a:rPr lang="en-US" sz="2400" dirty="0">
                <a:ea typeface="+mj-ea"/>
                <a:cs typeface="+mj-cs"/>
              </a:rPr>
              <a:t>Safety equipment (incinerators, toxic gas </a:t>
            </a:r>
            <a:r>
              <a:rPr lang="en-US" sz="2400" dirty="0" smtClean="0">
                <a:ea typeface="+mj-ea"/>
                <a:cs typeface="+mj-cs"/>
              </a:rPr>
              <a:t/>
            </a:r>
            <a:br>
              <a:rPr lang="en-US" sz="2400" dirty="0" smtClean="0">
                <a:ea typeface="+mj-ea"/>
                <a:cs typeface="+mj-cs"/>
              </a:rPr>
            </a:br>
            <a:r>
              <a:rPr lang="en-US" sz="2400" dirty="0" smtClean="0">
                <a:ea typeface="+mj-ea"/>
                <a:cs typeface="+mj-cs"/>
              </a:rPr>
              <a:t>monitors</a:t>
            </a:r>
            <a:r>
              <a:rPr lang="en-US" sz="2400" dirty="0">
                <a:ea typeface="+mj-ea"/>
                <a:cs typeface="+mj-cs"/>
              </a:rPr>
              <a:t>, </a:t>
            </a:r>
            <a:r>
              <a:rPr lang="en-US" sz="2400" dirty="0" smtClean="0">
                <a:ea typeface="+mj-ea"/>
                <a:cs typeface="+mj-cs"/>
              </a:rPr>
              <a:t>etc.) </a:t>
            </a:r>
            <a:r>
              <a:rPr lang="en-US" sz="2400" dirty="0">
                <a:ea typeface="+mj-ea"/>
                <a:cs typeface="+mj-cs"/>
              </a:rPr>
              <a:t>also has </a:t>
            </a:r>
            <a:r>
              <a:rPr lang="en-US" sz="2400" dirty="0" smtClean="0">
                <a:ea typeface="+mj-ea"/>
                <a:cs typeface="+mj-cs"/>
              </a:rPr>
              <a:t>dual-uses.</a:t>
            </a:r>
            <a:endParaRPr lang="en-US" sz="2400" dirty="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049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0490">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604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66700" y="223838"/>
            <a:ext cx="8724900" cy="690562"/>
          </a:xfrm>
        </p:spPr>
        <p:txBody>
          <a:bodyPr/>
          <a:lstStyle/>
          <a:p>
            <a:r>
              <a:rPr lang="en-US" sz="3200" b="1" smtClean="0">
                <a:solidFill>
                  <a:srgbClr val="000064"/>
                </a:solidFill>
                <a:latin typeface="Arial Black" pitchFamily="34" charset="0"/>
              </a:rPr>
              <a:t>Large-Scale Chemical Reactors</a:t>
            </a:r>
          </a:p>
        </p:txBody>
      </p:sp>
      <p:pic>
        <p:nvPicPr>
          <p:cNvPr id="144387" name="Picture 6" descr="reactor_vess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0"/>
            <a:ext cx="42926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7" descr="glass-lined rea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30300"/>
            <a:ext cx="4572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5983288" y="762000"/>
            <a:ext cx="2932112" cy="4724400"/>
            <a:chOff x="3721" y="144"/>
            <a:chExt cx="1847" cy="2976"/>
          </a:xfrm>
        </p:grpSpPr>
        <p:pic>
          <p:nvPicPr>
            <p:cNvPr id="145417" name="Picture 3" descr="224_estrella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 y="144"/>
              <a:ext cx="1613" cy="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8" name="Rectangle 4"/>
            <p:cNvSpPr>
              <a:spLocks noChangeArrowheads="1"/>
            </p:cNvSpPr>
            <p:nvPr/>
          </p:nvSpPr>
          <p:spPr bwMode="auto">
            <a:xfrm>
              <a:off x="3721" y="2304"/>
              <a:ext cx="1847" cy="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t>Glass Lined Pipe &amp; Fittings-</a:t>
              </a:r>
            </a:p>
            <a:p>
              <a:pPr algn="ctr"/>
              <a:r>
                <a:rPr lang="en-US" sz="2000" i="1">
                  <a:solidFill>
                    <a:srgbClr val="002060"/>
                  </a:solidFill>
                </a:rPr>
                <a:t>Good for corrosive</a:t>
              </a:r>
            </a:p>
            <a:p>
              <a:pPr algn="ctr"/>
              <a:r>
                <a:rPr lang="en-US" sz="2000" i="1">
                  <a:solidFill>
                    <a:srgbClr val="002060"/>
                  </a:solidFill>
                </a:rPr>
                <a:t>chemicals</a:t>
              </a:r>
              <a:r>
                <a:rPr lang="en-US" sz="2000" b="1"/>
                <a:t/>
              </a:r>
              <a:br>
                <a:rPr lang="en-US" sz="2000" b="1"/>
              </a:br>
              <a:endParaRPr lang="en-US" sz="2000" b="1"/>
            </a:p>
          </p:txBody>
        </p:sp>
      </p:grpSp>
      <p:grpSp>
        <p:nvGrpSpPr>
          <p:cNvPr id="145411" name="Group 5"/>
          <p:cNvGrpSpPr>
            <a:grpSpLocks/>
          </p:cNvGrpSpPr>
          <p:nvPr/>
        </p:nvGrpSpPr>
        <p:grpSpPr bwMode="auto">
          <a:xfrm>
            <a:off x="544513" y="762000"/>
            <a:ext cx="4103687" cy="3581400"/>
            <a:chOff x="140" y="201"/>
            <a:chExt cx="2686" cy="2422"/>
          </a:xfrm>
        </p:grpSpPr>
        <p:pic>
          <p:nvPicPr>
            <p:cNvPr id="145415" name="Picture 6" descr="198_copyright-estrellapipee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01"/>
              <a:ext cx="2544" cy="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6" name="Rectangle 7"/>
            <p:cNvSpPr>
              <a:spLocks noChangeArrowheads="1"/>
            </p:cNvSpPr>
            <p:nvPr/>
          </p:nvSpPr>
          <p:spPr bwMode="auto">
            <a:xfrm>
              <a:off x="140" y="2112"/>
              <a:ext cx="2686" cy="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t>Jacketed Pipe Heat Exchanger-</a:t>
              </a:r>
            </a:p>
            <a:p>
              <a:pPr algn="ctr"/>
              <a:r>
                <a:rPr lang="en-US" sz="2000" i="1">
                  <a:solidFill>
                    <a:srgbClr val="002060"/>
                  </a:solidFill>
                </a:rPr>
                <a:t>keeps reactions at proper temps</a:t>
              </a:r>
            </a:p>
          </p:txBody>
        </p:sp>
      </p:grpSp>
      <p:pic>
        <p:nvPicPr>
          <p:cNvPr id="145412" name="Picture 9" descr="224_copyright-estrellacycl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2363" y="4403725"/>
            <a:ext cx="25606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10"/>
          <p:cNvSpPr>
            <a:spLocks noChangeArrowheads="1"/>
          </p:cNvSpPr>
          <p:nvPr/>
        </p:nvSpPr>
        <p:spPr bwMode="auto">
          <a:xfrm>
            <a:off x="533400" y="6096000"/>
            <a:ext cx="6019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t>Glass Lined Steel Cyclones – </a:t>
            </a:r>
            <a:r>
              <a:rPr lang="en-US" sz="2000" i="1">
                <a:solidFill>
                  <a:srgbClr val="002060"/>
                </a:solidFill>
              </a:rPr>
              <a:t>used to separate large batches of chemicals</a:t>
            </a:r>
          </a:p>
        </p:txBody>
      </p:sp>
      <p:sp>
        <p:nvSpPr>
          <p:cNvPr id="145414" name="Text Box 11"/>
          <p:cNvSpPr txBox="1">
            <a:spLocks noChangeArrowheads="1"/>
          </p:cNvSpPr>
          <p:nvPr/>
        </p:nvSpPr>
        <p:spPr bwMode="auto">
          <a:xfrm>
            <a:off x="152400" y="101600"/>
            <a:ext cx="8839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a:solidFill>
                  <a:srgbClr val="000064"/>
                </a:solidFill>
                <a:latin typeface="Arial Black" pitchFamily="34" charset="0"/>
              </a:rPr>
              <a:t>CW Agents Production Equipment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46434" name="Rectangle 1"/>
          <p:cNvSpPr>
            <a:spLocks noChangeArrowheads="1"/>
          </p:cNvSpPr>
          <p:nvPr/>
        </p:nvSpPr>
        <p:spPr bwMode="auto">
          <a:xfrm>
            <a:off x="381000" y="1924050"/>
            <a:ext cx="8382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US" sz="2800"/>
              <a:t>$2 BILLION assets; 40,000 members, government deference</a:t>
            </a:r>
          </a:p>
          <a:p>
            <a:pPr marL="285750" indent="-285750">
              <a:buFont typeface="Arial" pitchFamily="34" charset="0"/>
              <a:buChar char="•"/>
            </a:pPr>
            <a:r>
              <a:rPr lang="en-US" sz="2800"/>
              <a:t>$10 million plant; 100 scientists/engineers</a:t>
            </a:r>
          </a:p>
          <a:p>
            <a:pPr marL="285750" indent="-285750">
              <a:buFont typeface="Arial" pitchFamily="34" charset="0"/>
              <a:buChar char="•"/>
            </a:pPr>
            <a:r>
              <a:rPr lang="en-US" sz="2800"/>
              <a:t>Goals: sarin- 2 tons/day; 70 ton arsenal; small targets</a:t>
            </a:r>
          </a:p>
          <a:p>
            <a:pPr marL="285750" indent="-285750">
              <a:buFont typeface="Arial" pitchFamily="34" charset="0"/>
              <a:buChar char="•"/>
            </a:pPr>
            <a:r>
              <a:rPr lang="en-US" sz="2800"/>
              <a:t>Achieved: ~2 kg sarin/attack</a:t>
            </a:r>
          </a:p>
          <a:p>
            <a:pPr marL="742950" lvl="1" indent="-285750">
              <a:buFont typeface="Arial" pitchFamily="34" charset="0"/>
              <a:buChar char="•"/>
            </a:pPr>
            <a:r>
              <a:rPr lang="en-US" sz="2800"/>
              <a:t>Auditorium (Feb 1994)</a:t>
            </a:r>
          </a:p>
          <a:p>
            <a:pPr marL="742950" lvl="1" indent="-285750">
              <a:buFont typeface="Arial" pitchFamily="34" charset="0"/>
              <a:buChar char="•"/>
            </a:pPr>
            <a:r>
              <a:rPr lang="en-US" sz="2800"/>
              <a:t>Dormitory (June 1994)</a:t>
            </a:r>
          </a:p>
          <a:p>
            <a:pPr marL="742950" lvl="1" indent="-285750">
              <a:buFont typeface="Arial" pitchFamily="34" charset="0"/>
              <a:buChar char="•"/>
            </a:pPr>
            <a:r>
              <a:rPr lang="en-US" sz="2800"/>
              <a:t>Subway (March 1995)</a:t>
            </a:r>
          </a:p>
          <a:p>
            <a:pPr marL="285750" indent="-285750">
              <a:buFont typeface="Arial" pitchFamily="34" charset="0"/>
              <a:buChar char="•"/>
            </a:pPr>
            <a:r>
              <a:rPr lang="en-US" sz="2800"/>
              <a:t>Casualties: 17 total killed</a:t>
            </a:r>
          </a:p>
        </p:txBody>
      </p:sp>
      <p:sp>
        <p:nvSpPr>
          <p:cNvPr id="4" name="TextBox 3"/>
          <p:cNvSpPr txBox="1"/>
          <p:nvPr/>
        </p:nvSpPr>
        <p:spPr>
          <a:xfrm>
            <a:off x="152400" y="400050"/>
            <a:ext cx="8839200" cy="1200150"/>
          </a:xfrm>
          <a:prstGeom prst="rect">
            <a:avLst/>
          </a:prstGeom>
          <a:noFill/>
        </p:spPr>
        <p:txBody>
          <a:bodyPr>
            <a:spAutoFit/>
          </a:bodyPr>
          <a:lstStyle/>
          <a:p>
            <a:pPr algn="ctr">
              <a:defRPr/>
            </a:pPr>
            <a:r>
              <a:rPr lang="en-US" sz="3600" dirty="0">
                <a:solidFill>
                  <a:schemeClr val="accent6">
                    <a:lumMod val="75000"/>
                  </a:schemeClr>
                </a:solidFill>
                <a:latin typeface="Arial Black" pitchFamily="34" charset="0"/>
              </a:rPr>
              <a:t>It’s not that easy. </a:t>
            </a:r>
          </a:p>
          <a:p>
            <a:pPr algn="ctr">
              <a:defRPr/>
            </a:pPr>
            <a:r>
              <a:rPr lang="en-US" sz="3600" dirty="0">
                <a:solidFill>
                  <a:srgbClr val="000064"/>
                </a:solidFill>
                <a:latin typeface="Arial Black" pitchFamily="34" charset="0"/>
              </a:rPr>
              <a:t>Example:  </a:t>
            </a:r>
            <a:r>
              <a:rPr lang="en-US" sz="3600" dirty="0" err="1">
                <a:solidFill>
                  <a:srgbClr val="000064"/>
                </a:solidFill>
                <a:latin typeface="Arial Black" pitchFamily="34" charset="0"/>
              </a:rPr>
              <a:t>Aum</a:t>
            </a:r>
            <a:r>
              <a:rPr lang="en-US" sz="3600" dirty="0">
                <a:solidFill>
                  <a:srgbClr val="000064"/>
                </a:solidFill>
                <a:latin typeface="Arial Black" pitchFamily="34" charset="0"/>
              </a:rPr>
              <a:t> </a:t>
            </a:r>
            <a:r>
              <a:rPr lang="en-US" sz="3600" dirty="0" err="1">
                <a:solidFill>
                  <a:srgbClr val="000064"/>
                </a:solidFill>
                <a:latin typeface="Arial Black" pitchFamily="34" charset="0"/>
              </a:rPr>
              <a:t>Shinrikyo</a:t>
            </a:r>
            <a:endParaRPr lang="en-US" sz="3600" dirty="0">
              <a:solidFill>
                <a:srgbClr val="000064"/>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47458" name="Rectangle 1"/>
          <p:cNvSpPr>
            <a:spLocks noChangeArrowheads="1"/>
          </p:cNvSpPr>
          <p:nvPr/>
        </p:nvSpPr>
        <p:spPr bwMode="auto">
          <a:xfrm>
            <a:off x="381000" y="1555750"/>
            <a:ext cx="835025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pitchFamily="34" charset="0"/>
              <a:buChar char="•"/>
            </a:pPr>
            <a:r>
              <a:rPr lang="en-US" sz="2800" dirty="0"/>
              <a:t>Can be cooperative, within the framework of CWC, or </a:t>
            </a:r>
            <a:r>
              <a:rPr lang="en-US" sz="2800" dirty="0" err="1"/>
              <a:t>noncooperative</a:t>
            </a:r>
            <a:r>
              <a:rPr lang="en-US" sz="2800" dirty="0"/>
              <a:t>, based on intelligence agents, remote sensing, and covertly placed monitoring devices</a:t>
            </a:r>
          </a:p>
          <a:p>
            <a:pPr marL="914400" lvl="1" indent="-457200">
              <a:spcAft>
                <a:spcPts val="1200"/>
              </a:spcAft>
              <a:buFont typeface="Arial" pitchFamily="34" charset="0"/>
              <a:buChar char="•"/>
            </a:pPr>
            <a:r>
              <a:rPr lang="en-US" sz="2800" dirty="0"/>
              <a:t>On-site inspections established by the </a:t>
            </a:r>
            <a:r>
              <a:rPr lang="en-US" sz="2800" dirty="0" smtClean="0"/>
              <a:t>OPCW </a:t>
            </a:r>
            <a:r>
              <a:rPr lang="en-US" sz="2800" dirty="0"/>
              <a:t>are important. </a:t>
            </a:r>
          </a:p>
          <a:p>
            <a:pPr marL="914400" lvl="1" indent="-457200">
              <a:spcAft>
                <a:spcPts val="1200"/>
              </a:spcAft>
              <a:buFont typeface="Arial" pitchFamily="34" charset="0"/>
              <a:buChar char="•"/>
            </a:pPr>
            <a:r>
              <a:rPr lang="en-US" sz="2800" dirty="0"/>
              <a:t>Because the evaluation of intent is important, intelligence-gathering services are important. </a:t>
            </a:r>
          </a:p>
        </p:txBody>
      </p:sp>
      <p:sp>
        <p:nvSpPr>
          <p:cNvPr id="4" name="TextBox 3"/>
          <p:cNvSpPr txBox="1"/>
          <p:nvPr/>
        </p:nvSpPr>
        <p:spPr>
          <a:xfrm>
            <a:off x="228600" y="341313"/>
            <a:ext cx="8686800" cy="954087"/>
          </a:xfrm>
          <a:prstGeom prst="rect">
            <a:avLst/>
          </a:prstGeom>
          <a:noFill/>
        </p:spPr>
        <p:txBody>
          <a:bodyPr>
            <a:spAutoFit/>
          </a:bodyPr>
          <a:lstStyle/>
          <a:p>
            <a:pPr algn="ctr">
              <a:defRPr/>
            </a:pPr>
            <a:r>
              <a:rPr lang="en-US" sz="2800" b="1" dirty="0">
                <a:solidFill>
                  <a:srgbClr val="000064"/>
                </a:solidFill>
                <a:latin typeface="Arial Black" pitchFamily="34" charset="0"/>
              </a:rPr>
              <a:t>Detecting the Production of Chemical Weapons</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381000" y="1597025"/>
            <a:ext cx="835025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pitchFamily="34" charset="0"/>
              <a:buChar char="•"/>
            </a:pPr>
            <a:r>
              <a:rPr lang="en-US" sz="2800"/>
              <a:t>Detection of chemical weapons in the plant itself</a:t>
            </a:r>
          </a:p>
          <a:p>
            <a:pPr marL="457200" indent="-457200">
              <a:spcAft>
                <a:spcPts val="1200"/>
              </a:spcAft>
              <a:buFont typeface="Arial" pitchFamily="34" charset="0"/>
              <a:buChar char="•"/>
            </a:pPr>
            <a:r>
              <a:rPr lang="en-US" sz="2800"/>
              <a:t>Detection of chemical weapons in the plant waste stream</a:t>
            </a:r>
          </a:p>
          <a:p>
            <a:pPr marL="457200" indent="-457200">
              <a:spcAft>
                <a:spcPts val="1200"/>
              </a:spcAft>
              <a:buFont typeface="Arial" pitchFamily="34" charset="0"/>
              <a:buChar char="•"/>
            </a:pPr>
            <a:r>
              <a:rPr lang="en-US" sz="2800"/>
              <a:t>Detection of precursors</a:t>
            </a:r>
          </a:p>
          <a:p>
            <a:pPr marL="457200" indent="-457200">
              <a:spcAft>
                <a:spcPts val="1200"/>
              </a:spcAft>
              <a:buFont typeface="Arial" pitchFamily="34" charset="0"/>
              <a:buChar char="•"/>
            </a:pPr>
            <a:r>
              <a:rPr lang="en-US" sz="2800"/>
              <a:t>Detection of decomposition products</a:t>
            </a:r>
          </a:p>
          <a:p>
            <a:pPr marL="457200" indent="-457200">
              <a:spcAft>
                <a:spcPts val="1200"/>
              </a:spcAft>
              <a:buFont typeface="Arial" pitchFamily="34" charset="0"/>
              <a:buChar char="•"/>
            </a:pPr>
            <a:r>
              <a:rPr lang="en-US" sz="2800"/>
              <a:t>Aspects of plant design</a:t>
            </a:r>
          </a:p>
          <a:p>
            <a:pPr marL="457200" indent="-457200">
              <a:spcAft>
                <a:spcPts val="1200"/>
              </a:spcAft>
              <a:buFont typeface="Arial" pitchFamily="34" charset="0"/>
              <a:buChar char="•"/>
            </a:pPr>
            <a:r>
              <a:rPr lang="en-US" sz="2800"/>
              <a:t>Testing of munitions and delivery systems</a:t>
            </a:r>
          </a:p>
          <a:p>
            <a:pPr marL="457200" indent="-457200">
              <a:spcAft>
                <a:spcPts val="1200"/>
              </a:spcAft>
              <a:buFont typeface="Arial" pitchFamily="34" charset="0"/>
              <a:buChar char="•"/>
            </a:pPr>
            <a:r>
              <a:rPr lang="en-US" sz="2800"/>
              <a:t>Biomarkers in plant workers, vegetation, or other animals</a:t>
            </a:r>
          </a:p>
        </p:txBody>
      </p:sp>
      <p:sp>
        <p:nvSpPr>
          <p:cNvPr id="4" name="TextBox 3"/>
          <p:cNvSpPr txBox="1"/>
          <p:nvPr/>
        </p:nvSpPr>
        <p:spPr>
          <a:xfrm>
            <a:off x="228600" y="236538"/>
            <a:ext cx="8686800" cy="954087"/>
          </a:xfrm>
          <a:prstGeom prst="rect">
            <a:avLst/>
          </a:prstGeom>
          <a:noFill/>
        </p:spPr>
        <p:txBody>
          <a:bodyPr>
            <a:spAutoFit/>
          </a:bodyPr>
          <a:lstStyle/>
          <a:p>
            <a:pPr algn="ctr">
              <a:defRPr/>
            </a:pPr>
            <a:r>
              <a:rPr lang="en-US" sz="2800" b="1" dirty="0">
                <a:solidFill>
                  <a:srgbClr val="000064"/>
                </a:solidFill>
                <a:latin typeface="Arial Black" pitchFamily="34" charset="0"/>
              </a:rPr>
              <a:t>Indicators (Signatures) of CW Production from Remote or On-site Inspections</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49506" name="Rectangle 1"/>
          <p:cNvSpPr>
            <a:spLocks noChangeArrowheads="1"/>
          </p:cNvSpPr>
          <p:nvPr/>
        </p:nvSpPr>
        <p:spPr bwMode="auto">
          <a:xfrm>
            <a:off x="381000" y="1143000"/>
            <a:ext cx="835025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pitchFamily="34" charset="0"/>
              <a:buChar char="•"/>
            </a:pPr>
            <a:r>
              <a:rPr lang="en-US" sz="2400"/>
              <a:t>Patterns of material and equipment imports</a:t>
            </a:r>
          </a:p>
          <a:p>
            <a:pPr marL="914400" lvl="1" indent="-457200">
              <a:spcAft>
                <a:spcPts val="1200"/>
              </a:spcAft>
              <a:buFont typeface="Arial" pitchFamily="34" charset="0"/>
              <a:buChar char="•"/>
            </a:pPr>
            <a:r>
              <a:rPr lang="en-US" sz="2400"/>
              <a:t>Developing countries require outside help to make CW, e.g. Iraq and Libya got CW production plants from outside sources.</a:t>
            </a:r>
          </a:p>
          <a:p>
            <a:pPr marL="914400" lvl="1" indent="-457200">
              <a:spcAft>
                <a:spcPts val="1200"/>
              </a:spcAft>
              <a:buFont typeface="Arial" pitchFamily="34" charset="0"/>
              <a:buChar char="•"/>
            </a:pPr>
            <a:r>
              <a:rPr lang="en-US" sz="2400"/>
              <a:t>Purchase of glass-lined pipes and corrosion-resistant alloys (can be dual use)</a:t>
            </a:r>
          </a:p>
          <a:p>
            <a:pPr marL="914400" lvl="1" indent="-457200">
              <a:spcAft>
                <a:spcPts val="1200"/>
              </a:spcAft>
              <a:buFont typeface="Arial" pitchFamily="34" charset="0"/>
              <a:buChar char="•"/>
            </a:pPr>
            <a:r>
              <a:rPr lang="en-US" sz="2400"/>
              <a:t>Tracking precursors is difficult because many are used widely in commercial applications</a:t>
            </a:r>
          </a:p>
          <a:p>
            <a:pPr marL="914400" lvl="1" indent="-457200">
              <a:spcAft>
                <a:spcPts val="1200"/>
              </a:spcAft>
              <a:buFont typeface="Arial" pitchFamily="34" charset="0"/>
              <a:buChar char="•"/>
            </a:pPr>
            <a:r>
              <a:rPr lang="en-US" sz="2400"/>
              <a:t>Ratios of starting materials and catalysts might be useful</a:t>
            </a:r>
          </a:p>
          <a:p>
            <a:pPr marL="457200" indent="-457200">
              <a:spcAft>
                <a:spcPts val="1200"/>
              </a:spcAft>
              <a:buFont typeface="Arial" pitchFamily="34" charset="0"/>
              <a:buChar char="•"/>
            </a:pPr>
            <a:r>
              <a:rPr lang="en-US" sz="2400"/>
              <a:t>Economic dislocations, e.g. diverting a chemical plant to CW production might lead to fewer pharmaceuticals and pesticides available</a:t>
            </a:r>
          </a:p>
        </p:txBody>
      </p:sp>
      <p:sp>
        <p:nvSpPr>
          <p:cNvPr id="4" name="TextBox 3"/>
          <p:cNvSpPr txBox="1"/>
          <p:nvPr/>
        </p:nvSpPr>
        <p:spPr>
          <a:xfrm>
            <a:off x="228600" y="152400"/>
            <a:ext cx="8686800" cy="954088"/>
          </a:xfrm>
          <a:prstGeom prst="rect">
            <a:avLst/>
          </a:prstGeom>
          <a:noFill/>
        </p:spPr>
        <p:txBody>
          <a:bodyPr>
            <a:spAutoFit/>
          </a:bodyPr>
          <a:lstStyle/>
          <a:p>
            <a:pPr algn="ctr">
              <a:defRPr/>
            </a:pPr>
            <a:r>
              <a:rPr lang="en-US" sz="2800" b="1" dirty="0">
                <a:solidFill>
                  <a:srgbClr val="000064"/>
                </a:solidFill>
                <a:latin typeface="Arial Black" pitchFamily="34" charset="0"/>
              </a:rPr>
              <a:t>Indicators (Signatures) of CW Production from Remote or On-site Inspections</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381000" y="1371600"/>
            <a:ext cx="83502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indent="-457200">
              <a:spcAft>
                <a:spcPts val="1200"/>
              </a:spcAft>
              <a:buFont typeface="Arial" charset="0"/>
              <a:buChar char="•"/>
              <a:defRPr/>
            </a:pPr>
            <a:r>
              <a:rPr lang="en-US" sz="2800" dirty="0">
                <a:latin typeface="Arial" charset="0"/>
              </a:rPr>
              <a:t>Visual Signatures </a:t>
            </a:r>
            <a:r>
              <a:rPr lang="en-US" sz="2200" dirty="0">
                <a:latin typeface="Arial" charset="0"/>
              </a:rPr>
              <a:t>(Most external features of CW plant are the same as an ordinary commercial chemical plant)</a:t>
            </a:r>
          </a:p>
          <a:p>
            <a:pPr marL="914400" lvl="1" indent="-457200">
              <a:spcAft>
                <a:spcPts val="1200"/>
              </a:spcAft>
              <a:buFont typeface="Arial" charset="0"/>
              <a:buChar char="•"/>
              <a:defRPr/>
            </a:pPr>
            <a:r>
              <a:rPr lang="en-US" sz="2000" dirty="0">
                <a:latin typeface="Arial" charset="0"/>
              </a:rPr>
              <a:t>Construction of large chemical plant not reported in chemical trade press</a:t>
            </a:r>
          </a:p>
          <a:p>
            <a:pPr marL="914400" lvl="1" indent="-457200">
              <a:lnSpc>
                <a:spcPct val="80000"/>
              </a:lnSpc>
              <a:spcAft>
                <a:spcPts val="1200"/>
              </a:spcAft>
              <a:buFont typeface="Arial" charset="0"/>
              <a:buChar char="•"/>
              <a:defRPr/>
            </a:pPr>
            <a:r>
              <a:rPr lang="en-US" sz="2000" dirty="0">
                <a:latin typeface="Arial" charset="0"/>
              </a:rPr>
              <a:t>Plant in remote location</a:t>
            </a:r>
          </a:p>
          <a:p>
            <a:pPr marL="914400" lvl="1" indent="-457200">
              <a:lnSpc>
                <a:spcPct val="80000"/>
              </a:lnSpc>
              <a:spcAft>
                <a:spcPts val="1200"/>
              </a:spcAft>
              <a:buFont typeface="Arial" charset="0"/>
              <a:buChar char="•"/>
              <a:defRPr/>
            </a:pPr>
            <a:r>
              <a:rPr lang="en-US" sz="2000" dirty="0">
                <a:latin typeface="Arial" charset="0"/>
              </a:rPr>
              <a:t>High level security</a:t>
            </a:r>
          </a:p>
          <a:p>
            <a:pPr marL="914400" lvl="1" indent="-457200">
              <a:spcAft>
                <a:spcPts val="1200"/>
              </a:spcAft>
              <a:buFont typeface="Arial" charset="0"/>
              <a:buChar char="•"/>
              <a:defRPr/>
            </a:pPr>
            <a:r>
              <a:rPr lang="en-US" sz="2000" dirty="0">
                <a:latin typeface="Arial" charset="0"/>
              </a:rPr>
              <a:t>Large distances between buildings to complicate air attacks</a:t>
            </a:r>
          </a:p>
          <a:p>
            <a:pPr marL="914400" lvl="1" indent="-457200">
              <a:spcAft>
                <a:spcPts val="1200"/>
              </a:spcAft>
              <a:buFont typeface="Arial" charset="0"/>
              <a:buChar char="•"/>
              <a:defRPr/>
            </a:pPr>
            <a:r>
              <a:rPr lang="en-US" sz="2000" dirty="0">
                <a:latin typeface="Arial" charset="0"/>
              </a:rPr>
              <a:t>Proximity to metal-machining factory capable of making munitions</a:t>
            </a:r>
          </a:p>
          <a:p>
            <a:pPr marL="914400" lvl="1" indent="-457200">
              <a:lnSpc>
                <a:spcPct val="80000"/>
              </a:lnSpc>
              <a:spcAft>
                <a:spcPts val="1200"/>
              </a:spcAft>
              <a:buFont typeface="Arial" charset="0"/>
              <a:buChar char="•"/>
              <a:defRPr/>
            </a:pPr>
            <a:r>
              <a:rPr lang="en-US" sz="2000" dirty="0">
                <a:latin typeface="Arial" charset="0"/>
              </a:rPr>
              <a:t>Presence of trucks to carry hazardous materials</a:t>
            </a:r>
          </a:p>
          <a:p>
            <a:pPr marL="914400" lvl="1" indent="-457200">
              <a:lnSpc>
                <a:spcPct val="80000"/>
              </a:lnSpc>
              <a:spcAft>
                <a:spcPts val="1200"/>
              </a:spcAft>
              <a:buFont typeface="Arial" charset="0"/>
              <a:buChar char="•"/>
              <a:defRPr/>
            </a:pPr>
            <a:r>
              <a:rPr lang="en-US" sz="2000" dirty="0">
                <a:latin typeface="Arial" charset="0"/>
              </a:rPr>
              <a:t>Lack of steel drums and other common packing materials</a:t>
            </a:r>
          </a:p>
          <a:p>
            <a:pPr marL="914400" lvl="1" indent="-457200">
              <a:lnSpc>
                <a:spcPct val="80000"/>
              </a:lnSpc>
              <a:spcAft>
                <a:spcPts val="1200"/>
              </a:spcAft>
              <a:buFont typeface="Arial" charset="0"/>
              <a:buChar char="•"/>
              <a:defRPr/>
            </a:pPr>
            <a:r>
              <a:rPr lang="en-US" sz="2000" dirty="0">
                <a:latin typeface="Arial" charset="0"/>
              </a:rPr>
              <a:t>Few plants and animals near plant</a:t>
            </a:r>
          </a:p>
          <a:p>
            <a:pPr marL="914400" lvl="1" indent="-457200">
              <a:lnSpc>
                <a:spcPct val="80000"/>
              </a:lnSpc>
              <a:spcAft>
                <a:spcPts val="1200"/>
              </a:spcAft>
              <a:buFont typeface="Arial" charset="0"/>
              <a:buChar char="•"/>
              <a:defRPr/>
            </a:pPr>
            <a:r>
              <a:rPr lang="en-US" sz="2000" dirty="0">
                <a:latin typeface="Arial" charset="0"/>
              </a:rPr>
              <a:t>Flurry of activity, suggesting an accident</a:t>
            </a:r>
          </a:p>
        </p:txBody>
      </p:sp>
      <p:sp>
        <p:nvSpPr>
          <p:cNvPr id="4" name="TextBox 3"/>
          <p:cNvSpPr txBox="1"/>
          <p:nvPr/>
        </p:nvSpPr>
        <p:spPr>
          <a:xfrm>
            <a:off x="228600" y="236538"/>
            <a:ext cx="8686800" cy="954087"/>
          </a:xfrm>
          <a:prstGeom prst="rect">
            <a:avLst/>
          </a:prstGeom>
          <a:noFill/>
        </p:spPr>
        <p:txBody>
          <a:bodyPr>
            <a:spAutoFit/>
          </a:bodyPr>
          <a:lstStyle/>
          <a:p>
            <a:pPr algn="ctr">
              <a:defRPr/>
            </a:pPr>
            <a:r>
              <a:rPr lang="en-US" sz="2800" b="1" dirty="0">
                <a:solidFill>
                  <a:srgbClr val="000064"/>
                </a:solidFill>
                <a:latin typeface="Arial Black" pitchFamily="34" charset="0"/>
              </a:rPr>
              <a:t>Indicators (Signatures) of CW Production from Remote or On-site Inspections</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51554" name="Rectangle 1"/>
          <p:cNvSpPr>
            <a:spLocks noChangeArrowheads="1"/>
          </p:cNvSpPr>
          <p:nvPr/>
        </p:nvSpPr>
        <p:spPr bwMode="auto">
          <a:xfrm>
            <a:off x="381000" y="1066800"/>
            <a:ext cx="83502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indent="-457200">
              <a:spcAft>
                <a:spcPts val="1200"/>
              </a:spcAft>
              <a:buFont typeface="Arial" pitchFamily="34" charset="0"/>
              <a:buChar char="•"/>
            </a:pPr>
            <a:r>
              <a:rPr lang="en-US" sz="2800"/>
              <a:t>Internal production signatures obtained by authorized onsite inspections</a:t>
            </a:r>
          </a:p>
          <a:p>
            <a:pPr lvl="2" indent="-457200">
              <a:spcAft>
                <a:spcPts val="1200"/>
              </a:spcAft>
              <a:buFont typeface="Arial" pitchFamily="34" charset="0"/>
              <a:buChar char="•"/>
            </a:pPr>
            <a:r>
              <a:rPr lang="en-US" sz="2000"/>
              <a:t>Production equipment – no one component identifies CW production, but there are unique combinations…e.g. specialized pumps and valves with double seals</a:t>
            </a:r>
          </a:p>
          <a:p>
            <a:pPr lvl="2" indent="-457200">
              <a:spcAft>
                <a:spcPts val="1200"/>
              </a:spcAft>
              <a:buFont typeface="Arial" pitchFamily="34" charset="0"/>
              <a:buChar char="•"/>
            </a:pPr>
            <a:r>
              <a:rPr lang="en-US" sz="2000"/>
              <a:t>Unique ways of heating and cooling reaction vessels (Some intermediates react explosively with water, so use other heat-exchanging fluids and cooling towers rather than steam vents.)</a:t>
            </a:r>
          </a:p>
          <a:p>
            <a:pPr lvl="2" indent="-457200">
              <a:spcAft>
                <a:spcPts val="1200"/>
              </a:spcAft>
              <a:buFont typeface="Arial" pitchFamily="34" charset="0"/>
              <a:buChar char="•"/>
            </a:pPr>
            <a:r>
              <a:rPr lang="en-US" sz="2000"/>
              <a:t>Corrosion-resistant materials (increasingly common  in chemical industry)</a:t>
            </a:r>
          </a:p>
          <a:p>
            <a:pPr lvl="2" indent="-457200">
              <a:spcAft>
                <a:spcPts val="1200"/>
              </a:spcAft>
              <a:buFont typeface="Arial" pitchFamily="34" charset="0"/>
              <a:buChar char="•"/>
            </a:pPr>
            <a:r>
              <a:rPr lang="en-US" sz="2000"/>
              <a:t>Safety and pollution-control equipment…tightly sealed enclosure, negative pressure, remote control, pumps with double or triple seals, different ventilation and emission control systems</a:t>
            </a:r>
          </a:p>
          <a:p>
            <a:pPr lvl="2" indent="-457200">
              <a:spcAft>
                <a:spcPts val="1200"/>
              </a:spcAft>
              <a:buFont typeface="Arial" pitchFamily="34" charset="0"/>
              <a:buChar char="•"/>
            </a:pPr>
            <a:r>
              <a:rPr lang="en-US" sz="2000"/>
              <a:t>Unique waste treatment and disposal</a:t>
            </a:r>
          </a:p>
        </p:txBody>
      </p:sp>
      <p:sp>
        <p:nvSpPr>
          <p:cNvPr id="4" name="TextBox 3"/>
          <p:cNvSpPr txBox="1"/>
          <p:nvPr/>
        </p:nvSpPr>
        <p:spPr>
          <a:xfrm>
            <a:off x="228600" y="76200"/>
            <a:ext cx="8686800" cy="954088"/>
          </a:xfrm>
          <a:prstGeom prst="rect">
            <a:avLst/>
          </a:prstGeom>
          <a:noFill/>
        </p:spPr>
        <p:txBody>
          <a:bodyPr>
            <a:spAutoFit/>
          </a:bodyPr>
          <a:lstStyle/>
          <a:p>
            <a:pPr algn="ctr">
              <a:defRPr/>
            </a:pPr>
            <a:r>
              <a:rPr lang="en-US" sz="2800" b="1" dirty="0">
                <a:solidFill>
                  <a:srgbClr val="000064"/>
                </a:solidFill>
                <a:latin typeface="Arial Black" pitchFamily="34" charset="0"/>
              </a:rPr>
              <a:t>Indicators (Signatures) of CW Production from Remote or On-site Inspections</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52578" name="Rectangle 1"/>
          <p:cNvSpPr>
            <a:spLocks noChangeArrowheads="1"/>
          </p:cNvSpPr>
          <p:nvPr/>
        </p:nvSpPr>
        <p:spPr bwMode="auto">
          <a:xfrm>
            <a:off x="381000" y="1295400"/>
            <a:ext cx="83502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indent="-457200">
              <a:spcAft>
                <a:spcPts val="1200"/>
              </a:spcAft>
              <a:buFont typeface="Arial" pitchFamily="34" charset="0"/>
              <a:buChar char="•"/>
            </a:pPr>
            <a:r>
              <a:rPr lang="en-US" sz="2800"/>
              <a:t>Chemical Signatures from collection and analyzing of samples</a:t>
            </a:r>
          </a:p>
          <a:p>
            <a:pPr lvl="2" indent="-457200">
              <a:spcAft>
                <a:spcPts val="1200"/>
              </a:spcAft>
              <a:buFont typeface="Arial" pitchFamily="34" charset="0"/>
              <a:buChar char="•"/>
            </a:pPr>
            <a:r>
              <a:rPr lang="en-US" sz="2400"/>
              <a:t>Because analysis of chemicals derived from onsite visits can provide proprietary information about a company, the analysis and publication of data must balance the need to verify CW and the need to protect business information</a:t>
            </a:r>
          </a:p>
          <a:p>
            <a:pPr lvl="2" indent="-457200">
              <a:spcAft>
                <a:spcPts val="1200"/>
              </a:spcAft>
              <a:buFont typeface="Arial" pitchFamily="34" charset="0"/>
              <a:buChar char="•"/>
            </a:pPr>
            <a:r>
              <a:rPr lang="en-US" sz="2400"/>
              <a:t>CWC verification searches for specific known chemicals</a:t>
            </a:r>
          </a:p>
          <a:p>
            <a:pPr lvl="2" indent="-457200">
              <a:spcAft>
                <a:spcPts val="1200"/>
              </a:spcAft>
              <a:buFont typeface="Arial" pitchFamily="34" charset="0"/>
              <a:buChar char="•"/>
            </a:pPr>
            <a:r>
              <a:rPr lang="en-US" sz="2400"/>
              <a:t>Phosphorus-methyl (P-CH</a:t>
            </a:r>
            <a:r>
              <a:rPr lang="en-US" sz="2400" baseline="-25000"/>
              <a:t>3</a:t>
            </a:r>
            <a:r>
              <a:rPr lang="en-US" sz="2400"/>
              <a:t>) bonds are characteristic of nerve agents</a:t>
            </a:r>
          </a:p>
          <a:p>
            <a:pPr lvl="2" indent="-457200">
              <a:spcAft>
                <a:spcPts val="1200"/>
              </a:spcAft>
              <a:buFont typeface="Arial" pitchFamily="34" charset="0"/>
              <a:buChar char="•"/>
            </a:pPr>
            <a:r>
              <a:rPr lang="en-US" sz="2400"/>
              <a:t>Phosphorus-fluorine (P-F) bond for sarin and soman</a:t>
            </a:r>
          </a:p>
        </p:txBody>
      </p:sp>
      <p:sp>
        <p:nvSpPr>
          <p:cNvPr id="4" name="TextBox 3"/>
          <p:cNvSpPr txBox="1"/>
          <p:nvPr/>
        </p:nvSpPr>
        <p:spPr>
          <a:xfrm>
            <a:off x="228600" y="236538"/>
            <a:ext cx="8686800" cy="954087"/>
          </a:xfrm>
          <a:prstGeom prst="rect">
            <a:avLst/>
          </a:prstGeom>
          <a:noFill/>
        </p:spPr>
        <p:txBody>
          <a:bodyPr>
            <a:spAutoFit/>
          </a:bodyPr>
          <a:lstStyle/>
          <a:p>
            <a:pPr algn="ctr">
              <a:defRPr/>
            </a:pPr>
            <a:r>
              <a:rPr lang="en-US" sz="2800" b="1" dirty="0">
                <a:solidFill>
                  <a:srgbClr val="000064"/>
                </a:solidFill>
                <a:latin typeface="Arial Black" pitchFamily="34" charset="0"/>
              </a:rPr>
              <a:t>Indicators (Signatures) of CW Production from Remote or On-site Inspections</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152400" y="298450"/>
            <a:ext cx="5662613" cy="690563"/>
          </a:xfrm>
        </p:spPr>
        <p:txBody>
          <a:bodyPr>
            <a:noAutofit/>
          </a:bodyPr>
          <a:lstStyle/>
          <a:p>
            <a:pPr>
              <a:defRPr/>
            </a:pPr>
            <a:r>
              <a:rPr lang="en-US" sz="2800" dirty="0" smtClean="0">
                <a:solidFill>
                  <a:schemeClr val="accent6">
                    <a:lumMod val="75000"/>
                  </a:schemeClr>
                </a:solidFill>
                <a:latin typeface="Arial Black" pitchFamily="34" charset="0"/>
              </a:rPr>
              <a:t>Sulfur Mustard Gas, H or HD</a:t>
            </a:r>
          </a:p>
        </p:txBody>
      </p:sp>
      <p:sp>
        <p:nvSpPr>
          <p:cNvPr id="23559" name="Rectangle 7"/>
          <p:cNvSpPr>
            <a:spLocks noGrp="1" noChangeArrowheads="1"/>
          </p:cNvSpPr>
          <p:nvPr>
            <p:ph type="body" sz="half" idx="2"/>
          </p:nvPr>
        </p:nvSpPr>
        <p:spPr>
          <a:xfrm>
            <a:off x="381001" y="1219200"/>
            <a:ext cx="4952999" cy="5410200"/>
          </a:xfrm>
        </p:spPr>
        <p:txBody>
          <a:bodyPr>
            <a:noAutofit/>
          </a:bodyPr>
          <a:lstStyle/>
          <a:p>
            <a:pPr>
              <a:defRPr/>
            </a:pPr>
            <a:r>
              <a:rPr lang="en-US" sz="2400" dirty="0" smtClean="0">
                <a:latin typeface="+mj-lt"/>
                <a:ea typeface="+mj-ea"/>
                <a:cs typeface="+mj-cs"/>
              </a:rPr>
              <a:t>Although it was first made in the 19</a:t>
            </a:r>
            <a:r>
              <a:rPr lang="en-US" sz="2400" baseline="30000" dirty="0" smtClean="0">
                <a:latin typeface="+mj-lt"/>
                <a:ea typeface="+mj-ea"/>
                <a:cs typeface="+mj-cs"/>
              </a:rPr>
              <a:t>th</a:t>
            </a:r>
            <a:r>
              <a:rPr lang="en-US" sz="2400" dirty="0" smtClean="0">
                <a:latin typeface="+mj-lt"/>
                <a:ea typeface="+mj-ea"/>
                <a:cs typeface="+mj-cs"/>
              </a:rPr>
              <a:t> century, it was developed by Haber and other German chemists to be used as a weapon.</a:t>
            </a:r>
          </a:p>
          <a:p>
            <a:pPr>
              <a:defRPr/>
            </a:pPr>
            <a:r>
              <a:rPr lang="en-US" sz="2400" dirty="0" smtClean="0">
                <a:latin typeface="+mj-lt"/>
                <a:ea typeface="+mj-ea"/>
                <a:cs typeface="+mj-cs"/>
              </a:rPr>
              <a:t>Called “mustard” because of its horseradish- or garlic-like smell.</a:t>
            </a:r>
          </a:p>
          <a:p>
            <a:pPr>
              <a:defRPr/>
            </a:pPr>
            <a:r>
              <a:rPr lang="en-US" sz="2400" dirty="0" smtClean="0">
                <a:latin typeface="+mj-lt"/>
                <a:ea typeface="+mj-ea"/>
                <a:cs typeface="+mj-cs"/>
              </a:rPr>
              <a:t>It is fat-soluble, so it dissolves in the oils in the skin, causing severe chemical burns and blisters.</a:t>
            </a:r>
          </a:p>
          <a:p>
            <a:pPr marL="0" indent="0">
              <a:buNone/>
              <a:defRPr/>
            </a:pPr>
            <a:r>
              <a:rPr lang="en-US" sz="2000" dirty="0">
                <a:latin typeface="+mj-lt"/>
                <a:ea typeface="+mj-ea"/>
                <a:cs typeface="+mj-cs"/>
                <a:hlinkClick r:id="rId3"/>
              </a:rPr>
              <a:t>http://</a:t>
            </a:r>
            <a:r>
              <a:rPr lang="en-US" sz="2000" dirty="0" smtClean="0">
                <a:latin typeface="+mj-lt"/>
                <a:ea typeface="+mj-ea"/>
                <a:cs typeface="+mj-cs"/>
                <a:hlinkClick r:id="rId3"/>
              </a:rPr>
              <a:t>chemapps.stolaf.edu/jmol/jmol.php?model=ClCCSCCCl</a:t>
            </a:r>
            <a:endParaRPr lang="en-US" sz="2000" dirty="0" smtClean="0">
              <a:latin typeface="+mj-lt"/>
              <a:ea typeface="+mj-ea"/>
              <a:cs typeface="+mj-cs"/>
            </a:endParaRPr>
          </a:p>
        </p:txBody>
      </p:sp>
      <p:pic>
        <p:nvPicPr>
          <p:cNvPr id="2560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1506" y="1219200"/>
            <a:ext cx="26924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222250"/>
            <a:ext cx="31924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2570" y="4191000"/>
            <a:ext cx="3252830" cy="2433117"/>
          </a:xfrm>
          <a:prstGeom prst="rect">
            <a:avLst/>
          </a:prstGeom>
        </p:spPr>
      </p:pic>
      <p:pic>
        <p:nvPicPr>
          <p:cNvPr id="8"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91187" y="2667000"/>
            <a:ext cx="32242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38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017216"/>
            <a:ext cx="7010400" cy="4154984"/>
          </a:xfrm>
          <a:prstGeom prst="rect">
            <a:avLst/>
          </a:prstGeom>
          <a:noFill/>
        </p:spPr>
        <p:txBody>
          <a:bodyPr wrap="square" rtlCol="0">
            <a:spAutoFit/>
          </a:bodyPr>
          <a:lstStyle/>
          <a:p>
            <a:pPr marL="285750" indent="-285750">
              <a:buFont typeface="Arial" pitchFamily="34" charset="0"/>
              <a:buChar char="•"/>
            </a:pPr>
            <a:r>
              <a:rPr lang="en-US" sz="3200" dirty="0" smtClean="0"/>
              <a:t>Alarm</a:t>
            </a:r>
            <a:endParaRPr lang="en-US" sz="3200" dirty="0"/>
          </a:p>
          <a:p>
            <a:pPr marL="285750" indent="-285750">
              <a:buFont typeface="Arial" pitchFamily="34" charset="0"/>
              <a:buChar char="•"/>
            </a:pPr>
            <a:r>
              <a:rPr lang="en-US" sz="3200" dirty="0" smtClean="0"/>
              <a:t>All-clear</a:t>
            </a:r>
            <a:endParaRPr lang="en-US" sz="3200" dirty="0"/>
          </a:p>
          <a:p>
            <a:pPr marL="285750" indent="-285750">
              <a:buFont typeface="Arial" pitchFamily="34" charset="0"/>
              <a:buChar char="•"/>
            </a:pPr>
            <a:r>
              <a:rPr lang="en-US" sz="3200" dirty="0" smtClean="0"/>
              <a:t>Verification </a:t>
            </a:r>
            <a:r>
              <a:rPr lang="en-US" sz="3200" dirty="0"/>
              <a:t>and </a:t>
            </a:r>
            <a:r>
              <a:rPr lang="en-US" sz="3200" dirty="0" smtClean="0"/>
              <a:t>identification</a:t>
            </a:r>
            <a:endParaRPr lang="en-US" sz="3200" dirty="0"/>
          </a:p>
          <a:p>
            <a:pPr marL="285750" indent="-285750">
              <a:buFont typeface="Arial" pitchFamily="34" charset="0"/>
              <a:buChar char="•"/>
            </a:pPr>
            <a:r>
              <a:rPr lang="en-US" sz="3200" dirty="0" smtClean="0"/>
              <a:t>Mapping </a:t>
            </a:r>
            <a:r>
              <a:rPr lang="en-US" sz="3200" dirty="0"/>
              <a:t>of ground </a:t>
            </a:r>
            <a:r>
              <a:rPr lang="en-US" sz="3200" dirty="0" smtClean="0"/>
              <a:t>contamination</a:t>
            </a:r>
            <a:endParaRPr lang="en-US" sz="3200" dirty="0"/>
          </a:p>
          <a:p>
            <a:pPr marL="285750" indent="-285750">
              <a:buFont typeface="Arial" pitchFamily="34" charset="0"/>
              <a:buChar char="•"/>
            </a:pPr>
            <a:r>
              <a:rPr lang="en-US" sz="3200" dirty="0" smtClean="0"/>
              <a:t>Mapping </a:t>
            </a:r>
            <a:r>
              <a:rPr lang="en-US" sz="3200" dirty="0"/>
              <a:t>of decontamination </a:t>
            </a:r>
            <a:r>
              <a:rPr lang="en-US" sz="3200" dirty="0" smtClean="0"/>
              <a:t>requirement</a:t>
            </a:r>
          </a:p>
          <a:p>
            <a:pPr marL="285750" indent="-285750">
              <a:buFont typeface="Arial" pitchFamily="34" charset="0"/>
              <a:buChar char="•"/>
            </a:pPr>
            <a:endParaRPr lang="en-US" sz="3200" dirty="0"/>
          </a:p>
          <a:p>
            <a:r>
              <a:rPr lang="en-US" sz="2000" dirty="0" smtClean="0">
                <a:hlinkClick r:id="rId2"/>
              </a:rPr>
              <a:t>http://www.opcw.org/our-work/assistance-and-protection/protection-against-chemical-weapons/detection/</a:t>
            </a:r>
            <a:endParaRPr lang="en-US" sz="2000" dirty="0" smtClean="0"/>
          </a:p>
        </p:txBody>
      </p:sp>
      <p:sp>
        <p:nvSpPr>
          <p:cNvPr id="3" name="TextBox 2"/>
          <p:cNvSpPr txBox="1"/>
          <p:nvPr/>
        </p:nvSpPr>
        <p:spPr>
          <a:xfrm>
            <a:off x="2514600" y="762000"/>
            <a:ext cx="6248400" cy="584200"/>
          </a:xfrm>
          <a:prstGeom prst="rect">
            <a:avLst/>
          </a:prstGeom>
          <a:noFill/>
        </p:spPr>
        <p:txBody>
          <a:bodyPr wrap="square">
            <a:spAutoFit/>
          </a:bodyPr>
          <a:lstStyle/>
          <a:p>
            <a:pPr>
              <a:defRPr/>
            </a:pPr>
            <a:r>
              <a:rPr lang="en-US" sz="3200" b="1" dirty="0" smtClean="0">
                <a:solidFill>
                  <a:srgbClr val="000064"/>
                </a:solidFill>
                <a:latin typeface="Arial Black" pitchFamily="34" charset="0"/>
              </a:rPr>
              <a:t>Reasons for Detection</a:t>
            </a:r>
            <a:endParaRPr lang="en-US" sz="3200" dirty="0">
              <a:solidFill>
                <a:schemeClr val="accent6">
                  <a:lumMod val="75000"/>
                </a:schemeClr>
              </a:solidFill>
              <a:latin typeface="Arial Black" pitchFamily="34" charset="0"/>
            </a:endParaRPr>
          </a:p>
        </p:txBody>
      </p:sp>
    </p:spTree>
    <p:extLst>
      <p:ext uri="{BB962C8B-B14F-4D97-AF65-F5344CB8AC3E}">
        <p14:creationId xmlns:p14="http://schemas.microsoft.com/office/powerpoint/2010/main" val="424523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057400"/>
            <a:ext cx="7010400" cy="3847207"/>
          </a:xfrm>
          <a:prstGeom prst="rect">
            <a:avLst/>
          </a:prstGeom>
          <a:noFill/>
        </p:spPr>
        <p:txBody>
          <a:bodyPr wrap="square" rtlCol="0">
            <a:spAutoFit/>
          </a:bodyPr>
          <a:lstStyle/>
          <a:p>
            <a:pPr marL="457200" indent="-457200">
              <a:buFont typeface="Arial" pitchFamily="34" charset="0"/>
              <a:buChar char="•"/>
            </a:pPr>
            <a:r>
              <a:rPr lang="en-US" sz="3200" dirty="0" smtClean="0"/>
              <a:t>Agent identification can be done to some extent by means of a combination of detection devices. </a:t>
            </a:r>
          </a:p>
          <a:p>
            <a:pPr marL="457200" indent="-457200">
              <a:buFont typeface="Arial" pitchFamily="34" charset="0"/>
              <a:buChar char="•"/>
            </a:pPr>
            <a:r>
              <a:rPr lang="en-US" sz="3200" dirty="0" smtClean="0"/>
              <a:t>Laboratory analysis of samples collected is necessary for more reliable information. </a:t>
            </a:r>
          </a:p>
          <a:p>
            <a:endParaRPr lang="en-US" sz="3200" dirty="0" smtClean="0"/>
          </a:p>
          <a:p>
            <a:r>
              <a:rPr lang="en-US" sz="2000" dirty="0" smtClean="0">
                <a:hlinkClick r:id="rId2"/>
              </a:rPr>
              <a:t>http://emedicine.medscape.com/article/833933-overview#a1</a:t>
            </a:r>
            <a:endParaRPr lang="en-US" sz="2000" dirty="0" smtClean="0"/>
          </a:p>
        </p:txBody>
      </p:sp>
      <p:sp>
        <p:nvSpPr>
          <p:cNvPr id="3" name="TextBox 2"/>
          <p:cNvSpPr txBox="1"/>
          <p:nvPr/>
        </p:nvSpPr>
        <p:spPr>
          <a:xfrm>
            <a:off x="2514600" y="863600"/>
            <a:ext cx="6248400" cy="584200"/>
          </a:xfrm>
          <a:prstGeom prst="rect">
            <a:avLst/>
          </a:prstGeom>
          <a:noFill/>
        </p:spPr>
        <p:txBody>
          <a:bodyPr wrap="square">
            <a:spAutoFit/>
          </a:bodyPr>
          <a:lstStyle/>
          <a:p>
            <a:pPr>
              <a:defRPr/>
            </a:pPr>
            <a:r>
              <a:rPr lang="en-US" sz="3200" b="1" dirty="0" smtClean="0">
                <a:solidFill>
                  <a:srgbClr val="000064"/>
                </a:solidFill>
                <a:latin typeface="Arial Black" pitchFamily="34" charset="0"/>
              </a:rPr>
              <a:t>Detection Technology</a:t>
            </a:r>
            <a:endParaRPr lang="en-US" sz="3200" dirty="0">
              <a:solidFill>
                <a:schemeClr val="accent6">
                  <a:lumMod val="75000"/>
                </a:schemeClr>
              </a:solidFill>
              <a:latin typeface="Arial Black" pitchFamily="34" charset="0"/>
            </a:endParaRPr>
          </a:p>
        </p:txBody>
      </p:sp>
    </p:spTree>
    <p:extLst>
      <p:ext uri="{BB962C8B-B14F-4D97-AF65-F5344CB8AC3E}">
        <p14:creationId xmlns:p14="http://schemas.microsoft.com/office/powerpoint/2010/main" val="97943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032570"/>
            <a:ext cx="8686800" cy="3970318"/>
          </a:xfrm>
          <a:prstGeom prst="rect">
            <a:avLst/>
          </a:prstGeom>
          <a:noFill/>
        </p:spPr>
        <p:txBody>
          <a:bodyPr wrap="square" rtlCol="0">
            <a:spAutoFit/>
          </a:bodyPr>
          <a:lstStyle/>
          <a:p>
            <a:pPr marL="457200" indent="-457200">
              <a:buFont typeface="Arial" pitchFamily="34" charset="0"/>
              <a:buChar char="•"/>
            </a:pPr>
            <a:r>
              <a:rPr lang="en-US" sz="2800" dirty="0" smtClean="0"/>
              <a:t>Two dyes and one pH indicator on paper </a:t>
            </a:r>
          </a:p>
          <a:p>
            <a:pPr marL="457200" indent="-457200">
              <a:buFont typeface="Arial" pitchFamily="34" charset="0"/>
              <a:buChar char="•"/>
            </a:pPr>
            <a:r>
              <a:rPr lang="en-US" sz="2800" dirty="0" smtClean="0"/>
              <a:t>Blotted on liquids that arouse suspicion. It identifies CAs by changing colors within 30 seconds of exposure.</a:t>
            </a:r>
          </a:p>
          <a:p>
            <a:pPr marL="457200" indent="-457200">
              <a:buFont typeface="Arial" pitchFamily="34" charset="0"/>
              <a:buChar char="•"/>
            </a:pPr>
            <a:r>
              <a:rPr lang="en-US" sz="2800" dirty="0" smtClean="0"/>
              <a:t>Nerve agent yellow</a:t>
            </a:r>
          </a:p>
          <a:p>
            <a:pPr marL="457200" indent="-457200">
              <a:buFont typeface="Arial" pitchFamily="34" charset="0"/>
              <a:buChar char="•"/>
            </a:pPr>
            <a:r>
              <a:rPr lang="en-US" sz="2800" dirty="0" smtClean="0"/>
              <a:t>Mustard agent red</a:t>
            </a:r>
          </a:p>
          <a:p>
            <a:pPr marL="457200" indent="-457200">
              <a:buFont typeface="Arial" pitchFamily="34" charset="0"/>
              <a:buChar char="•"/>
            </a:pPr>
            <a:r>
              <a:rPr lang="en-US" sz="2800" dirty="0" smtClean="0"/>
              <a:t>VX causes the indicator to turn to blue which, together with the yellow, will become green/green-black. </a:t>
            </a:r>
          </a:p>
        </p:txBody>
      </p:sp>
      <p:sp>
        <p:nvSpPr>
          <p:cNvPr id="3" name="TextBox 2"/>
          <p:cNvSpPr txBox="1"/>
          <p:nvPr/>
        </p:nvSpPr>
        <p:spPr>
          <a:xfrm>
            <a:off x="304800" y="253425"/>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M8 Detection Paper</a:t>
            </a:r>
            <a:endParaRPr lang="en-US" sz="3200" dirty="0">
              <a:solidFill>
                <a:schemeClr val="accent6">
                  <a:lumMod val="75000"/>
                </a:schemeClr>
              </a:solidFill>
              <a:latin typeface="Arial Black"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736676"/>
            <a:ext cx="4794250" cy="1968924"/>
          </a:xfrm>
          <a:prstGeom prst="rect">
            <a:avLst/>
          </a:prstGeom>
        </p:spPr>
      </p:pic>
    </p:spTree>
    <p:extLst>
      <p:ext uri="{BB962C8B-B14F-4D97-AF65-F5344CB8AC3E}">
        <p14:creationId xmlns:p14="http://schemas.microsoft.com/office/powerpoint/2010/main" val="3362566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828800"/>
            <a:ext cx="7010400" cy="4462760"/>
          </a:xfrm>
          <a:prstGeom prst="rect">
            <a:avLst/>
          </a:prstGeom>
          <a:noFill/>
        </p:spPr>
        <p:txBody>
          <a:bodyPr wrap="square" rtlCol="0">
            <a:spAutoFit/>
          </a:bodyPr>
          <a:lstStyle/>
          <a:p>
            <a:pPr marL="457200" indent="-457200">
              <a:buFont typeface="Arial" pitchFamily="34" charset="0"/>
              <a:buChar char="•"/>
            </a:pPr>
            <a:r>
              <a:rPr lang="en-US" sz="2800" dirty="0" smtClean="0"/>
              <a:t>Advantages – sensitive, inexpensive, quick</a:t>
            </a:r>
          </a:p>
          <a:p>
            <a:pPr marL="457200" indent="-457200">
              <a:buFont typeface="Arial" pitchFamily="34" charset="0"/>
              <a:buChar char="•"/>
            </a:pPr>
            <a:r>
              <a:rPr lang="en-US" sz="2800" dirty="0" smtClean="0"/>
              <a:t>Disadvantage - other substances can also dissolve the pigments.</a:t>
            </a:r>
          </a:p>
          <a:p>
            <a:pPr marL="914400" lvl="1" indent="-457200">
              <a:buFont typeface="Arial" pitchFamily="34" charset="0"/>
              <a:buChar char="•"/>
            </a:pPr>
            <a:r>
              <a:rPr lang="en-US" sz="2400" dirty="0" smtClean="0"/>
              <a:t>Brake fluid, antifreeze, and insect repellent yield false-positive readings. </a:t>
            </a:r>
          </a:p>
          <a:p>
            <a:pPr marL="914400" lvl="1" indent="-457200">
              <a:buFont typeface="Arial" pitchFamily="34" charset="0"/>
              <a:buChar char="•"/>
            </a:pPr>
            <a:r>
              <a:rPr lang="en-US" sz="2400" dirty="0" smtClean="0"/>
              <a:t>False readings are especially undesirable in civilian situations because they may lead to mass panic. </a:t>
            </a:r>
          </a:p>
          <a:p>
            <a:pPr marL="914400" lvl="1" indent="-457200">
              <a:buFont typeface="Arial" pitchFamily="34" charset="0"/>
              <a:buChar char="•"/>
            </a:pPr>
            <a:r>
              <a:rPr lang="en-US" sz="2400" dirty="0" smtClean="0"/>
              <a:t>Therefore, chemical detection paper is combined with other techniques.   </a:t>
            </a:r>
          </a:p>
        </p:txBody>
      </p:sp>
      <p:sp>
        <p:nvSpPr>
          <p:cNvPr id="3" name="TextBox 2"/>
          <p:cNvSpPr txBox="1"/>
          <p:nvPr/>
        </p:nvSpPr>
        <p:spPr>
          <a:xfrm>
            <a:off x="2590800" y="863025"/>
            <a:ext cx="6324600" cy="584775"/>
          </a:xfrm>
          <a:prstGeom prst="rect">
            <a:avLst/>
          </a:prstGeom>
          <a:noFill/>
        </p:spPr>
        <p:txBody>
          <a:bodyPr wrap="square">
            <a:spAutoFit/>
          </a:bodyPr>
          <a:lstStyle/>
          <a:p>
            <a:pPr>
              <a:defRPr/>
            </a:pPr>
            <a:r>
              <a:rPr lang="en-US" sz="3200" b="1" dirty="0" smtClean="0">
                <a:solidFill>
                  <a:srgbClr val="000064"/>
                </a:solidFill>
                <a:latin typeface="Arial Black" pitchFamily="34" charset="0"/>
              </a:rPr>
              <a:t>M8 Detection Paper (cont.)</a:t>
            </a:r>
            <a:endParaRPr lang="en-US" sz="3200" dirty="0">
              <a:solidFill>
                <a:schemeClr val="accent6">
                  <a:lumMod val="75000"/>
                </a:schemeClr>
              </a:solidFill>
              <a:latin typeface="Arial Black" pitchFamily="34" charset="0"/>
            </a:endParaRPr>
          </a:p>
        </p:txBody>
      </p:sp>
    </p:spTree>
    <p:extLst>
      <p:ext uri="{BB962C8B-B14F-4D97-AF65-F5344CB8AC3E}">
        <p14:creationId xmlns:p14="http://schemas.microsoft.com/office/powerpoint/2010/main" val="2528772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990600"/>
            <a:ext cx="8763000" cy="3539430"/>
          </a:xfrm>
          <a:prstGeom prst="rect">
            <a:avLst/>
          </a:prstGeom>
          <a:noFill/>
        </p:spPr>
        <p:txBody>
          <a:bodyPr wrap="square" rtlCol="0">
            <a:spAutoFit/>
          </a:bodyPr>
          <a:lstStyle/>
          <a:p>
            <a:pPr marL="457200" indent="-457200">
              <a:buFont typeface="Arial" pitchFamily="34" charset="0"/>
              <a:buChar char="•"/>
            </a:pPr>
            <a:r>
              <a:rPr lang="en-US" sz="2800" dirty="0" smtClean="0"/>
              <a:t>M9 paper has adhesive backing that allows it to be attached to clothing and equipment. </a:t>
            </a:r>
          </a:p>
          <a:p>
            <a:pPr marL="457200" indent="-457200">
              <a:buFont typeface="Arial" pitchFamily="34" charset="0"/>
              <a:buChar char="•"/>
            </a:pPr>
            <a:r>
              <a:rPr lang="en-US" sz="2800" dirty="0" smtClean="0"/>
              <a:t>Color change (Red, Reddish brown, Pink, Purple) indicates chemical agent but does not identify a specific agent </a:t>
            </a:r>
          </a:p>
          <a:p>
            <a:pPr marL="457200" indent="-457200">
              <a:buFont typeface="Arial" pitchFamily="34" charset="0"/>
              <a:buChar char="•"/>
            </a:pPr>
            <a:r>
              <a:rPr lang="en-US" sz="2800" dirty="0" smtClean="0"/>
              <a:t>Tends to react faster than M8 paper </a:t>
            </a:r>
          </a:p>
          <a:p>
            <a:pPr marL="457200" indent="-457200">
              <a:buFont typeface="Arial" pitchFamily="34" charset="0"/>
              <a:buChar char="•"/>
            </a:pPr>
            <a:r>
              <a:rPr lang="en-US" sz="2800" dirty="0"/>
              <a:t>C</a:t>
            </a:r>
            <a:r>
              <a:rPr lang="en-US" sz="2800" dirty="0" smtClean="0"/>
              <a:t>an be attached to vehicles. Vehicles are limited to a speed of about 20 mi/h. </a:t>
            </a:r>
          </a:p>
        </p:txBody>
      </p:sp>
      <p:sp>
        <p:nvSpPr>
          <p:cNvPr id="3" name="TextBox 2"/>
          <p:cNvSpPr txBox="1"/>
          <p:nvPr/>
        </p:nvSpPr>
        <p:spPr>
          <a:xfrm>
            <a:off x="304800" y="253425"/>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M9 Detection Paper</a:t>
            </a:r>
            <a:endParaRPr lang="en-US" sz="3200" dirty="0">
              <a:solidFill>
                <a:schemeClr val="accent6">
                  <a:lumMod val="75000"/>
                </a:schemeClr>
              </a:solidFill>
              <a:latin typeface="Arial Black"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544635"/>
            <a:ext cx="3759200" cy="2180752"/>
          </a:xfrm>
          <a:prstGeom prst="rect">
            <a:avLst/>
          </a:prstGeom>
        </p:spPr>
      </p:pic>
    </p:spTree>
    <p:extLst>
      <p:ext uri="{BB962C8B-B14F-4D97-AF65-F5344CB8AC3E}">
        <p14:creationId xmlns:p14="http://schemas.microsoft.com/office/powerpoint/2010/main" val="195082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056144"/>
            <a:ext cx="8763000" cy="2677656"/>
          </a:xfrm>
          <a:prstGeom prst="rect">
            <a:avLst/>
          </a:prstGeom>
          <a:noFill/>
        </p:spPr>
        <p:txBody>
          <a:bodyPr wrap="square" rtlCol="0">
            <a:spAutoFit/>
          </a:bodyPr>
          <a:lstStyle/>
          <a:p>
            <a:pPr marL="457200" indent="-457200">
              <a:buFont typeface="Arial" pitchFamily="34" charset="0"/>
              <a:buChar char="•"/>
            </a:pPr>
            <a:r>
              <a:rPr lang="en-US" sz="2800" dirty="0">
                <a:cs typeface="Arial" pitchFamily="34" charset="0"/>
              </a:rPr>
              <a:t>P</a:t>
            </a:r>
            <a:r>
              <a:rPr lang="en-US" sz="2800" dirty="0" smtClean="0">
                <a:cs typeface="Arial" pitchFamily="34" charset="0"/>
              </a:rPr>
              <a:t>ortable, operates independently after system startup, and provides an audible and visual alarm. </a:t>
            </a:r>
          </a:p>
          <a:p>
            <a:pPr marL="457200" indent="-457200">
              <a:buFont typeface="Arial" pitchFamily="34" charset="0"/>
              <a:buChar char="•"/>
            </a:pPr>
            <a:r>
              <a:rPr lang="en-US" sz="2800" dirty="0" smtClean="0">
                <a:cs typeface="Arial" pitchFamily="34" charset="0"/>
              </a:rPr>
              <a:t>Simultaneously detects nerve and blister agent vapors </a:t>
            </a:r>
          </a:p>
          <a:p>
            <a:pPr marL="457200" indent="-457200">
              <a:buFont typeface="Arial" pitchFamily="34" charset="0"/>
              <a:buChar char="•"/>
            </a:pPr>
            <a:r>
              <a:rPr lang="en-US" sz="2800" dirty="0" smtClean="0">
                <a:cs typeface="Arial" pitchFamily="34" charset="0"/>
              </a:rPr>
              <a:t>Detection leads to more precise identification using other techniques. </a:t>
            </a:r>
            <a:endParaRPr lang="en-US" sz="2800" dirty="0">
              <a:cs typeface="Arial" pitchFamily="34" charset="0"/>
            </a:endParaRPr>
          </a:p>
        </p:txBody>
      </p:sp>
      <p:sp>
        <p:nvSpPr>
          <p:cNvPr id="3" name="TextBox 2"/>
          <p:cNvSpPr txBox="1"/>
          <p:nvPr/>
        </p:nvSpPr>
        <p:spPr>
          <a:xfrm>
            <a:off x="304800" y="329625"/>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M22 Detector</a:t>
            </a:r>
            <a:endParaRPr lang="en-US" sz="3200" dirty="0">
              <a:solidFill>
                <a:schemeClr val="accent6">
                  <a:lumMod val="75000"/>
                </a:schemeClr>
              </a:solidFill>
              <a:latin typeface="Arial Black"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669" y="3886200"/>
            <a:ext cx="3506102" cy="2743200"/>
          </a:xfrm>
          <a:prstGeom prst="rect">
            <a:avLst/>
          </a:prstGeom>
        </p:spPr>
      </p:pic>
    </p:spTree>
    <p:extLst>
      <p:ext uri="{BB962C8B-B14F-4D97-AF65-F5344CB8AC3E}">
        <p14:creationId xmlns:p14="http://schemas.microsoft.com/office/powerpoint/2010/main" val="294796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990600"/>
            <a:ext cx="8763000" cy="2677656"/>
          </a:xfrm>
          <a:prstGeom prst="rect">
            <a:avLst/>
          </a:prstGeom>
          <a:noFill/>
        </p:spPr>
        <p:txBody>
          <a:bodyPr wrap="square" rtlCol="0">
            <a:spAutoFit/>
          </a:bodyPr>
          <a:lstStyle/>
          <a:p>
            <a:pPr marL="457200" indent="-457200">
              <a:buFont typeface="Arial" pitchFamily="34" charset="0"/>
              <a:buChar char="•"/>
            </a:pPr>
            <a:r>
              <a:rPr lang="en-US" sz="2400" dirty="0" smtClean="0"/>
              <a:t>Portable kit detects nerve gas, mustard gas, and cyanide and usually is used to define areas of contamination. </a:t>
            </a:r>
          </a:p>
          <a:p>
            <a:pPr marL="457200" indent="-457200">
              <a:buFont typeface="Arial" pitchFamily="34" charset="0"/>
              <a:buChar char="•"/>
            </a:pPr>
            <a:r>
              <a:rPr lang="en-US" sz="2400" dirty="0" smtClean="0"/>
              <a:t>Used extensively during the Gulf War but is also available commercially. </a:t>
            </a:r>
          </a:p>
          <a:p>
            <a:pPr marL="457200" indent="-457200">
              <a:buFont typeface="Arial" pitchFamily="34" charset="0"/>
              <a:buChar char="•"/>
            </a:pPr>
            <a:r>
              <a:rPr lang="en-US" sz="2400" dirty="0" smtClean="0"/>
              <a:t>Contains a package of M8 paper, detailed instructions, and a vapor sampler (12 enzymatic tickets that contain laboratory filter paper for detecting CA vapors). </a:t>
            </a:r>
          </a:p>
        </p:txBody>
      </p:sp>
      <p:sp>
        <p:nvSpPr>
          <p:cNvPr id="3" name="TextBox 2"/>
          <p:cNvSpPr txBox="1"/>
          <p:nvPr/>
        </p:nvSpPr>
        <p:spPr>
          <a:xfrm>
            <a:off x="304800" y="253425"/>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M256A1 Chemical Kit</a:t>
            </a:r>
            <a:endParaRPr lang="en-US" sz="3200" dirty="0">
              <a:solidFill>
                <a:schemeClr val="accent6">
                  <a:lumMod val="75000"/>
                </a:schemeClr>
              </a:solidFill>
              <a:latin typeface="Arial Black"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800421"/>
            <a:ext cx="3530600" cy="2905179"/>
          </a:xfrm>
          <a:prstGeom prst="rect">
            <a:avLst/>
          </a:prstGeom>
        </p:spPr>
      </p:pic>
    </p:spTree>
    <p:extLst>
      <p:ext uri="{BB962C8B-B14F-4D97-AF65-F5344CB8AC3E}">
        <p14:creationId xmlns:p14="http://schemas.microsoft.com/office/powerpoint/2010/main" val="841308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152400" y="1492508"/>
            <a:ext cx="8839200" cy="4401205"/>
          </a:xfrm>
          <a:prstGeom prst="rect">
            <a:avLst/>
          </a:prstGeom>
          <a:noFill/>
        </p:spPr>
        <p:txBody>
          <a:bodyPr wrap="square" rtlCol="0">
            <a:spAutoFit/>
          </a:bodyPr>
          <a:lstStyle/>
          <a:p>
            <a:pPr marL="457200" indent="-457200">
              <a:buFont typeface="Arial" pitchFamily="34" charset="0"/>
              <a:buChar char="•"/>
            </a:pPr>
            <a:r>
              <a:rPr lang="en-US" sz="2800" dirty="0"/>
              <a:t>E</a:t>
            </a:r>
            <a:r>
              <a:rPr lang="en-US" sz="2800" dirty="0" smtClean="0"/>
              <a:t>ight glass ampoules, six containing reagents for testing and two in an attached chemical heater. </a:t>
            </a:r>
          </a:p>
          <a:p>
            <a:pPr marL="457200" indent="-457200">
              <a:buFont typeface="Arial" pitchFamily="34" charset="0"/>
              <a:buChar char="•"/>
            </a:pPr>
            <a:r>
              <a:rPr lang="en-US" sz="2800" dirty="0"/>
              <a:t>A</a:t>
            </a:r>
            <a:r>
              <a:rPr lang="en-US" sz="2800" dirty="0" smtClean="0"/>
              <a:t>mpoules are crushed between the fingers and direct the flow of liquid reagent to wet the test spots. </a:t>
            </a:r>
          </a:p>
          <a:p>
            <a:pPr marL="457200" indent="-457200">
              <a:buFont typeface="Arial" pitchFamily="34" charset="0"/>
              <a:buChar char="•"/>
            </a:pPr>
            <a:r>
              <a:rPr lang="en-US" sz="2800" dirty="0" smtClean="0"/>
              <a:t>Each test spot or detecting tablet develops a distinctive color for a chemical agent. </a:t>
            </a:r>
          </a:p>
          <a:p>
            <a:pPr marL="457200" indent="-457200">
              <a:buFont typeface="Arial" pitchFamily="34" charset="0"/>
              <a:buChar char="•"/>
            </a:pPr>
            <a:r>
              <a:rPr lang="en-US" sz="2800" dirty="0" smtClean="0"/>
              <a:t>Detects all agents at levels below those that can kill or injure people. </a:t>
            </a:r>
          </a:p>
          <a:p>
            <a:pPr marL="457200" indent="-457200">
              <a:buFont typeface="Arial" pitchFamily="34" charset="0"/>
              <a:buChar char="•"/>
            </a:pPr>
            <a:r>
              <a:rPr lang="en-US" sz="2800" dirty="0"/>
              <a:t>P</a:t>
            </a:r>
            <a:r>
              <a:rPr lang="en-US" sz="2800" dirty="0" smtClean="0"/>
              <a:t>rone to false-positive results, but it has not been demonstrated to produce false-negative results. </a:t>
            </a:r>
          </a:p>
        </p:txBody>
      </p:sp>
      <p:sp>
        <p:nvSpPr>
          <p:cNvPr id="3" name="TextBox 2"/>
          <p:cNvSpPr txBox="1"/>
          <p:nvPr/>
        </p:nvSpPr>
        <p:spPr>
          <a:xfrm>
            <a:off x="1295400" y="482025"/>
            <a:ext cx="6629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M256A1 Chemical Kit (cont.)</a:t>
            </a:r>
            <a:endParaRPr lang="en-US" sz="3200" dirty="0">
              <a:solidFill>
                <a:schemeClr val="accent6">
                  <a:lumMod val="75000"/>
                </a:schemeClr>
              </a:solidFill>
              <a:latin typeface="Arial Black" pitchFamily="34" charset="0"/>
            </a:endParaRPr>
          </a:p>
        </p:txBody>
      </p:sp>
    </p:spTree>
    <p:extLst>
      <p:ext uri="{BB962C8B-B14F-4D97-AF65-F5344CB8AC3E}">
        <p14:creationId xmlns:p14="http://schemas.microsoft.com/office/powerpoint/2010/main" val="1415040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152399" y="914400"/>
            <a:ext cx="6172201" cy="5693866"/>
          </a:xfrm>
          <a:prstGeom prst="rect">
            <a:avLst/>
          </a:prstGeom>
          <a:noFill/>
        </p:spPr>
        <p:txBody>
          <a:bodyPr wrap="square" rtlCol="0">
            <a:spAutoFit/>
          </a:bodyPr>
          <a:lstStyle/>
          <a:p>
            <a:pPr marL="457200" indent="-457200">
              <a:buFont typeface="Arial" pitchFamily="34" charset="0"/>
              <a:buChar char="•"/>
            </a:pPr>
            <a:r>
              <a:rPr lang="en-US" sz="2800" dirty="0" smtClean="0"/>
              <a:t>Use enzymatic techniques to identify CAs. </a:t>
            </a:r>
          </a:p>
          <a:p>
            <a:pPr marL="457200" indent="-457200">
              <a:buFont typeface="Arial" pitchFamily="34" charset="0"/>
              <a:buChar char="•"/>
            </a:pPr>
            <a:r>
              <a:rPr lang="en-US" sz="2800" dirty="0"/>
              <a:t>H</a:t>
            </a:r>
            <a:r>
              <a:rPr lang="en-US" sz="2800" dirty="0" smtClean="0"/>
              <a:t>and pump draws a sample into a specific tube, and the concentration of the substance is read from the tube. </a:t>
            </a:r>
            <a:endParaRPr lang="en-US" sz="2800" dirty="0"/>
          </a:p>
          <a:p>
            <a:pPr marL="457200" indent="-457200">
              <a:buFont typeface="Arial" pitchFamily="34" charset="0"/>
              <a:buChar char="•"/>
            </a:pPr>
            <a:r>
              <a:rPr lang="en-US" sz="2800" dirty="0" smtClean="0"/>
              <a:t>Simple and inexpensive </a:t>
            </a:r>
          </a:p>
          <a:p>
            <a:pPr marL="457200" indent="-457200">
              <a:buFont typeface="Arial" pitchFamily="34" charset="0"/>
              <a:buChar char="•"/>
            </a:pPr>
            <a:r>
              <a:rPr lang="en-US" sz="2800" dirty="0" smtClean="0"/>
              <a:t>Different tubes for different agents. </a:t>
            </a:r>
          </a:p>
          <a:p>
            <a:pPr marL="457200" indent="-457200">
              <a:buFont typeface="Arial" pitchFamily="34" charset="0"/>
              <a:buChar char="•"/>
            </a:pPr>
            <a:r>
              <a:rPr lang="en-US" sz="2800" dirty="0" smtClean="0"/>
              <a:t>Requires knowledge of which CA is likely to be present in a given environment. </a:t>
            </a:r>
          </a:p>
          <a:p>
            <a:pPr marL="457200" indent="-457200">
              <a:buFont typeface="Arial" pitchFamily="34" charset="0"/>
              <a:buChar char="•"/>
            </a:pPr>
            <a:r>
              <a:rPr lang="en-US" sz="2800" dirty="0" smtClean="0"/>
              <a:t>A tube for each possible CA must be used for thorough detection. </a:t>
            </a:r>
          </a:p>
        </p:txBody>
      </p:sp>
      <p:sp>
        <p:nvSpPr>
          <p:cNvPr id="3" name="TextBox 2"/>
          <p:cNvSpPr txBox="1"/>
          <p:nvPr/>
        </p:nvSpPr>
        <p:spPr>
          <a:xfrm>
            <a:off x="304800" y="255580"/>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Colorimetric Tubes</a:t>
            </a:r>
            <a:endParaRPr lang="en-US" sz="3200" dirty="0">
              <a:solidFill>
                <a:schemeClr val="accent6">
                  <a:lumMod val="75000"/>
                </a:schemeClr>
              </a:solidFill>
              <a:latin typeface="Arial Black"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938528"/>
            <a:ext cx="2464320" cy="3700272"/>
          </a:xfrm>
          <a:prstGeom prst="rect">
            <a:avLst/>
          </a:prstGeom>
        </p:spPr>
      </p:pic>
    </p:spTree>
    <p:extLst>
      <p:ext uri="{BB962C8B-B14F-4D97-AF65-F5344CB8AC3E}">
        <p14:creationId xmlns:p14="http://schemas.microsoft.com/office/powerpoint/2010/main" val="1941477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219200"/>
            <a:ext cx="8686800" cy="3170099"/>
          </a:xfrm>
          <a:prstGeom prst="rect">
            <a:avLst/>
          </a:prstGeom>
          <a:noFill/>
        </p:spPr>
        <p:txBody>
          <a:bodyPr wrap="square" rtlCol="0">
            <a:spAutoFit/>
          </a:bodyPr>
          <a:lstStyle/>
          <a:p>
            <a:pPr marL="457200" indent="-457200">
              <a:buFont typeface="Arial" pitchFamily="34" charset="0"/>
              <a:buChar char="•"/>
            </a:pPr>
            <a:r>
              <a:rPr lang="en-US" sz="2800" dirty="0" smtClean="0"/>
              <a:t>Example: test for mustard gas</a:t>
            </a:r>
          </a:p>
          <a:p>
            <a:pPr marL="457200" indent="-457200">
              <a:buFont typeface="Arial" pitchFamily="34" charset="0"/>
              <a:buChar char="•"/>
            </a:pPr>
            <a:endParaRPr lang="en-US" sz="2800" dirty="0" smtClean="0"/>
          </a:p>
          <a:p>
            <a:pPr lvl="1"/>
            <a:r>
              <a:rPr lang="en-US" sz="2400" dirty="0" smtClean="0"/>
              <a:t>Cl(CH</a:t>
            </a:r>
            <a:r>
              <a:rPr lang="en-US" sz="2400" baseline="-25000" dirty="0" smtClean="0"/>
              <a:t>2</a:t>
            </a:r>
            <a:r>
              <a:rPr lang="en-US" sz="2400" dirty="0" smtClean="0"/>
              <a:t>)</a:t>
            </a:r>
            <a:r>
              <a:rPr lang="en-US" sz="2400" baseline="-25000" dirty="0" smtClean="0"/>
              <a:t>2</a:t>
            </a:r>
            <a:r>
              <a:rPr lang="en-US" sz="2400" dirty="0" smtClean="0"/>
              <a:t>S(CH</a:t>
            </a:r>
            <a:r>
              <a:rPr lang="en-US" sz="2400" baseline="-25000" dirty="0" smtClean="0"/>
              <a:t>2</a:t>
            </a:r>
            <a:r>
              <a:rPr lang="en-US" sz="2400" dirty="0" smtClean="0"/>
              <a:t>)</a:t>
            </a:r>
            <a:r>
              <a:rPr lang="en-US" sz="2400" baseline="-25000" dirty="0" smtClean="0"/>
              <a:t>2</a:t>
            </a:r>
            <a:r>
              <a:rPr lang="en-US" sz="2400" dirty="0" smtClean="0"/>
              <a:t>Cl (mustard agent) </a:t>
            </a:r>
          </a:p>
          <a:p>
            <a:pPr lvl="1"/>
            <a:r>
              <a:rPr lang="en-US" sz="2400" dirty="0" smtClean="0"/>
              <a:t>+ pyridine-CH</a:t>
            </a:r>
            <a:r>
              <a:rPr lang="en-US" sz="2400" baseline="-25000" dirty="0" smtClean="0"/>
              <a:t>2</a:t>
            </a:r>
            <a:r>
              <a:rPr lang="en-US" sz="2400" dirty="0" smtClean="0"/>
              <a:t>-p-phenylidene-NO</a:t>
            </a:r>
            <a:r>
              <a:rPr lang="en-US" sz="2400" baseline="-25000" dirty="0" smtClean="0"/>
              <a:t>2</a:t>
            </a:r>
            <a:r>
              <a:rPr lang="en-US" sz="2400" dirty="0" smtClean="0"/>
              <a:t> (colorless)</a:t>
            </a:r>
          </a:p>
          <a:p>
            <a:pPr lvl="1"/>
            <a:r>
              <a:rPr lang="en-US" sz="2400" dirty="0" smtClean="0"/>
              <a:t/>
            </a:r>
            <a:br>
              <a:rPr lang="en-US" sz="2400" dirty="0" smtClean="0"/>
            </a:br>
            <a:r>
              <a:rPr lang="en-US" sz="2400" dirty="0" smtClean="0"/>
              <a:t>reacts at 110 </a:t>
            </a:r>
            <a:r>
              <a:rPr lang="en-US" sz="2400" dirty="0" smtClean="0">
                <a:latin typeface="Arial"/>
                <a:cs typeface="Arial"/>
                <a:sym typeface="Symbol"/>
              </a:rPr>
              <a:t></a:t>
            </a:r>
            <a:r>
              <a:rPr lang="en-US" sz="2400" dirty="0" smtClean="0"/>
              <a:t>C in the presence of NaOH to give </a:t>
            </a:r>
          </a:p>
          <a:p>
            <a:pPr lvl="1"/>
            <a:endParaRPr lang="en-US" sz="2400" dirty="0" smtClean="0"/>
          </a:p>
          <a:p>
            <a:pPr lvl="1"/>
            <a:r>
              <a:rPr lang="en-US" sz="2400" dirty="0" smtClean="0"/>
              <a:t>Cl(CH</a:t>
            </a:r>
            <a:r>
              <a:rPr lang="en-US" sz="2400" baseline="-25000" dirty="0" smtClean="0"/>
              <a:t>2</a:t>
            </a:r>
            <a:r>
              <a:rPr lang="en-US" sz="2400" dirty="0" smtClean="0"/>
              <a:t>)</a:t>
            </a:r>
            <a:r>
              <a:rPr lang="en-US" sz="2400" baseline="-25000" dirty="0" smtClean="0"/>
              <a:t>2</a:t>
            </a:r>
            <a:r>
              <a:rPr lang="en-US" sz="2400" dirty="0" smtClean="0"/>
              <a:t>S(CH</a:t>
            </a:r>
            <a:r>
              <a:rPr lang="en-US" sz="2400" baseline="-25000" dirty="0" smtClean="0"/>
              <a:t>2</a:t>
            </a:r>
            <a:r>
              <a:rPr lang="en-US" sz="2400" dirty="0" smtClean="0"/>
              <a:t>)</a:t>
            </a:r>
            <a:r>
              <a:rPr lang="en-US" sz="2400" baseline="-25000" dirty="0" smtClean="0"/>
              <a:t>2</a:t>
            </a:r>
            <a:r>
              <a:rPr lang="en-US" sz="2400" dirty="0" smtClean="0"/>
              <a:t>N=CH-pyridine-NO</a:t>
            </a:r>
            <a:r>
              <a:rPr lang="en-US" sz="2400" baseline="-25000" dirty="0" smtClean="0"/>
              <a:t>2</a:t>
            </a:r>
            <a:r>
              <a:rPr lang="en-US" sz="2400" dirty="0" smtClean="0"/>
              <a:t> (blue) </a:t>
            </a:r>
            <a:endParaRPr lang="en-US" sz="2400" dirty="0"/>
          </a:p>
        </p:txBody>
      </p:sp>
      <p:sp>
        <p:nvSpPr>
          <p:cNvPr id="3" name="TextBox 2"/>
          <p:cNvSpPr txBox="1"/>
          <p:nvPr/>
        </p:nvSpPr>
        <p:spPr>
          <a:xfrm>
            <a:off x="304800" y="405825"/>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Colorimetric Tubes (cont.)</a:t>
            </a:r>
            <a:endParaRPr lang="en-US" sz="3200" dirty="0">
              <a:solidFill>
                <a:schemeClr val="accent6">
                  <a:lumMod val="75000"/>
                </a:schemeClr>
              </a:solidFill>
              <a:latin typeface="Arial Black"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519" y="4495800"/>
            <a:ext cx="2298481" cy="2220686"/>
          </a:xfrm>
          <a:prstGeom prst="rect">
            <a:avLst/>
          </a:prstGeom>
        </p:spPr>
      </p:pic>
    </p:spTree>
    <p:extLst>
      <p:ext uri="{BB962C8B-B14F-4D97-AF65-F5344CB8AC3E}">
        <p14:creationId xmlns:p14="http://schemas.microsoft.com/office/powerpoint/2010/main" val="3488916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1524000" y="152400"/>
            <a:ext cx="6172200" cy="690563"/>
          </a:xfrm>
        </p:spPr>
        <p:txBody>
          <a:bodyPr>
            <a:noAutofit/>
          </a:bodyPr>
          <a:lstStyle/>
          <a:p>
            <a:pPr>
              <a:defRPr/>
            </a:pPr>
            <a:r>
              <a:rPr lang="en-US" sz="2800" dirty="0" smtClean="0">
                <a:solidFill>
                  <a:schemeClr val="accent6">
                    <a:lumMod val="75000"/>
                  </a:schemeClr>
                </a:solidFill>
                <a:latin typeface="Arial Black" pitchFamily="34" charset="0"/>
              </a:rPr>
              <a:t>Sulfur Mustard Military History</a:t>
            </a:r>
          </a:p>
        </p:txBody>
      </p:sp>
      <p:sp>
        <p:nvSpPr>
          <p:cNvPr id="23559" name="Rectangle 7"/>
          <p:cNvSpPr>
            <a:spLocks noGrp="1" noChangeArrowheads="1"/>
          </p:cNvSpPr>
          <p:nvPr>
            <p:ph type="body" sz="half" idx="2"/>
          </p:nvPr>
        </p:nvSpPr>
        <p:spPr>
          <a:xfrm>
            <a:off x="304800" y="838200"/>
            <a:ext cx="8534400" cy="3886200"/>
          </a:xfrm>
        </p:spPr>
        <p:txBody>
          <a:bodyPr>
            <a:noAutofit/>
          </a:bodyPr>
          <a:lstStyle/>
          <a:p>
            <a:pPr>
              <a:defRPr/>
            </a:pPr>
            <a:r>
              <a:rPr lang="en-US" sz="2800" dirty="0" smtClean="0">
                <a:latin typeface="+mj-lt"/>
                <a:ea typeface="+mj-ea"/>
                <a:cs typeface="+mj-cs"/>
              </a:rPr>
              <a:t>Used first by Germans in WWI in 1917.</a:t>
            </a:r>
          </a:p>
          <a:p>
            <a:pPr>
              <a:defRPr/>
            </a:pPr>
            <a:r>
              <a:rPr lang="en-US" sz="2800" dirty="0" smtClean="0">
                <a:latin typeface="+mj-lt"/>
                <a:ea typeface="+mj-ea"/>
                <a:cs typeface="+mj-cs"/>
              </a:rPr>
              <a:t>Captured mustard gas shells used by Allies in 1917.</a:t>
            </a:r>
          </a:p>
          <a:p>
            <a:pPr>
              <a:defRPr/>
            </a:pPr>
            <a:r>
              <a:rPr lang="en-US" sz="2800" dirty="0" smtClean="0">
                <a:latin typeface="+mj-lt"/>
                <a:ea typeface="+mj-ea"/>
                <a:cs typeface="+mj-cs"/>
              </a:rPr>
              <a:t>Later dispersed as an aerosol, in aerial bombs, land mines, mortar rounds, artillery shells, and rockets.</a:t>
            </a:r>
          </a:p>
          <a:p>
            <a:r>
              <a:rPr lang="en-US" sz="2800" dirty="0" smtClean="0"/>
              <a:t>It can remain </a:t>
            </a:r>
            <a:r>
              <a:rPr lang="en-US" sz="2800" dirty="0"/>
              <a:t>on the ground for </a:t>
            </a:r>
            <a:r>
              <a:rPr lang="en-US" sz="2800" dirty="0" smtClean="0"/>
              <a:t>weeks</a:t>
            </a:r>
            <a:r>
              <a:rPr lang="en-US" sz="2800" dirty="0"/>
              <a:t>, </a:t>
            </a:r>
            <a:r>
              <a:rPr lang="en-US" sz="2800" dirty="0" smtClean="0"/>
              <a:t>making the area dangerous long after its dispersal. </a:t>
            </a:r>
            <a:endParaRPr lang="en-US" sz="2800" dirty="0">
              <a:latin typeface="+mj-lt"/>
              <a:ea typeface="+mj-ea"/>
              <a:cs typeface="+mj-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534" y="4648200"/>
            <a:ext cx="2737866" cy="2055969"/>
          </a:xfrm>
          <a:prstGeom prst="rect">
            <a:avLst/>
          </a:prstGeom>
        </p:spPr>
      </p:pic>
      <p:sp>
        <p:nvSpPr>
          <p:cNvPr id="3" name="TextBox 2"/>
          <p:cNvSpPr txBox="1"/>
          <p:nvPr/>
        </p:nvSpPr>
        <p:spPr>
          <a:xfrm>
            <a:off x="4724400" y="4953000"/>
            <a:ext cx="3200400" cy="1477328"/>
          </a:xfrm>
          <a:prstGeom prst="rect">
            <a:avLst/>
          </a:prstGeom>
          <a:noFill/>
        </p:spPr>
        <p:txBody>
          <a:bodyPr wrap="square" rtlCol="0">
            <a:spAutoFit/>
          </a:bodyPr>
          <a:lstStyle/>
          <a:p>
            <a:r>
              <a:rPr lang="en-US" dirty="0" smtClean="0"/>
              <a:t>155 mm artillery shells that contained </a:t>
            </a:r>
            <a:r>
              <a:rPr lang="en-US" dirty="0"/>
              <a:t>"HD" (distilled sulfur mustard agent) at </a:t>
            </a:r>
            <a:r>
              <a:rPr lang="en-US" dirty="0" smtClean="0"/>
              <a:t> Pueblo chemical weapons storage facility</a:t>
            </a:r>
            <a:endParaRPr lang="en-US" dirty="0"/>
          </a:p>
        </p:txBody>
      </p:sp>
    </p:spTree>
    <p:extLst>
      <p:ext uri="{BB962C8B-B14F-4D97-AF65-F5344CB8AC3E}">
        <p14:creationId xmlns:p14="http://schemas.microsoft.com/office/powerpoint/2010/main" val="418887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6477000" cy="5693866"/>
          </a:xfrm>
          <a:prstGeom prst="rect">
            <a:avLst/>
          </a:prstGeom>
          <a:noFill/>
        </p:spPr>
        <p:txBody>
          <a:bodyPr wrap="square" rtlCol="0">
            <a:spAutoFit/>
          </a:bodyPr>
          <a:lstStyle/>
          <a:p>
            <a:pPr marL="457200" indent="-457200">
              <a:buFont typeface="Arial" pitchFamily="34" charset="0"/>
              <a:buChar char="•"/>
            </a:pPr>
            <a:r>
              <a:rPr lang="en-US" sz="2800" dirty="0"/>
              <a:t>F</a:t>
            </a:r>
            <a:r>
              <a:rPr lang="en-US" sz="2800" dirty="0" smtClean="0"/>
              <a:t>or nerve agents </a:t>
            </a:r>
          </a:p>
          <a:p>
            <a:pPr marL="457200" indent="-457200">
              <a:buFont typeface="Arial" pitchFamily="34" charset="0"/>
              <a:buChar char="•"/>
            </a:pPr>
            <a:r>
              <a:rPr lang="en-US" sz="2800" dirty="0" smtClean="0"/>
              <a:t>Two parts, one with enzyme-impregnated paper and the other with substrate-impregnated paper. </a:t>
            </a:r>
          </a:p>
          <a:p>
            <a:pPr marL="457200" indent="-457200">
              <a:buFont typeface="Arial" pitchFamily="34" charset="0"/>
              <a:buChar char="•"/>
            </a:pPr>
            <a:r>
              <a:rPr lang="en-US" sz="2800" dirty="0" smtClean="0"/>
              <a:t>When the package is broken and the enzyme paper wetted, the substrate part of the ticket is exposed to the test vapor by means of a pump. </a:t>
            </a:r>
          </a:p>
          <a:p>
            <a:pPr marL="457200" indent="-457200">
              <a:buFont typeface="Arial" pitchFamily="34" charset="0"/>
              <a:buChar char="•"/>
            </a:pPr>
            <a:r>
              <a:rPr lang="en-US" sz="2800" dirty="0" smtClean="0"/>
              <a:t>Two parts put together for two minutes. </a:t>
            </a:r>
          </a:p>
          <a:p>
            <a:pPr marL="457200" indent="-457200">
              <a:buFont typeface="Arial" pitchFamily="34" charset="0"/>
              <a:buChar char="•"/>
            </a:pPr>
            <a:r>
              <a:rPr lang="en-US" sz="2800" dirty="0"/>
              <a:t>C</a:t>
            </a:r>
            <a:r>
              <a:rPr lang="en-US" sz="2800" dirty="0" smtClean="0"/>
              <a:t>an also be used without a pump (by waving it in the air) but this gives a slightly less sensitivity.</a:t>
            </a:r>
          </a:p>
        </p:txBody>
      </p:sp>
      <p:sp>
        <p:nvSpPr>
          <p:cNvPr id="3" name="TextBox 2"/>
          <p:cNvSpPr txBox="1"/>
          <p:nvPr/>
        </p:nvSpPr>
        <p:spPr>
          <a:xfrm>
            <a:off x="228600" y="304800"/>
            <a:ext cx="8686800" cy="523220"/>
          </a:xfrm>
          <a:prstGeom prst="rect">
            <a:avLst/>
          </a:prstGeom>
          <a:noFill/>
        </p:spPr>
        <p:txBody>
          <a:bodyPr wrap="square">
            <a:spAutoFit/>
          </a:bodyPr>
          <a:lstStyle/>
          <a:p>
            <a:pPr algn="ctr">
              <a:defRPr/>
            </a:pPr>
            <a:r>
              <a:rPr lang="en-US" sz="2800" b="1" dirty="0" smtClean="0">
                <a:solidFill>
                  <a:srgbClr val="000064"/>
                </a:solidFill>
                <a:latin typeface="Arial Black" pitchFamily="34" charset="0"/>
              </a:rPr>
              <a:t>Detection Tickets</a:t>
            </a:r>
            <a:endParaRPr lang="en-US" sz="2800" dirty="0">
              <a:solidFill>
                <a:schemeClr val="accent6">
                  <a:lumMod val="75000"/>
                </a:schemeClr>
              </a:solidFill>
              <a:latin typeface="Arial Black"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943" y="990600"/>
            <a:ext cx="2175652" cy="2212320"/>
          </a:xfrm>
          <a:prstGeom prst="rect">
            <a:avLst/>
          </a:prstGeom>
        </p:spPr>
      </p:pic>
    </p:spTree>
    <p:extLst>
      <p:ext uri="{BB962C8B-B14F-4D97-AF65-F5344CB8AC3E}">
        <p14:creationId xmlns:p14="http://schemas.microsoft.com/office/powerpoint/2010/main" val="1710316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448574"/>
            <a:ext cx="8686800" cy="4647426"/>
          </a:xfrm>
          <a:prstGeom prst="rect">
            <a:avLst/>
          </a:prstGeom>
          <a:noFill/>
        </p:spPr>
        <p:txBody>
          <a:bodyPr wrap="square" rtlCol="0">
            <a:spAutoFit/>
          </a:bodyPr>
          <a:lstStyle/>
          <a:p>
            <a:pPr marL="457200" indent="-457200">
              <a:buFont typeface="Arial" pitchFamily="34" charset="0"/>
              <a:buChar char="•"/>
            </a:pPr>
            <a:r>
              <a:rPr lang="en-US" sz="2800" dirty="0" smtClean="0"/>
              <a:t>If the enzyme part of the ticket has turned a weak blue color, nerve agent is not present. </a:t>
            </a:r>
          </a:p>
          <a:p>
            <a:pPr marL="457200" indent="-457200">
              <a:buFont typeface="Arial" pitchFamily="34" charset="0"/>
              <a:buChar char="•"/>
            </a:pPr>
            <a:r>
              <a:rPr lang="en-US" sz="2800" dirty="0" smtClean="0"/>
              <a:t>The blue change of color requires an active enzyme - some form of cholinesterase. In the presence of nerve agents, the enzyme is inhibited and no change of color occurs. </a:t>
            </a:r>
          </a:p>
          <a:p>
            <a:pPr marL="457200" indent="-457200">
              <a:buFont typeface="Arial" pitchFamily="34" charset="0"/>
              <a:buChar char="•"/>
            </a:pPr>
            <a:r>
              <a:rPr lang="en-US" sz="2800" dirty="0" smtClean="0"/>
              <a:t>Detection tickets of this kind cannot distinguish between the different nerve agents. </a:t>
            </a:r>
          </a:p>
          <a:p>
            <a:endParaRPr lang="en-US" sz="2400" dirty="0" smtClean="0"/>
          </a:p>
          <a:p>
            <a:pPr lvl="1"/>
            <a:r>
              <a:rPr lang="en-US" sz="2400" dirty="0" smtClean="0"/>
              <a:t>2,6-dichloroindophenylacetate (red) + cholinesterase </a:t>
            </a:r>
          </a:p>
          <a:p>
            <a:pPr lvl="1"/>
            <a:r>
              <a:rPr lang="en-US" sz="2400" dirty="0" smtClean="0"/>
              <a:t>produces 2,6-dichloroindophenol (blue)</a:t>
            </a:r>
            <a:endParaRPr lang="en-US" sz="2400" dirty="0"/>
          </a:p>
        </p:txBody>
      </p:sp>
      <p:sp>
        <p:nvSpPr>
          <p:cNvPr id="3" name="TextBox 2"/>
          <p:cNvSpPr txBox="1"/>
          <p:nvPr/>
        </p:nvSpPr>
        <p:spPr>
          <a:xfrm>
            <a:off x="304800" y="405825"/>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Detection Tickets (cont.)</a:t>
            </a:r>
            <a:endParaRPr lang="en-US" sz="3200" dirty="0">
              <a:solidFill>
                <a:schemeClr val="accent6">
                  <a:lumMod val="75000"/>
                </a:schemeClr>
              </a:solidFill>
              <a:latin typeface="Arial Black" pitchFamily="34" charset="0"/>
            </a:endParaRPr>
          </a:p>
        </p:txBody>
      </p:sp>
    </p:spTree>
    <p:extLst>
      <p:ext uri="{BB962C8B-B14F-4D97-AF65-F5344CB8AC3E}">
        <p14:creationId xmlns:p14="http://schemas.microsoft.com/office/powerpoint/2010/main" val="4065995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219200"/>
            <a:ext cx="8686800" cy="1815882"/>
          </a:xfrm>
          <a:prstGeom prst="rect">
            <a:avLst/>
          </a:prstGeom>
          <a:noFill/>
        </p:spPr>
        <p:txBody>
          <a:bodyPr wrap="square" rtlCol="0">
            <a:spAutoFit/>
          </a:bodyPr>
          <a:lstStyle/>
          <a:p>
            <a:pPr marL="457200" indent="-457200">
              <a:buFont typeface="Arial" pitchFamily="34" charset="0"/>
              <a:buChar char="•"/>
            </a:pPr>
            <a:r>
              <a:rPr lang="en-US" sz="2800" dirty="0" smtClean="0"/>
              <a:t>Used in many handheld and stand-alone detection devices </a:t>
            </a:r>
          </a:p>
          <a:p>
            <a:pPr marL="457200" indent="-457200">
              <a:buFont typeface="Arial" pitchFamily="34" charset="0"/>
              <a:buChar char="•"/>
            </a:pPr>
            <a:r>
              <a:rPr lang="en-US" sz="2800" dirty="0" smtClean="0"/>
              <a:t>Gaseous sample drawn into a reaction chamber using an air pump. </a:t>
            </a:r>
            <a:endParaRPr lang="en-US" sz="2800" dirty="0"/>
          </a:p>
        </p:txBody>
      </p:sp>
      <p:sp>
        <p:nvSpPr>
          <p:cNvPr id="3" name="TextBox 2"/>
          <p:cNvSpPr txBox="1"/>
          <p:nvPr/>
        </p:nvSpPr>
        <p:spPr>
          <a:xfrm>
            <a:off x="304800" y="405825"/>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Ion Mobility Spectroscopy (IMS)</a:t>
            </a:r>
            <a:endParaRPr lang="en-US" sz="3200" dirty="0">
              <a:solidFill>
                <a:schemeClr val="accent6">
                  <a:lumMod val="75000"/>
                </a:schemeClr>
              </a:solidFill>
              <a:latin typeface="Arial Black"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3962400"/>
            <a:ext cx="2381250" cy="1905000"/>
          </a:xfrm>
          <a:prstGeom prst="rect">
            <a:avLst/>
          </a:prstGeom>
        </p:spPr>
      </p:pic>
    </p:spTree>
    <p:extLst>
      <p:ext uri="{BB962C8B-B14F-4D97-AF65-F5344CB8AC3E}">
        <p14:creationId xmlns:p14="http://schemas.microsoft.com/office/powerpoint/2010/main" val="3433773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143000"/>
            <a:ext cx="8686800" cy="3108543"/>
          </a:xfrm>
          <a:prstGeom prst="rect">
            <a:avLst/>
          </a:prstGeom>
          <a:noFill/>
        </p:spPr>
        <p:txBody>
          <a:bodyPr wrap="square" rtlCol="0">
            <a:spAutoFit/>
          </a:bodyPr>
          <a:lstStyle/>
          <a:p>
            <a:pPr marL="457200" indent="-457200">
              <a:buFont typeface="Arial" pitchFamily="34" charset="0"/>
              <a:buChar char="•"/>
            </a:pPr>
            <a:r>
              <a:rPr lang="en-US" sz="2800" dirty="0" smtClean="0"/>
              <a:t>Sample ionized , most commonly using radioactive beta emitters such as nickel-63 or americium-241</a:t>
            </a:r>
          </a:p>
          <a:p>
            <a:pPr marL="457200" indent="-457200">
              <a:buFont typeface="Arial" pitchFamily="34" charset="0"/>
              <a:buChar char="•"/>
            </a:pPr>
            <a:r>
              <a:rPr lang="en-US" sz="2800" dirty="0" smtClean="0"/>
              <a:t>Ions pulled through a tube by an electric field.</a:t>
            </a:r>
          </a:p>
          <a:p>
            <a:pPr marL="457200" indent="-457200">
              <a:buFont typeface="Arial" pitchFamily="34" charset="0"/>
              <a:buChar char="•"/>
            </a:pPr>
            <a:r>
              <a:rPr lang="en-US" sz="2800" dirty="0" smtClean="0"/>
              <a:t>A gas opposes the ion motion</a:t>
            </a:r>
          </a:p>
          <a:p>
            <a:pPr marL="457200" indent="-457200">
              <a:buFont typeface="Arial" pitchFamily="34" charset="0"/>
              <a:buChar char="•"/>
            </a:pPr>
            <a:r>
              <a:rPr lang="en-US" sz="2800" dirty="0" smtClean="0"/>
              <a:t>Ions hit detector at end of tube</a:t>
            </a:r>
          </a:p>
          <a:p>
            <a:pPr marL="457200" indent="-457200">
              <a:buFont typeface="Arial" pitchFamily="34" charset="0"/>
              <a:buChar char="•"/>
            </a:pPr>
            <a:r>
              <a:rPr lang="en-US" sz="2800" dirty="0" smtClean="0"/>
              <a:t>Migration time related to ion’s mass, charge, and shape.</a:t>
            </a:r>
          </a:p>
        </p:txBody>
      </p:sp>
      <p:sp>
        <p:nvSpPr>
          <p:cNvPr id="3" name="TextBox 2"/>
          <p:cNvSpPr txBox="1"/>
          <p:nvPr/>
        </p:nvSpPr>
        <p:spPr>
          <a:xfrm>
            <a:off x="304800" y="304800"/>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Ion Mobility Spectroscopy (IMS)</a:t>
            </a:r>
            <a:endParaRPr lang="en-US" sz="3200" dirty="0">
              <a:solidFill>
                <a:schemeClr val="accent6">
                  <a:lumMod val="75000"/>
                </a:schemeClr>
              </a:solidFill>
              <a:latin typeface="Arial Black"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191000"/>
            <a:ext cx="7620000" cy="2667000"/>
          </a:xfrm>
          <a:prstGeom prst="rect">
            <a:avLst/>
          </a:prstGeom>
        </p:spPr>
      </p:pic>
    </p:spTree>
    <p:extLst>
      <p:ext uri="{BB962C8B-B14F-4D97-AF65-F5344CB8AC3E}">
        <p14:creationId xmlns:p14="http://schemas.microsoft.com/office/powerpoint/2010/main" val="1052027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219200"/>
            <a:ext cx="8686800" cy="5262979"/>
          </a:xfrm>
          <a:prstGeom prst="rect">
            <a:avLst/>
          </a:prstGeom>
          <a:noFill/>
        </p:spPr>
        <p:txBody>
          <a:bodyPr wrap="square" rtlCol="0">
            <a:spAutoFit/>
          </a:bodyPr>
          <a:lstStyle/>
          <a:p>
            <a:pPr marL="457200" indent="-457200">
              <a:buFont typeface="Arial" pitchFamily="34" charset="0"/>
              <a:buChar char="•"/>
            </a:pPr>
            <a:r>
              <a:rPr lang="en-US" sz="2800" dirty="0" smtClean="0"/>
              <a:t>Substances identified according to the time it takes to traverse the distance to the detector and the amount of electrical charge detected. </a:t>
            </a:r>
          </a:p>
          <a:p>
            <a:pPr marL="457200" indent="-457200">
              <a:buFont typeface="Arial" pitchFamily="34" charset="0"/>
              <a:buChar char="•"/>
            </a:pPr>
            <a:r>
              <a:rPr lang="en-US" sz="2800" dirty="0"/>
              <a:t>P</a:t>
            </a:r>
            <a:r>
              <a:rPr lang="en-US" sz="2800" dirty="0" smtClean="0"/>
              <a:t>attern compared to a sample of clean air; if different and unique to certain types of agents, the alarm sounds. </a:t>
            </a:r>
          </a:p>
          <a:p>
            <a:pPr marL="457200" indent="-457200">
              <a:buFont typeface="Arial" pitchFamily="34" charset="0"/>
              <a:buChar char="•"/>
            </a:pPr>
            <a:r>
              <a:rPr lang="en-US" sz="2800" dirty="0" smtClean="0"/>
              <a:t>Limitation - compounds with similar molecular masses take similar times to drift, e.g. wintergreen oil (molecular mass = 152) will be incorrectly identified as mustard gas (molecular </a:t>
            </a:r>
            <a:r>
              <a:rPr lang="en-US" sz="2800" dirty="0"/>
              <a:t>m</a:t>
            </a:r>
            <a:r>
              <a:rPr lang="en-US" sz="2800" dirty="0" smtClean="0"/>
              <a:t>ass = 158)</a:t>
            </a:r>
          </a:p>
          <a:p>
            <a:pPr marL="457200" indent="-457200">
              <a:buFont typeface="Arial" pitchFamily="34" charset="0"/>
              <a:buChar char="•"/>
            </a:pPr>
            <a:r>
              <a:rPr lang="en-US" sz="2800" dirty="0" smtClean="0"/>
              <a:t>Positive hits should be confirmed by a second technique.</a:t>
            </a:r>
          </a:p>
        </p:txBody>
      </p:sp>
      <p:sp>
        <p:nvSpPr>
          <p:cNvPr id="3" name="TextBox 2"/>
          <p:cNvSpPr txBox="1"/>
          <p:nvPr/>
        </p:nvSpPr>
        <p:spPr>
          <a:xfrm>
            <a:off x="304800" y="405825"/>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Ion Mobility Spectroscopy (IMS)</a:t>
            </a:r>
            <a:endParaRPr lang="en-US" sz="3200" dirty="0">
              <a:solidFill>
                <a:schemeClr val="accent6">
                  <a:lumMod val="75000"/>
                </a:schemeClr>
              </a:solidFill>
              <a:latin typeface="Arial Black" pitchFamily="34" charset="0"/>
            </a:endParaRPr>
          </a:p>
        </p:txBody>
      </p:sp>
    </p:spTree>
    <p:extLst>
      <p:ext uri="{BB962C8B-B14F-4D97-AF65-F5344CB8AC3E}">
        <p14:creationId xmlns:p14="http://schemas.microsoft.com/office/powerpoint/2010/main" val="402657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536680"/>
            <a:ext cx="8686800" cy="3416320"/>
          </a:xfrm>
          <a:prstGeom prst="rect">
            <a:avLst/>
          </a:prstGeom>
          <a:noFill/>
        </p:spPr>
        <p:txBody>
          <a:bodyPr wrap="square" rtlCol="0">
            <a:spAutoFit/>
          </a:bodyPr>
          <a:lstStyle/>
          <a:p>
            <a:pPr marL="457200" indent="-457200">
              <a:buFont typeface="Arial" pitchFamily="34" charset="0"/>
              <a:buChar char="•"/>
            </a:pPr>
            <a:r>
              <a:rPr lang="en-US" sz="2400" dirty="0" smtClean="0"/>
              <a:t>IMS device</a:t>
            </a:r>
          </a:p>
          <a:p>
            <a:pPr marL="457200" indent="-457200">
              <a:buFont typeface="Arial" pitchFamily="34" charset="0"/>
              <a:buChar char="•"/>
            </a:pPr>
            <a:r>
              <a:rPr lang="en-US" sz="2400" dirty="0" smtClean="0"/>
              <a:t>Used extensively in the Gulf War, even attached to certain vehicles. </a:t>
            </a:r>
          </a:p>
          <a:p>
            <a:pPr marL="457200" indent="-457200">
              <a:buFont typeface="Arial" pitchFamily="34" charset="0"/>
              <a:buChar char="•"/>
            </a:pPr>
            <a:r>
              <a:rPr lang="en-US" sz="2400" dirty="0" smtClean="0"/>
              <a:t>Handheld device that continuously displays the concentration of nerve agents or mustard agents. </a:t>
            </a:r>
            <a:endParaRPr lang="en-US" sz="2400" dirty="0"/>
          </a:p>
          <a:p>
            <a:pPr marL="457200" indent="-457200">
              <a:buFont typeface="Arial" pitchFamily="34" charset="0"/>
              <a:buChar char="•"/>
            </a:pPr>
            <a:r>
              <a:rPr lang="en-US" sz="2400" dirty="0" smtClean="0"/>
              <a:t>Prone to erroneous detection in enclosed spaces and areas of strong vapor concentration (e.g. heavy smoke). </a:t>
            </a:r>
          </a:p>
          <a:p>
            <a:pPr marL="457200" indent="-457200">
              <a:buFont typeface="Arial" pitchFamily="34" charset="0"/>
              <a:buChar char="•"/>
            </a:pPr>
            <a:r>
              <a:rPr lang="en-US" sz="2400" dirty="0"/>
              <a:t>A</a:t>
            </a:r>
            <a:r>
              <a:rPr lang="en-US" sz="2400" dirty="0" smtClean="0"/>
              <a:t>vailable for commercial purchase and are used by many medical response teams. </a:t>
            </a:r>
          </a:p>
        </p:txBody>
      </p:sp>
      <p:sp>
        <p:nvSpPr>
          <p:cNvPr id="3" name="TextBox 2"/>
          <p:cNvSpPr txBox="1"/>
          <p:nvPr/>
        </p:nvSpPr>
        <p:spPr>
          <a:xfrm>
            <a:off x="304800" y="304800"/>
            <a:ext cx="8534400" cy="1077218"/>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Improved Chemical Agent Monitor (ICAM)</a:t>
            </a:r>
            <a:endParaRPr lang="en-US" sz="3200" dirty="0">
              <a:solidFill>
                <a:schemeClr val="accent6">
                  <a:lumMod val="75000"/>
                </a:schemeClr>
              </a:solidFill>
              <a:latin typeface="Arial Black"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4803126"/>
            <a:ext cx="3603171" cy="1902474"/>
          </a:xfrm>
          <a:prstGeom prst="rect">
            <a:avLst/>
          </a:prstGeom>
        </p:spPr>
      </p:pic>
    </p:spTree>
    <p:extLst>
      <p:ext uri="{BB962C8B-B14F-4D97-AF65-F5344CB8AC3E}">
        <p14:creationId xmlns:p14="http://schemas.microsoft.com/office/powerpoint/2010/main" val="2753632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082457"/>
            <a:ext cx="8686800" cy="3108543"/>
          </a:xfrm>
          <a:prstGeom prst="rect">
            <a:avLst/>
          </a:prstGeom>
          <a:noFill/>
        </p:spPr>
        <p:txBody>
          <a:bodyPr wrap="square" rtlCol="0">
            <a:spAutoFit/>
          </a:bodyPr>
          <a:lstStyle/>
          <a:p>
            <a:pPr marL="457200" indent="-457200">
              <a:buFont typeface="Arial" pitchFamily="34" charset="0"/>
              <a:buChar char="•"/>
            </a:pPr>
            <a:r>
              <a:rPr lang="en-US" sz="2800" dirty="0" smtClean="0"/>
              <a:t>IMS device</a:t>
            </a:r>
          </a:p>
          <a:p>
            <a:pPr marL="457200" indent="-457200">
              <a:buFont typeface="Arial" pitchFamily="34" charset="0"/>
              <a:buChar char="•"/>
            </a:pPr>
            <a:r>
              <a:rPr lang="en-US" sz="2800" dirty="0" smtClean="0"/>
              <a:t>Sold commercially to HAZMAT response teams for domestic preparedness. </a:t>
            </a:r>
          </a:p>
          <a:p>
            <a:pPr marL="457200" indent="-457200">
              <a:buFont typeface="Arial" pitchFamily="34" charset="0"/>
              <a:buChar char="•"/>
            </a:pPr>
            <a:r>
              <a:rPr lang="en-US" sz="2800" dirty="0" smtClean="0"/>
              <a:t>Handheld device can be powered by batteries.</a:t>
            </a:r>
            <a:endParaRPr lang="en-US" sz="2800" dirty="0"/>
          </a:p>
          <a:p>
            <a:pPr marL="457200" indent="-457200">
              <a:buFont typeface="Arial" pitchFamily="34" charset="0"/>
              <a:buChar char="•"/>
            </a:pPr>
            <a:r>
              <a:rPr lang="en-US" sz="2800" dirty="0" smtClean="0"/>
              <a:t>Can detect mace and pepper spray as well as nerve agents, blister agents, and hazardous compounds. </a:t>
            </a:r>
          </a:p>
        </p:txBody>
      </p:sp>
      <p:sp>
        <p:nvSpPr>
          <p:cNvPr id="3" name="TextBox 2"/>
          <p:cNvSpPr txBox="1"/>
          <p:nvPr/>
        </p:nvSpPr>
        <p:spPr>
          <a:xfrm>
            <a:off x="304800" y="228600"/>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Advanced </a:t>
            </a:r>
            <a:r>
              <a:rPr lang="en-US" sz="3200" b="1" dirty="0">
                <a:solidFill>
                  <a:srgbClr val="000064"/>
                </a:solidFill>
                <a:latin typeface="Arial Black" pitchFamily="34" charset="0"/>
              </a:rPr>
              <a:t>Portable Detector (APD</a:t>
            </a:r>
            <a:r>
              <a:rPr lang="en-US" sz="3200" b="1" dirty="0" smtClean="0">
                <a:solidFill>
                  <a:srgbClr val="000064"/>
                </a:solidFill>
                <a:latin typeface="Arial Black" pitchFamily="34" charset="0"/>
              </a:rPr>
              <a:t>)</a:t>
            </a:r>
            <a:endParaRPr lang="en-US" sz="3200" b="1" dirty="0">
              <a:solidFill>
                <a:srgbClr val="000064"/>
              </a:solidFill>
              <a:latin typeface="Arial Black"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3872044"/>
            <a:ext cx="4267200" cy="2833556"/>
          </a:xfrm>
          <a:prstGeom prst="rect">
            <a:avLst/>
          </a:prstGeom>
        </p:spPr>
      </p:pic>
    </p:spTree>
    <p:extLst>
      <p:ext uri="{BB962C8B-B14F-4D97-AF65-F5344CB8AC3E}">
        <p14:creationId xmlns:p14="http://schemas.microsoft.com/office/powerpoint/2010/main" val="372148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990600"/>
            <a:ext cx="8686800" cy="1815882"/>
          </a:xfrm>
          <a:prstGeom prst="rect">
            <a:avLst/>
          </a:prstGeom>
          <a:noFill/>
        </p:spPr>
        <p:txBody>
          <a:bodyPr wrap="square" rtlCol="0">
            <a:spAutoFit/>
          </a:bodyPr>
          <a:lstStyle/>
          <a:p>
            <a:pPr marL="457200" indent="-457200">
              <a:buFont typeface="Arial" pitchFamily="34" charset="0"/>
              <a:buChar char="•"/>
            </a:pPr>
            <a:r>
              <a:rPr lang="en-US" sz="2800" dirty="0"/>
              <a:t>L</a:t>
            </a:r>
            <a:r>
              <a:rPr lang="en-US" sz="2800" dirty="0" smtClean="0"/>
              <a:t>ong-range detectors and point detectors </a:t>
            </a:r>
          </a:p>
          <a:p>
            <a:pPr marL="457200" indent="-457200">
              <a:buFont typeface="Arial" pitchFamily="34" charset="0"/>
              <a:buChar char="•"/>
            </a:pPr>
            <a:r>
              <a:rPr lang="en-US" sz="2800" dirty="0" smtClean="0"/>
              <a:t>IR radiation used to excite molecules</a:t>
            </a:r>
          </a:p>
          <a:p>
            <a:pPr marL="457200" indent="-457200">
              <a:buFont typeface="Arial" pitchFamily="34" charset="0"/>
              <a:buChar char="•"/>
            </a:pPr>
            <a:r>
              <a:rPr lang="en-US" sz="2800" dirty="0"/>
              <a:t>E</a:t>
            </a:r>
            <a:r>
              <a:rPr lang="en-US" sz="2800" dirty="0" smtClean="0"/>
              <a:t>ach agent absorbs unique wavelengths and yields a unique pattern referred to as a fingerprint. </a:t>
            </a:r>
          </a:p>
        </p:txBody>
      </p:sp>
      <p:sp>
        <p:nvSpPr>
          <p:cNvPr id="3" name="TextBox 2"/>
          <p:cNvSpPr txBox="1"/>
          <p:nvPr/>
        </p:nvSpPr>
        <p:spPr>
          <a:xfrm>
            <a:off x="152400" y="304800"/>
            <a:ext cx="8915400" cy="523220"/>
          </a:xfrm>
          <a:prstGeom prst="rect">
            <a:avLst/>
          </a:prstGeom>
          <a:noFill/>
        </p:spPr>
        <p:txBody>
          <a:bodyPr wrap="square">
            <a:spAutoFit/>
          </a:bodyPr>
          <a:lstStyle/>
          <a:p>
            <a:pPr algn="ctr">
              <a:defRPr/>
            </a:pPr>
            <a:r>
              <a:rPr lang="en-US" sz="2800" b="1" dirty="0" smtClean="0">
                <a:solidFill>
                  <a:srgbClr val="000064"/>
                </a:solidFill>
                <a:latin typeface="Arial Black" pitchFamily="34" charset="0"/>
              </a:rPr>
              <a:t>Infrared Radiation Detection Techniques</a:t>
            </a:r>
            <a:endParaRPr lang="en-US" sz="2800" b="1" dirty="0">
              <a:solidFill>
                <a:srgbClr val="000064"/>
              </a:solidFill>
              <a:latin typeface="Arial Black"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968" y="3124200"/>
            <a:ext cx="5894832" cy="359664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276600"/>
            <a:ext cx="2805131" cy="3200400"/>
          </a:xfrm>
          <a:prstGeom prst="rect">
            <a:avLst/>
          </a:prstGeom>
        </p:spPr>
      </p:pic>
    </p:spTree>
    <p:extLst>
      <p:ext uri="{BB962C8B-B14F-4D97-AF65-F5344CB8AC3E}">
        <p14:creationId xmlns:p14="http://schemas.microsoft.com/office/powerpoint/2010/main" val="2990750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990600"/>
            <a:ext cx="6248400" cy="5638800"/>
          </a:xfrm>
          <a:prstGeom prst="rect">
            <a:avLst/>
          </a:prstGeom>
          <a:noFill/>
        </p:spPr>
        <p:txBody>
          <a:bodyPr wrap="square" rtlCol="0">
            <a:spAutoFit/>
          </a:bodyPr>
          <a:lstStyle/>
          <a:p>
            <a:pPr marL="457200" indent="-457200">
              <a:buFont typeface="Arial" pitchFamily="34" charset="0"/>
              <a:buChar char="•"/>
            </a:pPr>
            <a:r>
              <a:rPr lang="en-US" sz="2800" dirty="0" smtClean="0"/>
              <a:t>The military uses the M21 Remote Sensing Chemical Agent Alarm (RSCAAL) </a:t>
            </a:r>
          </a:p>
          <a:p>
            <a:pPr marL="457200" indent="-457200">
              <a:buFont typeface="Arial" pitchFamily="34" charset="0"/>
              <a:buChar char="•"/>
            </a:pPr>
            <a:r>
              <a:rPr lang="en-US" sz="2800" dirty="0"/>
              <a:t>B</a:t>
            </a:r>
            <a:r>
              <a:rPr lang="en-US" sz="2800" dirty="0" smtClean="0"/>
              <a:t>ased on infrared detection. </a:t>
            </a:r>
          </a:p>
          <a:p>
            <a:pPr marL="457200" indent="-457200">
              <a:buFont typeface="Arial" pitchFamily="34" charset="0"/>
              <a:buChar char="•"/>
            </a:pPr>
            <a:r>
              <a:rPr lang="en-US" sz="2800" dirty="0" smtClean="0"/>
              <a:t>Can detect a vapor cloud from 5 km with an 87% detection rate. </a:t>
            </a:r>
          </a:p>
          <a:p>
            <a:pPr marL="457200" indent="-457200">
              <a:buFont typeface="Arial" pitchFamily="34" charset="0"/>
              <a:buChar char="•"/>
            </a:pPr>
            <a:r>
              <a:rPr lang="en-US" sz="2800" dirty="0" smtClean="0"/>
              <a:t>Continuously monitors a background and notes the change in spectral information if a vapor cloud obstructs the background</a:t>
            </a:r>
          </a:p>
          <a:p>
            <a:pPr marL="457200" indent="-457200">
              <a:buFont typeface="Arial" pitchFamily="34" charset="0"/>
              <a:buChar char="•"/>
            </a:pPr>
            <a:r>
              <a:rPr lang="en-US" sz="2800" dirty="0" smtClean="0"/>
              <a:t>Limited in that it must be stationary and can be obstructed by snow and rain.</a:t>
            </a:r>
          </a:p>
        </p:txBody>
      </p:sp>
      <p:sp>
        <p:nvSpPr>
          <p:cNvPr id="3" name="TextBox 2"/>
          <p:cNvSpPr txBox="1"/>
          <p:nvPr/>
        </p:nvSpPr>
        <p:spPr>
          <a:xfrm>
            <a:off x="152400" y="304800"/>
            <a:ext cx="8915400" cy="523220"/>
          </a:xfrm>
          <a:prstGeom prst="rect">
            <a:avLst/>
          </a:prstGeom>
          <a:noFill/>
        </p:spPr>
        <p:txBody>
          <a:bodyPr wrap="square">
            <a:spAutoFit/>
          </a:bodyPr>
          <a:lstStyle/>
          <a:p>
            <a:pPr algn="ctr">
              <a:defRPr/>
            </a:pPr>
            <a:r>
              <a:rPr lang="en-US" sz="2800" b="1" dirty="0" smtClean="0">
                <a:solidFill>
                  <a:srgbClr val="000064"/>
                </a:solidFill>
                <a:latin typeface="Arial Black" pitchFamily="34" charset="0"/>
              </a:rPr>
              <a:t>M21 Remote Sensing CA Alarm</a:t>
            </a:r>
            <a:endParaRPr lang="en-US" sz="2800" b="1" dirty="0">
              <a:solidFill>
                <a:srgbClr val="000064"/>
              </a:solidFill>
              <a:latin typeface="Arial Black"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2057400"/>
            <a:ext cx="1816100" cy="2578100"/>
          </a:xfrm>
          <a:prstGeom prst="rect">
            <a:avLst/>
          </a:prstGeom>
        </p:spPr>
      </p:pic>
    </p:spTree>
    <p:extLst>
      <p:ext uri="{BB962C8B-B14F-4D97-AF65-F5344CB8AC3E}">
        <p14:creationId xmlns:p14="http://schemas.microsoft.com/office/powerpoint/2010/main" val="88345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152400" y="1219200"/>
            <a:ext cx="8839200" cy="2308324"/>
          </a:xfrm>
          <a:prstGeom prst="rect">
            <a:avLst/>
          </a:prstGeom>
          <a:noFill/>
        </p:spPr>
        <p:txBody>
          <a:bodyPr wrap="square" rtlCol="0">
            <a:spAutoFit/>
          </a:bodyPr>
          <a:lstStyle/>
          <a:p>
            <a:pPr marL="457200" indent="-457200">
              <a:buFont typeface="Arial" pitchFamily="34" charset="0"/>
              <a:buChar char="•"/>
            </a:pPr>
            <a:r>
              <a:rPr lang="en-US" sz="2400" dirty="0" smtClean="0"/>
              <a:t>Infrared (IR) detection system </a:t>
            </a:r>
          </a:p>
          <a:p>
            <a:pPr marL="457200" indent="-457200">
              <a:buFont typeface="Arial" pitchFamily="34" charset="0"/>
              <a:buChar char="•"/>
            </a:pPr>
            <a:r>
              <a:rPr lang="en-US" sz="2400" dirty="0" smtClean="0"/>
              <a:t>Passive </a:t>
            </a:r>
            <a:r>
              <a:rPr lang="en-US" sz="2400" dirty="0"/>
              <a:t>detector of chemical agent vapors at ranges up to 5 kilometers and ultimately </a:t>
            </a:r>
            <a:r>
              <a:rPr lang="en-US" sz="2400" dirty="0" smtClean="0"/>
              <a:t>to 10 </a:t>
            </a:r>
            <a:r>
              <a:rPr lang="en-US" sz="2400" dirty="0"/>
              <a:t>kilometers</a:t>
            </a:r>
            <a:r>
              <a:rPr lang="en-US" sz="2400" dirty="0" smtClean="0"/>
              <a:t>.</a:t>
            </a:r>
          </a:p>
          <a:p>
            <a:pPr marL="457200" indent="-457200">
              <a:buFont typeface="Arial" pitchFamily="34" charset="0"/>
              <a:buChar char="•"/>
            </a:pPr>
            <a:r>
              <a:rPr lang="en-US" sz="2400" dirty="0" smtClean="0">
                <a:cs typeface="Arial" pitchFamily="34" charset="0"/>
              </a:rPr>
              <a:t>Lightweight and fully automatic detection system </a:t>
            </a:r>
          </a:p>
          <a:p>
            <a:pPr marL="457200" indent="-457200">
              <a:buFont typeface="Arial" pitchFamily="34" charset="0"/>
              <a:buChar char="•"/>
            </a:pPr>
            <a:r>
              <a:rPr lang="en-US" sz="2400" dirty="0" smtClean="0">
                <a:cs typeface="Arial" pitchFamily="34" charset="0"/>
              </a:rPr>
              <a:t>360-degree coverage from a variety of tactical and reconnaissance platforms</a:t>
            </a:r>
          </a:p>
        </p:txBody>
      </p:sp>
      <p:sp>
        <p:nvSpPr>
          <p:cNvPr id="3" name="TextBox 2"/>
          <p:cNvSpPr txBox="1"/>
          <p:nvPr/>
        </p:nvSpPr>
        <p:spPr>
          <a:xfrm>
            <a:off x="152400" y="228600"/>
            <a:ext cx="8839200" cy="954107"/>
          </a:xfrm>
          <a:prstGeom prst="rect">
            <a:avLst/>
          </a:prstGeom>
          <a:noFill/>
        </p:spPr>
        <p:txBody>
          <a:bodyPr wrap="square">
            <a:spAutoFit/>
          </a:bodyPr>
          <a:lstStyle/>
          <a:p>
            <a:pPr algn="ctr">
              <a:defRPr/>
            </a:pPr>
            <a:r>
              <a:rPr lang="en-US" sz="2800" b="1" dirty="0">
                <a:solidFill>
                  <a:srgbClr val="000064"/>
                </a:solidFill>
                <a:latin typeface="Arial Black" pitchFamily="34" charset="0"/>
              </a:rPr>
              <a:t>Joint Service Lightweight </a:t>
            </a:r>
            <a:r>
              <a:rPr lang="en-US" sz="2800" b="1" dirty="0" smtClean="0">
                <a:solidFill>
                  <a:srgbClr val="000064"/>
                </a:solidFill>
                <a:latin typeface="Arial Black" pitchFamily="34" charset="0"/>
              </a:rPr>
              <a:t>Standoff Chemical Agent Detector </a:t>
            </a:r>
            <a:r>
              <a:rPr lang="en-US" sz="2800" b="1" dirty="0">
                <a:solidFill>
                  <a:srgbClr val="000064"/>
                </a:solidFill>
                <a:latin typeface="Arial Black" pitchFamily="34" charset="0"/>
              </a:rPr>
              <a:t>(JSLSCAD</a:t>
            </a:r>
            <a:r>
              <a:rPr lang="en-US" sz="2800" b="1" dirty="0" smtClean="0">
                <a:solidFill>
                  <a:srgbClr val="000064"/>
                </a:solidFill>
                <a:latin typeface="Arial Black" pitchFamily="34" charset="0"/>
              </a:rPr>
              <a:t>)</a:t>
            </a:r>
            <a:endParaRPr lang="en-US" sz="2800" b="1" dirty="0">
              <a:solidFill>
                <a:srgbClr val="000064"/>
              </a:solidFill>
              <a:latin typeface="Arial Black"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429000"/>
            <a:ext cx="2133600" cy="32014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658153"/>
            <a:ext cx="4357574" cy="2884714"/>
          </a:xfrm>
          <a:prstGeom prst="rect">
            <a:avLst/>
          </a:prstGeom>
        </p:spPr>
      </p:pic>
    </p:spTree>
    <p:extLst>
      <p:ext uri="{BB962C8B-B14F-4D97-AF65-F5344CB8AC3E}">
        <p14:creationId xmlns:p14="http://schemas.microsoft.com/office/powerpoint/2010/main" val="117208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1524000" y="228600"/>
            <a:ext cx="6172200" cy="690563"/>
          </a:xfrm>
        </p:spPr>
        <p:txBody>
          <a:bodyPr>
            <a:noAutofit/>
          </a:bodyPr>
          <a:lstStyle/>
          <a:p>
            <a:pPr>
              <a:defRPr/>
            </a:pPr>
            <a:r>
              <a:rPr lang="en-US" sz="2800" dirty="0">
                <a:solidFill>
                  <a:schemeClr val="accent6">
                    <a:lumMod val="75000"/>
                  </a:schemeClr>
                </a:solidFill>
                <a:latin typeface="Arial Black" pitchFamily="34" charset="0"/>
              </a:rPr>
              <a:t>Sulfur Mustard Military History</a:t>
            </a:r>
            <a:endParaRPr lang="en-US" sz="2800" dirty="0" smtClean="0">
              <a:solidFill>
                <a:schemeClr val="accent6">
                  <a:lumMod val="75000"/>
                </a:schemeClr>
              </a:solidFill>
              <a:latin typeface="Arial Black" pitchFamily="34" charset="0"/>
            </a:endParaRPr>
          </a:p>
        </p:txBody>
      </p:sp>
      <p:sp>
        <p:nvSpPr>
          <p:cNvPr id="23559" name="Rectangle 7"/>
          <p:cNvSpPr>
            <a:spLocks noGrp="1" noChangeArrowheads="1"/>
          </p:cNvSpPr>
          <p:nvPr>
            <p:ph type="body" sz="half" idx="2"/>
          </p:nvPr>
        </p:nvSpPr>
        <p:spPr>
          <a:xfrm>
            <a:off x="304800" y="1143000"/>
            <a:ext cx="6324600" cy="5486400"/>
          </a:xfrm>
        </p:spPr>
        <p:txBody>
          <a:bodyPr>
            <a:noAutofit/>
          </a:bodyPr>
          <a:lstStyle/>
          <a:p>
            <a:r>
              <a:rPr lang="en-US" sz="2400" dirty="0" smtClean="0"/>
              <a:t>1919: United </a:t>
            </a:r>
            <a:r>
              <a:rPr lang="en-US" sz="2400" dirty="0"/>
              <a:t>Kingdom against the </a:t>
            </a:r>
            <a:r>
              <a:rPr lang="en-US" sz="2400" dirty="0" smtClean="0"/>
              <a:t>Red Army</a:t>
            </a:r>
            <a:endParaRPr lang="en-US" sz="2400" dirty="0"/>
          </a:p>
          <a:p>
            <a:r>
              <a:rPr lang="en-US" sz="2400" dirty="0" smtClean="0"/>
              <a:t>1921-27: Spain and </a:t>
            </a:r>
            <a:r>
              <a:rPr lang="en-US" sz="2400" dirty="0"/>
              <a:t>F</a:t>
            </a:r>
            <a:r>
              <a:rPr lang="en-US" sz="2400" dirty="0" smtClean="0"/>
              <a:t>rance against </a:t>
            </a:r>
            <a:r>
              <a:rPr lang="en-US" sz="2400" dirty="0"/>
              <a:t>insurgents in </a:t>
            </a:r>
            <a:r>
              <a:rPr lang="en-US" sz="2400" dirty="0" smtClean="0"/>
              <a:t>Morocco</a:t>
            </a:r>
            <a:endParaRPr lang="en-US" sz="2400" dirty="0"/>
          </a:p>
          <a:p>
            <a:r>
              <a:rPr lang="en-US" sz="2400" dirty="0" smtClean="0"/>
              <a:t>1930: Italy in Libya</a:t>
            </a:r>
          </a:p>
          <a:p>
            <a:r>
              <a:rPr lang="en-US" sz="2400" dirty="0" smtClean="0"/>
              <a:t>1934, 1936-37: Soviet Union in China</a:t>
            </a:r>
            <a:endParaRPr lang="en-US" sz="2400" dirty="0"/>
          </a:p>
          <a:p>
            <a:r>
              <a:rPr lang="en-US" sz="2400" dirty="0" smtClean="0"/>
              <a:t>1935-40: Italy against Abyssinia (now Ethiopia)</a:t>
            </a:r>
            <a:endParaRPr lang="en-US" sz="2400" dirty="0"/>
          </a:p>
          <a:p>
            <a:r>
              <a:rPr lang="en-US" sz="2400" dirty="0" smtClean="0"/>
              <a:t>1937-45: Japanese against China</a:t>
            </a:r>
            <a:endParaRPr lang="en-US" sz="2400" dirty="0"/>
          </a:p>
          <a:p>
            <a:r>
              <a:rPr lang="en-US" sz="2400" dirty="0" smtClean="0"/>
              <a:t>1963-67: Egypt against North Yemen</a:t>
            </a:r>
            <a:endParaRPr lang="en-US" sz="2400" dirty="0"/>
          </a:p>
          <a:p>
            <a:r>
              <a:rPr lang="en-US" sz="2400" dirty="0" smtClean="0"/>
              <a:t>1983-88: Iraq </a:t>
            </a:r>
            <a:r>
              <a:rPr lang="en-US" sz="2400" dirty="0"/>
              <a:t>against Iran and </a:t>
            </a:r>
            <a:r>
              <a:rPr lang="en-US" sz="2400" dirty="0" smtClean="0"/>
              <a:t>the Kurds</a:t>
            </a:r>
            <a:endParaRPr lang="en-US" sz="2400" dirty="0"/>
          </a:p>
          <a:p>
            <a:r>
              <a:rPr lang="en-US" sz="2400" dirty="0" smtClean="0"/>
              <a:t>1995, 1997: Possibly </a:t>
            </a:r>
            <a:r>
              <a:rPr lang="en-US" sz="2400" dirty="0"/>
              <a:t>Sudan against insurgents in </a:t>
            </a:r>
            <a:r>
              <a:rPr lang="en-US" sz="2400" dirty="0" smtClean="0"/>
              <a:t>their civil war</a:t>
            </a:r>
            <a:endParaRPr lang="en-US"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038" y="2078037"/>
            <a:ext cx="2087562"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200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686800" cy="4524315"/>
          </a:xfrm>
          <a:prstGeom prst="rect">
            <a:avLst/>
          </a:prstGeom>
          <a:noFill/>
        </p:spPr>
        <p:txBody>
          <a:bodyPr wrap="square" rtlCol="0">
            <a:spAutoFit/>
          </a:bodyPr>
          <a:lstStyle/>
          <a:p>
            <a:pPr marL="457200" indent="-457200">
              <a:buFont typeface="Arial" pitchFamily="34" charset="0"/>
              <a:buChar char="•"/>
            </a:pPr>
            <a:r>
              <a:rPr lang="en-US" sz="2400" dirty="0" smtClean="0"/>
              <a:t>A flame of hydrogen is used to burn a sample of air. The color of the flame is analyzed by a photometer for concentrations of sulfur and phosphorous (key components in nerve gas and mustard). </a:t>
            </a:r>
          </a:p>
          <a:p>
            <a:pPr marL="457200" indent="-457200">
              <a:buFont typeface="Arial" pitchFamily="34" charset="0"/>
              <a:buChar char="•"/>
            </a:pPr>
            <a:r>
              <a:rPr lang="en-US" sz="2400" dirty="0" smtClean="0"/>
              <a:t>Highly sensitive yet is prone to false-positive results by detecting other gases that contain significant concentrations of sulfur or phosphorus but are nonhazardous. </a:t>
            </a:r>
          </a:p>
          <a:p>
            <a:pPr marL="457200" indent="-457200">
              <a:buFont typeface="Arial" pitchFamily="34" charset="0"/>
              <a:buChar char="•"/>
            </a:pPr>
            <a:r>
              <a:rPr lang="en-US" sz="2400" dirty="0" smtClean="0"/>
              <a:t>AP2C handheld detector uses this technology. </a:t>
            </a:r>
          </a:p>
          <a:p>
            <a:pPr marL="457200" indent="-457200">
              <a:buFont typeface="Arial" pitchFamily="34" charset="0"/>
              <a:buChar char="•"/>
            </a:pPr>
            <a:r>
              <a:rPr lang="en-US" sz="2400" dirty="0" smtClean="0"/>
              <a:t>Federal agencies and international agencies use this for mass screenings and for confirming decontamination of casualties. </a:t>
            </a:r>
            <a:endParaRPr lang="en-US" sz="2400" dirty="0"/>
          </a:p>
        </p:txBody>
      </p:sp>
      <p:sp>
        <p:nvSpPr>
          <p:cNvPr id="3" name="TextBox 2"/>
          <p:cNvSpPr txBox="1"/>
          <p:nvPr/>
        </p:nvSpPr>
        <p:spPr>
          <a:xfrm>
            <a:off x="304800" y="304800"/>
            <a:ext cx="8534400" cy="584775"/>
          </a:xfrm>
          <a:prstGeom prst="rect">
            <a:avLst/>
          </a:prstGeom>
          <a:noFill/>
        </p:spPr>
        <p:txBody>
          <a:bodyPr wrap="square">
            <a:spAutoFit/>
          </a:bodyPr>
          <a:lstStyle/>
          <a:p>
            <a:pPr algn="ctr">
              <a:defRPr/>
            </a:pPr>
            <a:r>
              <a:rPr lang="en-US" sz="3200" b="1" dirty="0" smtClean="0">
                <a:solidFill>
                  <a:srgbClr val="000064"/>
                </a:solidFill>
                <a:latin typeface="Arial Black" pitchFamily="34" charset="0"/>
              </a:rPr>
              <a:t>Flame Photometric Detector (FPD)</a:t>
            </a:r>
            <a:endParaRPr lang="en-US" sz="3200" dirty="0">
              <a:solidFill>
                <a:schemeClr val="accent6">
                  <a:lumMod val="75000"/>
                </a:schemeClr>
              </a:solidFill>
              <a:latin typeface="Arial Black"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775" y="5313816"/>
            <a:ext cx="2076450" cy="1391783"/>
          </a:xfrm>
          <a:prstGeom prst="rect">
            <a:avLst/>
          </a:prstGeom>
        </p:spPr>
      </p:pic>
    </p:spTree>
    <p:extLst>
      <p:ext uri="{BB962C8B-B14F-4D97-AF65-F5344CB8AC3E}">
        <p14:creationId xmlns:p14="http://schemas.microsoft.com/office/powerpoint/2010/main" val="1782027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228600" y="1613118"/>
            <a:ext cx="8686800" cy="1815882"/>
          </a:xfrm>
          <a:prstGeom prst="rect">
            <a:avLst/>
          </a:prstGeom>
          <a:noFill/>
        </p:spPr>
        <p:txBody>
          <a:bodyPr wrap="square" rtlCol="0">
            <a:spAutoFit/>
          </a:bodyPr>
          <a:lstStyle/>
          <a:p>
            <a:pPr marL="457200" indent="-457200">
              <a:buFont typeface="Arial" pitchFamily="34" charset="0"/>
              <a:buChar char="•"/>
            </a:pPr>
            <a:r>
              <a:rPr lang="en-US" sz="2800" dirty="0" smtClean="0"/>
              <a:t>Based on combining gas chromatography, which separates components, with flame photometry. </a:t>
            </a:r>
          </a:p>
          <a:p>
            <a:pPr marL="457200" indent="-457200">
              <a:buFont typeface="Arial" pitchFamily="34" charset="0"/>
              <a:buChar char="•"/>
            </a:pPr>
            <a:r>
              <a:rPr lang="en-US" sz="2800" dirty="0" smtClean="0"/>
              <a:t>A typical cycle lasts 3-5 minutes, enabling continuous monitoring of the environment. </a:t>
            </a:r>
            <a:endParaRPr lang="en-US" sz="2800" dirty="0"/>
          </a:p>
        </p:txBody>
      </p:sp>
      <p:sp>
        <p:nvSpPr>
          <p:cNvPr id="3" name="TextBox 2"/>
          <p:cNvSpPr txBox="1"/>
          <p:nvPr/>
        </p:nvSpPr>
        <p:spPr>
          <a:xfrm>
            <a:off x="304800" y="304800"/>
            <a:ext cx="8534400" cy="954107"/>
          </a:xfrm>
          <a:prstGeom prst="rect">
            <a:avLst/>
          </a:prstGeom>
          <a:noFill/>
        </p:spPr>
        <p:txBody>
          <a:bodyPr wrap="square">
            <a:spAutoFit/>
          </a:bodyPr>
          <a:lstStyle/>
          <a:p>
            <a:pPr algn="ctr">
              <a:defRPr/>
            </a:pPr>
            <a:r>
              <a:rPr lang="en-US" sz="2800" b="1" dirty="0" smtClean="0">
                <a:solidFill>
                  <a:srgbClr val="000064"/>
                </a:solidFill>
                <a:latin typeface="Arial Black" pitchFamily="34" charset="0"/>
              </a:rPr>
              <a:t>Miniature Automatic Continuous Agent Monitoring System </a:t>
            </a:r>
            <a:r>
              <a:rPr lang="en-US" sz="2800" b="1" dirty="0">
                <a:solidFill>
                  <a:srgbClr val="000064"/>
                </a:solidFill>
                <a:latin typeface="Arial Black" pitchFamily="34" charset="0"/>
              </a:rPr>
              <a:t>(MINICAMS)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0" y="3886200"/>
            <a:ext cx="2476500" cy="2476500"/>
          </a:xfrm>
          <a:prstGeom prst="rect">
            <a:avLst/>
          </a:prstGeom>
        </p:spPr>
      </p:pic>
    </p:spTree>
    <p:extLst>
      <p:ext uri="{BB962C8B-B14F-4D97-AF65-F5344CB8AC3E}">
        <p14:creationId xmlns:p14="http://schemas.microsoft.com/office/powerpoint/2010/main" val="1536402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152400" y="914400"/>
            <a:ext cx="8839200" cy="4401205"/>
          </a:xfrm>
          <a:prstGeom prst="rect">
            <a:avLst/>
          </a:prstGeom>
          <a:noFill/>
        </p:spPr>
        <p:txBody>
          <a:bodyPr wrap="square" rtlCol="0">
            <a:spAutoFit/>
          </a:bodyPr>
          <a:lstStyle/>
          <a:p>
            <a:pPr marL="457200" indent="-457200">
              <a:buFont typeface="Arial" pitchFamily="34" charset="0"/>
              <a:buChar char="•"/>
            </a:pPr>
            <a:r>
              <a:rPr lang="en-US" sz="2800" dirty="0" smtClean="0"/>
              <a:t>Have chemically selective coated piezoelectric crystals that absorb target gases. The absorption causes a change in the resonant frequency of the crystal that is measured by a microcomputer. </a:t>
            </a:r>
          </a:p>
          <a:p>
            <a:pPr marL="457200" indent="-457200">
              <a:buFont typeface="Arial" pitchFamily="34" charset="0"/>
              <a:buChar char="•"/>
            </a:pPr>
            <a:r>
              <a:rPr lang="en-US" sz="2800" dirty="0" smtClean="0"/>
              <a:t>Able to identify and measure many CAs simultaneously. </a:t>
            </a:r>
          </a:p>
          <a:p>
            <a:pPr marL="457200" indent="-457200">
              <a:buFont typeface="Arial" pitchFamily="34" charset="0"/>
              <a:buChar char="•"/>
            </a:pPr>
            <a:r>
              <a:rPr lang="en-US" sz="2800" dirty="0" smtClean="0"/>
              <a:t>Inexpensive</a:t>
            </a:r>
          </a:p>
          <a:p>
            <a:pPr marL="457200" indent="-457200">
              <a:buFont typeface="Arial" pitchFamily="34" charset="0"/>
              <a:buChar char="•"/>
            </a:pPr>
            <a:r>
              <a:rPr lang="en-US" sz="2800" dirty="0" smtClean="0"/>
              <a:t>SAW </a:t>
            </a:r>
            <a:r>
              <a:rPr lang="en-US" sz="2800" dirty="0" err="1" smtClean="0"/>
              <a:t>MiniCAD</a:t>
            </a:r>
            <a:r>
              <a:rPr lang="en-US" sz="2800" dirty="0" smtClean="0"/>
              <a:t> </a:t>
            </a:r>
            <a:r>
              <a:rPr lang="en-US" sz="2800" dirty="0" err="1" smtClean="0"/>
              <a:t>mk</a:t>
            </a:r>
            <a:r>
              <a:rPr lang="en-US" sz="2800" dirty="0" smtClean="0"/>
              <a:t> II </a:t>
            </a:r>
          </a:p>
          <a:p>
            <a:endParaRPr lang="en-US" sz="2800" dirty="0" smtClean="0"/>
          </a:p>
          <a:p>
            <a:pPr marL="457200" indent="-457200">
              <a:buFont typeface="Arial" pitchFamily="34" charset="0"/>
              <a:buChar char="•"/>
            </a:pPr>
            <a:r>
              <a:rPr lang="en-US" sz="2800" dirty="0" smtClean="0"/>
              <a:t>Joint Chemical Agent Detector (JCAD) </a:t>
            </a:r>
            <a:r>
              <a:rPr lang="en-US" sz="2800" dirty="0" err="1" smtClean="0"/>
              <a:t>ChemSentry</a:t>
            </a:r>
            <a:endParaRPr lang="en-US" sz="2800" dirty="0"/>
          </a:p>
        </p:txBody>
      </p:sp>
      <p:sp>
        <p:nvSpPr>
          <p:cNvPr id="3" name="TextBox 2"/>
          <p:cNvSpPr txBox="1"/>
          <p:nvPr/>
        </p:nvSpPr>
        <p:spPr>
          <a:xfrm>
            <a:off x="304800" y="304800"/>
            <a:ext cx="8534400" cy="523220"/>
          </a:xfrm>
          <a:prstGeom prst="rect">
            <a:avLst/>
          </a:prstGeom>
          <a:noFill/>
        </p:spPr>
        <p:txBody>
          <a:bodyPr wrap="square">
            <a:spAutoFit/>
          </a:bodyPr>
          <a:lstStyle/>
          <a:p>
            <a:pPr algn="ctr">
              <a:defRPr/>
            </a:pPr>
            <a:r>
              <a:rPr lang="en-US" sz="2800" b="1" dirty="0" smtClean="0">
                <a:solidFill>
                  <a:srgbClr val="000064"/>
                </a:solidFill>
                <a:latin typeface="Arial Black" pitchFamily="34" charset="0"/>
              </a:rPr>
              <a:t>Surface Acoustic Wave Detector</a:t>
            </a:r>
            <a:endParaRPr lang="en-US" sz="2800" b="1" dirty="0">
              <a:solidFill>
                <a:srgbClr val="000064"/>
              </a:solidFill>
              <a:latin typeface="Arial Black"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3505200"/>
            <a:ext cx="2997200" cy="127794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5584" y="5410200"/>
            <a:ext cx="1027416" cy="1246598"/>
          </a:xfrm>
          <a:prstGeom prst="rect">
            <a:avLst/>
          </a:prstGeom>
        </p:spPr>
      </p:pic>
    </p:spTree>
    <p:extLst>
      <p:ext uri="{BB962C8B-B14F-4D97-AF65-F5344CB8AC3E}">
        <p14:creationId xmlns:p14="http://schemas.microsoft.com/office/powerpoint/2010/main" val="2712050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152400" y="1182231"/>
            <a:ext cx="8839200" cy="2246769"/>
          </a:xfrm>
          <a:prstGeom prst="rect">
            <a:avLst/>
          </a:prstGeom>
          <a:noFill/>
        </p:spPr>
        <p:txBody>
          <a:bodyPr wrap="square" rtlCol="0">
            <a:spAutoFit/>
          </a:bodyPr>
          <a:lstStyle/>
          <a:p>
            <a:pPr marL="457200" indent="-457200">
              <a:buFont typeface="Arial" pitchFamily="34" charset="0"/>
              <a:buChar char="•"/>
            </a:pPr>
            <a:r>
              <a:rPr lang="en-US" sz="2800" dirty="0" smtClean="0"/>
              <a:t>May soon be used for chemical agents</a:t>
            </a:r>
          </a:p>
          <a:p>
            <a:pPr marL="457200" indent="-457200">
              <a:buFont typeface="Arial" pitchFamily="34" charset="0"/>
              <a:buChar char="•"/>
            </a:pPr>
            <a:r>
              <a:rPr lang="en-US" sz="2800" dirty="0" smtClean="0"/>
              <a:t>Nanotubes generate high electric fields </a:t>
            </a:r>
          </a:p>
          <a:p>
            <a:pPr marL="457200" indent="-457200">
              <a:buFont typeface="Arial" pitchFamily="34" charset="0"/>
              <a:buChar char="•"/>
            </a:pPr>
            <a:r>
              <a:rPr lang="en-US" sz="2800" dirty="0" smtClean="0"/>
              <a:t>Different gases cause different electrical conductance for the nanotubes, which can be used to identify the substance. </a:t>
            </a:r>
          </a:p>
        </p:txBody>
      </p:sp>
      <p:sp>
        <p:nvSpPr>
          <p:cNvPr id="3" name="TextBox 2"/>
          <p:cNvSpPr txBox="1"/>
          <p:nvPr/>
        </p:nvSpPr>
        <p:spPr>
          <a:xfrm>
            <a:off x="304800" y="304800"/>
            <a:ext cx="8534400" cy="523220"/>
          </a:xfrm>
          <a:prstGeom prst="rect">
            <a:avLst/>
          </a:prstGeom>
          <a:noFill/>
        </p:spPr>
        <p:txBody>
          <a:bodyPr wrap="square">
            <a:spAutoFit/>
          </a:bodyPr>
          <a:lstStyle/>
          <a:p>
            <a:pPr algn="ctr">
              <a:defRPr/>
            </a:pPr>
            <a:r>
              <a:rPr lang="en-US" sz="2800" b="1" dirty="0" smtClean="0">
                <a:solidFill>
                  <a:srgbClr val="000064"/>
                </a:solidFill>
                <a:latin typeface="Arial Black" pitchFamily="34" charset="0"/>
              </a:rPr>
              <a:t>Carbon Nanotube Gas Ionization Detector</a:t>
            </a:r>
            <a:endParaRPr lang="en-US" sz="2800" b="1" dirty="0">
              <a:solidFill>
                <a:srgbClr val="000064"/>
              </a:solidFill>
              <a:latin typeface="Arial Black"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628" y="3668256"/>
            <a:ext cx="1475772" cy="3037344"/>
          </a:xfrm>
          <a:prstGeom prst="rect">
            <a:avLst/>
          </a:prstGeom>
        </p:spPr>
      </p:pic>
    </p:spTree>
    <p:extLst>
      <p:ext uri="{BB962C8B-B14F-4D97-AF65-F5344CB8AC3E}">
        <p14:creationId xmlns:p14="http://schemas.microsoft.com/office/powerpoint/2010/main" val="4129564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TextBox 2"/>
          <p:cNvSpPr txBox="1"/>
          <p:nvPr/>
        </p:nvSpPr>
        <p:spPr>
          <a:xfrm>
            <a:off x="152400" y="152400"/>
            <a:ext cx="8839200" cy="1200329"/>
          </a:xfrm>
          <a:prstGeom prst="rect">
            <a:avLst/>
          </a:prstGeom>
          <a:noFill/>
        </p:spPr>
        <p:txBody>
          <a:bodyPr wrap="square">
            <a:spAutoFit/>
          </a:bodyPr>
          <a:lstStyle/>
          <a:p>
            <a:pPr algn="ctr">
              <a:defRPr/>
            </a:pPr>
            <a:r>
              <a:rPr lang="en-US" sz="2400" b="1" dirty="0" smtClean="0">
                <a:solidFill>
                  <a:srgbClr val="000064"/>
                </a:solidFill>
                <a:latin typeface="Arial Black" pitchFamily="34" charset="0"/>
              </a:rPr>
              <a:t>Department of Homeland Security Recommended Criteria for Choosing Detection Devices</a:t>
            </a:r>
            <a:endParaRPr lang="en-US" sz="2400" dirty="0" smtClean="0"/>
          </a:p>
          <a:p>
            <a:pPr algn="ctr"/>
            <a:r>
              <a:rPr lang="en-US" sz="2400" dirty="0" smtClean="0">
                <a:hlinkClick r:id="rId3"/>
              </a:rPr>
              <a:t>http://emedicine.medscape.com/article/833933-overview#a1</a:t>
            </a:r>
            <a:endParaRPr lang="en-US" sz="2400" dirty="0" smtClean="0"/>
          </a:p>
        </p:txBody>
      </p:sp>
      <p:sp>
        <p:nvSpPr>
          <p:cNvPr id="6" name="Rectangle 1"/>
          <p:cNvSpPr>
            <a:spLocks noChangeArrowheads="1"/>
          </p:cNvSpPr>
          <p:nvPr/>
        </p:nvSpPr>
        <p:spPr bwMode="auto">
          <a:xfrm>
            <a:off x="2889250"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987215451"/>
              </p:ext>
            </p:extLst>
          </p:nvPr>
        </p:nvGraphicFramePr>
        <p:xfrm>
          <a:off x="381000" y="1655682"/>
          <a:ext cx="8492968" cy="5126118"/>
        </p:xfrm>
        <a:graphic>
          <a:graphicData uri="http://schemas.openxmlformats.org/drawingml/2006/table">
            <a:tbl>
              <a:tblPr/>
              <a:tblGrid>
                <a:gridCol w="3200400"/>
                <a:gridCol w="5292568"/>
              </a:tblGrid>
              <a:tr h="1025224">
                <a:tc>
                  <a:txBody>
                    <a:bodyPr/>
                    <a:lstStyle/>
                    <a:p>
                      <a:pPr algn="l"/>
                      <a:r>
                        <a:rPr lang="en-US" sz="2000" dirty="0"/>
                        <a:t>Unit cost</a:t>
                      </a:r>
                    </a:p>
                  </a:txBody>
                  <a:tcPr marL="90519" marR="90519" marT="45260" marB="45260">
                    <a:lnL>
                      <a:noFill/>
                    </a:lnL>
                    <a:lnR>
                      <a:noFill/>
                    </a:lnR>
                    <a:lnT>
                      <a:noFill/>
                    </a:lnT>
                    <a:lnB>
                      <a:noFill/>
                    </a:lnB>
                  </a:tcPr>
                </a:tc>
                <a:tc>
                  <a:txBody>
                    <a:bodyPr/>
                    <a:lstStyle/>
                    <a:p>
                      <a:pPr algn="l"/>
                      <a:r>
                        <a:rPr lang="en-US" sz="2000" dirty="0"/>
                        <a:t>Cost per piece of equipment including all support equipment and consumables</a:t>
                      </a:r>
                    </a:p>
                  </a:txBody>
                  <a:tcPr marL="90519" marR="90519" marT="45260" marB="45260">
                    <a:lnL>
                      <a:noFill/>
                    </a:lnL>
                    <a:lnR>
                      <a:noFill/>
                    </a:lnR>
                    <a:lnT>
                      <a:noFill/>
                    </a:lnT>
                    <a:lnB>
                      <a:noFill/>
                    </a:lnB>
                  </a:tcPr>
                </a:tc>
              </a:tr>
              <a:tr h="717347">
                <a:tc>
                  <a:txBody>
                    <a:bodyPr/>
                    <a:lstStyle/>
                    <a:p>
                      <a:pPr algn="l"/>
                      <a:r>
                        <a:rPr lang="en-US" sz="2000" dirty="0"/>
                        <a:t>Chemical agents detected</a:t>
                      </a:r>
                    </a:p>
                  </a:txBody>
                  <a:tcPr marL="90519" marR="90519" marT="45260" marB="45260">
                    <a:lnL>
                      <a:noFill/>
                    </a:lnL>
                    <a:lnR>
                      <a:noFill/>
                    </a:lnR>
                    <a:lnT>
                      <a:noFill/>
                    </a:lnT>
                    <a:lnB>
                      <a:noFill/>
                    </a:lnB>
                  </a:tcPr>
                </a:tc>
                <a:tc>
                  <a:txBody>
                    <a:bodyPr/>
                    <a:lstStyle/>
                    <a:p>
                      <a:pPr algn="l"/>
                      <a:r>
                        <a:rPr lang="en-US" sz="2000" dirty="0"/>
                        <a:t>Ability to detect nerve and blister agents</a:t>
                      </a:r>
                    </a:p>
                  </a:txBody>
                  <a:tcPr marL="90519" marR="90519" marT="45260" marB="45260">
                    <a:lnL>
                      <a:noFill/>
                    </a:lnL>
                    <a:lnR>
                      <a:noFill/>
                    </a:lnR>
                    <a:lnT>
                      <a:noFill/>
                    </a:lnT>
                    <a:lnB>
                      <a:noFill/>
                    </a:lnB>
                  </a:tcPr>
                </a:tc>
              </a:tr>
              <a:tr h="717347">
                <a:tc>
                  <a:txBody>
                    <a:bodyPr/>
                    <a:lstStyle/>
                    <a:p>
                      <a:pPr algn="l"/>
                      <a:r>
                        <a:rPr lang="en-US" sz="2000" dirty="0"/>
                        <a:t>Toxic industrial chemicals and materials detected</a:t>
                      </a:r>
                    </a:p>
                  </a:txBody>
                  <a:tcPr marL="90519" marR="90519" marT="45260" marB="45260">
                    <a:lnL>
                      <a:noFill/>
                    </a:lnL>
                    <a:lnR>
                      <a:noFill/>
                    </a:lnR>
                    <a:lnT>
                      <a:noFill/>
                    </a:lnT>
                    <a:lnB>
                      <a:noFill/>
                    </a:lnB>
                  </a:tcPr>
                </a:tc>
                <a:tc>
                  <a:txBody>
                    <a:bodyPr/>
                    <a:lstStyle/>
                    <a:p>
                      <a:pPr algn="l"/>
                      <a:r>
                        <a:rPr lang="en-US" sz="2000" dirty="0"/>
                        <a:t>Ability to detect toxic chemicals produced by industry</a:t>
                      </a:r>
                    </a:p>
                  </a:txBody>
                  <a:tcPr marL="90519" marR="90519" marT="45260" marB="45260">
                    <a:lnL>
                      <a:noFill/>
                    </a:lnL>
                    <a:lnR>
                      <a:noFill/>
                    </a:lnR>
                    <a:lnT>
                      <a:noFill/>
                    </a:lnT>
                    <a:lnB>
                      <a:noFill/>
                    </a:lnB>
                  </a:tcPr>
                </a:tc>
              </a:tr>
              <a:tr h="1333100">
                <a:tc>
                  <a:txBody>
                    <a:bodyPr/>
                    <a:lstStyle/>
                    <a:p>
                      <a:pPr algn="l"/>
                      <a:r>
                        <a:rPr lang="en-US" sz="2000"/>
                        <a:t>Sensitivity</a:t>
                      </a:r>
                    </a:p>
                  </a:txBody>
                  <a:tcPr marL="90519" marR="90519" marT="45260" marB="45260">
                    <a:lnL>
                      <a:noFill/>
                    </a:lnL>
                    <a:lnR>
                      <a:noFill/>
                    </a:lnR>
                    <a:lnT>
                      <a:noFill/>
                    </a:lnT>
                    <a:lnB>
                      <a:noFill/>
                    </a:lnB>
                  </a:tcPr>
                </a:tc>
                <a:tc>
                  <a:txBody>
                    <a:bodyPr/>
                    <a:lstStyle/>
                    <a:p>
                      <a:pPr algn="l"/>
                      <a:r>
                        <a:rPr lang="en-US" sz="2000" dirty="0"/>
                        <a:t>Lowest concentration of chemical agent that results in positive response; ideally, lower than levels necessary for injury to personnel</a:t>
                      </a:r>
                    </a:p>
                  </a:txBody>
                  <a:tcPr marL="90519" marR="90519" marT="45260" marB="45260">
                    <a:lnL>
                      <a:noFill/>
                    </a:lnL>
                    <a:lnR>
                      <a:noFill/>
                    </a:lnR>
                    <a:lnT>
                      <a:noFill/>
                    </a:lnT>
                    <a:lnB>
                      <a:noFill/>
                    </a:lnB>
                  </a:tcPr>
                </a:tc>
              </a:tr>
              <a:tr h="1333100">
                <a:tc>
                  <a:txBody>
                    <a:bodyPr/>
                    <a:lstStyle/>
                    <a:p>
                      <a:pPr algn="l"/>
                      <a:r>
                        <a:rPr lang="en-US" sz="2000"/>
                        <a:t>Resistance to interferents</a:t>
                      </a:r>
                    </a:p>
                  </a:txBody>
                  <a:tcPr marL="90519" marR="90519" marT="45260" marB="45260">
                    <a:lnL>
                      <a:noFill/>
                    </a:lnL>
                    <a:lnR>
                      <a:noFill/>
                    </a:lnR>
                    <a:lnT>
                      <a:noFill/>
                    </a:lnT>
                    <a:lnB>
                      <a:noFill/>
                    </a:lnB>
                  </a:tcPr>
                </a:tc>
                <a:tc>
                  <a:txBody>
                    <a:bodyPr/>
                    <a:lstStyle/>
                    <a:p>
                      <a:pPr algn="l"/>
                      <a:r>
                        <a:rPr lang="en-US" sz="2000" dirty="0"/>
                        <a:t>Ability of device to ignore agents such as smoke, moisture, or other chemicals that prevent the device from accurately providing a response</a:t>
                      </a:r>
                    </a:p>
                  </a:txBody>
                  <a:tcPr marL="90519" marR="90519" marT="45260" marB="45260">
                    <a:lnL>
                      <a:noFill/>
                    </a:lnL>
                    <a:lnR>
                      <a:noFill/>
                    </a:lnR>
                    <a:lnT>
                      <a:noFill/>
                    </a:lnT>
                    <a:lnB>
                      <a:noFill/>
                    </a:lnB>
                  </a:tcPr>
                </a:tc>
              </a:tr>
            </a:tbl>
          </a:graphicData>
        </a:graphic>
      </p:graphicFrame>
    </p:spTree>
    <p:extLst>
      <p:ext uri="{BB962C8B-B14F-4D97-AF65-F5344CB8AC3E}">
        <p14:creationId xmlns:p14="http://schemas.microsoft.com/office/powerpoint/2010/main" val="2327924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TextBox 2"/>
          <p:cNvSpPr txBox="1"/>
          <p:nvPr/>
        </p:nvSpPr>
        <p:spPr>
          <a:xfrm>
            <a:off x="152400" y="367605"/>
            <a:ext cx="8839200" cy="1384995"/>
          </a:xfrm>
          <a:prstGeom prst="rect">
            <a:avLst/>
          </a:prstGeom>
          <a:noFill/>
        </p:spPr>
        <p:txBody>
          <a:bodyPr wrap="square">
            <a:spAutoFit/>
          </a:bodyPr>
          <a:lstStyle/>
          <a:p>
            <a:pPr algn="ctr">
              <a:defRPr/>
            </a:pPr>
            <a:r>
              <a:rPr lang="en-US" sz="2800" b="1" dirty="0" smtClean="0">
                <a:solidFill>
                  <a:srgbClr val="000064"/>
                </a:solidFill>
                <a:latin typeface="Arial Black" pitchFamily="34" charset="0"/>
              </a:rPr>
              <a:t>Department of Homeland Security Recommended Criteria for Choosing Detection Devices</a:t>
            </a:r>
            <a:endParaRPr lang="en-US" sz="2800" b="1" dirty="0">
              <a:solidFill>
                <a:srgbClr val="000064"/>
              </a:solidFill>
              <a:latin typeface="Arial Black" pitchFamily="34" charset="0"/>
            </a:endParaRPr>
          </a:p>
        </p:txBody>
      </p:sp>
      <p:sp>
        <p:nvSpPr>
          <p:cNvPr id="6" name="Rectangle 1"/>
          <p:cNvSpPr>
            <a:spLocks noChangeArrowheads="1"/>
          </p:cNvSpPr>
          <p:nvPr/>
        </p:nvSpPr>
        <p:spPr bwMode="auto">
          <a:xfrm>
            <a:off x="2889250"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70577805"/>
              </p:ext>
            </p:extLst>
          </p:nvPr>
        </p:nvGraphicFramePr>
        <p:xfrm>
          <a:off x="304800" y="2057400"/>
          <a:ext cx="8534400" cy="4265198"/>
        </p:xfrm>
        <a:graphic>
          <a:graphicData uri="http://schemas.openxmlformats.org/drawingml/2006/table">
            <a:tbl>
              <a:tblPr/>
              <a:tblGrid>
                <a:gridCol w="2819400"/>
                <a:gridCol w="5715000"/>
              </a:tblGrid>
              <a:tr h="1183261">
                <a:tc>
                  <a:txBody>
                    <a:bodyPr/>
                    <a:lstStyle/>
                    <a:p>
                      <a:pPr algn="l"/>
                      <a:r>
                        <a:rPr lang="en-US" sz="2400" dirty="0"/>
                        <a:t>Response time</a:t>
                      </a:r>
                    </a:p>
                  </a:txBody>
                  <a:tcPr>
                    <a:lnL>
                      <a:noFill/>
                    </a:lnL>
                    <a:lnR>
                      <a:noFill/>
                    </a:lnR>
                    <a:lnT>
                      <a:noFill/>
                    </a:lnT>
                    <a:lnB>
                      <a:noFill/>
                    </a:lnB>
                  </a:tcPr>
                </a:tc>
                <a:tc>
                  <a:txBody>
                    <a:bodyPr/>
                    <a:lstStyle/>
                    <a:p>
                      <a:pPr algn="l"/>
                      <a:r>
                        <a:rPr lang="en-US" sz="2400"/>
                        <a:t>Time it takes to collect a sample, analyze, determine if an agent is present and provide feedback</a:t>
                      </a:r>
                    </a:p>
                  </a:txBody>
                  <a:tcPr>
                    <a:lnL>
                      <a:noFill/>
                    </a:lnL>
                    <a:lnR>
                      <a:noFill/>
                    </a:lnR>
                    <a:lnT>
                      <a:noFill/>
                    </a:lnT>
                    <a:lnB>
                      <a:noFill/>
                    </a:lnB>
                  </a:tcPr>
                </a:tc>
              </a:tr>
              <a:tr h="473304">
                <a:tc>
                  <a:txBody>
                    <a:bodyPr/>
                    <a:lstStyle/>
                    <a:p>
                      <a:pPr algn="l"/>
                      <a:r>
                        <a:rPr lang="en-US" sz="2400" dirty="0"/>
                        <a:t>Start up time</a:t>
                      </a:r>
                    </a:p>
                  </a:txBody>
                  <a:tcPr>
                    <a:lnL>
                      <a:noFill/>
                    </a:lnL>
                    <a:lnR>
                      <a:noFill/>
                    </a:lnR>
                    <a:lnT>
                      <a:noFill/>
                    </a:lnT>
                    <a:lnB>
                      <a:noFill/>
                    </a:lnB>
                  </a:tcPr>
                </a:tc>
                <a:tc>
                  <a:txBody>
                    <a:bodyPr/>
                    <a:lstStyle/>
                    <a:p>
                      <a:pPr algn="l"/>
                      <a:r>
                        <a:rPr lang="en-US" sz="2400"/>
                        <a:t>Time to set up and initial a sampling</a:t>
                      </a:r>
                    </a:p>
                  </a:txBody>
                  <a:tcPr>
                    <a:lnL>
                      <a:noFill/>
                    </a:lnL>
                    <a:lnR>
                      <a:noFill/>
                    </a:lnR>
                    <a:lnT>
                      <a:noFill/>
                    </a:lnT>
                    <a:lnB>
                      <a:noFill/>
                    </a:lnB>
                  </a:tcPr>
                </a:tc>
              </a:tr>
              <a:tr h="828283">
                <a:tc>
                  <a:txBody>
                    <a:bodyPr/>
                    <a:lstStyle/>
                    <a:p>
                      <a:pPr algn="l"/>
                      <a:r>
                        <a:rPr lang="en-US" sz="2400"/>
                        <a:t>Detection states</a:t>
                      </a:r>
                    </a:p>
                  </a:txBody>
                  <a:tcPr>
                    <a:lnL>
                      <a:noFill/>
                    </a:lnL>
                    <a:lnR>
                      <a:noFill/>
                    </a:lnR>
                    <a:lnT>
                      <a:noFill/>
                    </a:lnT>
                    <a:lnB>
                      <a:noFill/>
                    </a:lnB>
                  </a:tcPr>
                </a:tc>
                <a:tc>
                  <a:txBody>
                    <a:bodyPr/>
                    <a:lstStyle/>
                    <a:p>
                      <a:pPr algn="l"/>
                      <a:r>
                        <a:rPr lang="en-US" sz="2400" dirty="0"/>
                        <a:t>Ability to detect agent in vapor, aerosol, or liquid form</a:t>
                      </a:r>
                    </a:p>
                  </a:txBody>
                  <a:tcPr>
                    <a:lnL>
                      <a:noFill/>
                    </a:lnL>
                    <a:lnR>
                      <a:noFill/>
                    </a:lnR>
                    <a:lnT>
                      <a:noFill/>
                    </a:lnT>
                    <a:lnB>
                      <a:noFill/>
                    </a:lnB>
                  </a:tcPr>
                </a:tc>
              </a:tr>
              <a:tr h="473304">
                <a:tc>
                  <a:txBody>
                    <a:bodyPr/>
                    <a:lstStyle/>
                    <a:p>
                      <a:pPr algn="l"/>
                      <a:r>
                        <a:rPr lang="en-US" sz="2400"/>
                        <a:t>Alarm capability</a:t>
                      </a:r>
                    </a:p>
                  </a:txBody>
                  <a:tcPr>
                    <a:lnL>
                      <a:noFill/>
                    </a:lnL>
                    <a:lnR>
                      <a:noFill/>
                    </a:lnR>
                    <a:lnT>
                      <a:noFill/>
                    </a:lnT>
                    <a:lnB>
                      <a:noFill/>
                    </a:lnB>
                  </a:tcPr>
                </a:tc>
                <a:tc>
                  <a:txBody>
                    <a:bodyPr/>
                    <a:lstStyle/>
                    <a:p>
                      <a:pPr algn="l"/>
                      <a:r>
                        <a:rPr lang="en-US" sz="2400" dirty="0"/>
                        <a:t>Visual and/or audible alarm</a:t>
                      </a:r>
                    </a:p>
                  </a:txBody>
                  <a:tcPr>
                    <a:lnL>
                      <a:noFill/>
                    </a:lnL>
                    <a:lnR>
                      <a:noFill/>
                    </a:lnR>
                    <a:lnT>
                      <a:noFill/>
                    </a:lnT>
                    <a:lnB>
                      <a:noFill/>
                    </a:lnB>
                  </a:tcPr>
                </a:tc>
              </a:tr>
              <a:tr h="828283">
                <a:tc>
                  <a:txBody>
                    <a:bodyPr/>
                    <a:lstStyle/>
                    <a:p>
                      <a:pPr algn="l"/>
                      <a:r>
                        <a:rPr lang="en-US" sz="2400"/>
                        <a:t>Portability</a:t>
                      </a:r>
                    </a:p>
                  </a:txBody>
                  <a:tcPr>
                    <a:lnL>
                      <a:noFill/>
                    </a:lnL>
                    <a:lnR>
                      <a:noFill/>
                    </a:lnR>
                    <a:lnT>
                      <a:noFill/>
                    </a:lnT>
                    <a:lnB>
                      <a:noFill/>
                    </a:lnB>
                  </a:tcPr>
                </a:tc>
                <a:tc>
                  <a:txBody>
                    <a:bodyPr/>
                    <a:lstStyle/>
                    <a:p>
                      <a:pPr algn="l"/>
                      <a:r>
                        <a:rPr lang="en-US" sz="2400" dirty="0"/>
                        <a:t>Ease of transport, which encompasses weight and dimensions</a:t>
                      </a:r>
                    </a:p>
                  </a:txBody>
                  <a:tcPr>
                    <a:lnL>
                      <a:noFill/>
                    </a:lnL>
                    <a:lnR>
                      <a:noFill/>
                    </a:lnR>
                    <a:lnT>
                      <a:noFill/>
                    </a:lnT>
                    <a:lnB>
                      <a:noFill/>
                    </a:lnB>
                  </a:tcPr>
                </a:tc>
              </a:tr>
              <a:tr h="473304">
                <a:tc>
                  <a:txBody>
                    <a:bodyPr/>
                    <a:lstStyle/>
                    <a:p>
                      <a:pPr algn="l"/>
                      <a:r>
                        <a:rPr lang="en-US" sz="2400"/>
                        <a:t>Power capabilities</a:t>
                      </a:r>
                    </a:p>
                  </a:txBody>
                  <a:tcPr>
                    <a:lnL>
                      <a:noFill/>
                    </a:lnL>
                    <a:lnR>
                      <a:noFill/>
                    </a:lnR>
                    <a:lnT>
                      <a:noFill/>
                    </a:lnT>
                    <a:lnB>
                      <a:noFill/>
                    </a:lnB>
                  </a:tcPr>
                </a:tc>
                <a:tc>
                  <a:txBody>
                    <a:bodyPr/>
                    <a:lstStyle/>
                    <a:p>
                      <a:pPr algn="l"/>
                      <a:r>
                        <a:rPr lang="en-US" sz="2400" dirty="0"/>
                        <a:t>Battery versus AC electrical power</a:t>
                      </a:r>
                    </a:p>
                  </a:txBody>
                  <a:tcPr>
                    <a:lnL>
                      <a:noFill/>
                    </a:lnL>
                    <a:lnR>
                      <a:noFill/>
                    </a:lnR>
                    <a:lnT>
                      <a:noFill/>
                    </a:lnT>
                    <a:lnB>
                      <a:noFill/>
                    </a:lnB>
                  </a:tcPr>
                </a:tc>
              </a:tr>
            </a:tbl>
          </a:graphicData>
        </a:graphic>
      </p:graphicFrame>
    </p:spTree>
    <p:extLst>
      <p:ext uri="{BB962C8B-B14F-4D97-AF65-F5344CB8AC3E}">
        <p14:creationId xmlns:p14="http://schemas.microsoft.com/office/powerpoint/2010/main" val="36103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TextBox 2"/>
          <p:cNvSpPr txBox="1"/>
          <p:nvPr/>
        </p:nvSpPr>
        <p:spPr>
          <a:xfrm>
            <a:off x="152400" y="304800"/>
            <a:ext cx="8839200" cy="1384995"/>
          </a:xfrm>
          <a:prstGeom prst="rect">
            <a:avLst/>
          </a:prstGeom>
          <a:noFill/>
        </p:spPr>
        <p:txBody>
          <a:bodyPr wrap="square">
            <a:spAutoFit/>
          </a:bodyPr>
          <a:lstStyle/>
          <a:p>
            <a:pPr algn="ctr">
              <a:defRPr/>
            </a:pPr>
            <a:r>
              <a:rPr lang="en-US" sz="2800" b="1" dirty="0" smtClean="0">
                <a:solidFill>
                  <a:srgbClr val="000064"/>
                </a:solidFill>
                <a:latin typeface="Arial Black" pitchFamily="34" charset="0"/>
              </a:rPr>
              <a:t>Department of Homeland Security Recommended Criteria for Choosing Detection Devices</a:t>
            </a:r>
            <a:endParaRPr lang="en-US" sz="2800" b="1" dirty="0">
              <a:solidFill>
                <a:srgbClr val="000064"/>
              </a:solidFill>
              <a:latin typeface="Arial Black" pitchFamily="34" charset="0"/>
            </a:endParaRPr>
          </a:p>
        </p:txBody>
      </p:sp>
      <p:sp>
        <p:nvSpPr>
          <p:cNvPr id="6" name="Rectangle 1"/>
          <p:cNvSpPr>
            <a:spLocks noChangeArrowheads="1"/>
          </p:cNvSpPr>
          <p:nvPr/>
        </p:nvSpPr>
        <p:spPr bwMode="auto">
          <a:xfrm>
            <a:off x="2889250"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612840138"/>
              </p:ext>
            </p:extLst>
          </p:nvPr>
        </p:nvGraphicFramePr>
        <p:xfrm>
          <a:off x="228600" y="2262980"/>
          <a:ext cx="8686800" cy="3977685"/>
        </p:xfrm>
        <a:graphic>
          <a:graphicData uri="http://schemas.openxmlformats.org/drawingml/2006/table">
            <a:tbl>
              <a:tblPr/>
              <a:tblGrid>
                <a:gridCol w="2895600"/>
                <a:gridCol w="5791200"/>
              </a:tblGrid>
              <a:tr h="736124">
                <a:tc>
                  <a:txBody>
                    <a:bodyPr/>
                    <a:lstStyle/>
                    <a:p>
                      <a:pPr algn="l"/>
                      <a:r>
                        <a:rPr lang="en-US" sz="2400" dirty="0"/>
                        <a:t>Battery needs</a:t>
                      </a:r>
                    </a:p>
                  </a:txBody>
                  <a:tcPr>
                    <a:lnL>
                      <a:noFill/>
                    </a:lnL>
                    <a:lnR>
                      <a:noFill/>
                    </a:lnR>
                    <a:lnT>
                      <a:noFill/>
                    </a:lnT>
                    <a:lnB>
                      <a:noFill/>
                    </a:lnB>
                  </a:tcPr>
                </a:tc>
                <a:tc>
                  <a:txBody>
                    <a:bodyPr/>
                    <a:lstStyle/>
                    <a:p>
                      <a:pPr algn="l"/>
                      <a:r>
                        <a:rPr lang="en-US" sz="2400"/>
                        <a:t>Type, amount, cost, and operating life if powered by batteries</a:t>
                      </a:r>
                    </a:p>
                  </a:txBody>
                  <a:tcPr>
                    <a:lnL>
                      <a:noFill/>
                    </a:lnL>
                    <a:lnR>
                      <a:noFill/>
                    </a:lnR>
                    <a:lnT>
                      <a:noFill/>
                    </a:lnT>
                    <a:lnB>
                      <a:noFill/>
                    </a:lnB>
                  </a:tcPr>
                </a:tc>
              </a:tr>
              <a:tr h="736124">
                <a:tc>
                  <a:txBody>
                    <a:bodyPr/>
                    <a:lstStyle/>
                    <a:p>
                      <a:pPr algn="l"/>
                      <a:r>
                        <a:rPr lang="en-US" sz="2400" dirty="0"/>
                        <a:t>Operational environment</a:t>
                      </a:r>
                    </a:p>
                  </a:txBody>
                  <a:tcPr>
                    <a:lnL>
                      <a:noFill/>
                    </a:lnL>
                    <a:lnR>
                      <a:noFill/>
                    </a:lnR>
                    <a:lnT>
                      <a:noFill/>
                    </a:lnT>
                    <a:lnB>
                      <a:noFill/>
                    </a:lnB>
                  </a:tcPr>
                </a:tc>
                <a:tc>
                  <a:txBody>
                    <a:bodyPr/>
                    <a:lstStyle/>
                    <a:p>
                      <a:pPr algn="l"/>
                      <a:r>
                        <a:rPr lang="en-US" sz="2400" dirty="0"/>
                        <a:t>Extremes of conditions under which the device can operate</a:t>
                      </a:r>
                    </a:p>
                  </a:txBody>
                  <a:tcPr>
                    <a:lnL>
                      <a:noFill/>
                    </a:lnL>
                    <a:lnR>
                      <a:noFill/>
                    </a:lnR>
                    <a:lnT>
                      <a:noFill/>
                    </a:lnT>
                    <a:lnB>
                      <a:noFill/>
                    </a:lnB>
                  </a:tcPr>
                </a:tc>
              </a:tr>
              <a:tr h="736124">
                <a:tc>
                  <a:txBody>
                    <a:bodyPr/>
                    <a:lstStyle/>
                    <a:p>
                      <a:pPr algn="l"/>
                      <a:r>
                        <a:rPr lang="en-US" sz="2400"/>
                        <a:t>Durability</a:t>
                      </a:r>
                    </a:p>
                  </a:txBody>
                  <a:tcPr>
                    <a:lnL>
                      <a:noFill/>
                    </a:lnL>
                    <a:lnR>
                      <a:noFill/>
                    </a:lnR>
                    <a:lnT>
                      <a:noFill/>
                    </a:lnT>
                    <a:lnB>
                      <a:noFill/>
                    </a:lnB>
                  </a:tcPr>
                </a:tc>
                <a:tc>
                  <a:txBody>
                    <a:bodyPr/>
                    <a:lstStyle/>
                    <a:p>
                      <a:pPr algn="l"/>
                      <a:r>
                        <a:rPr lang="en-US" sz="2400" dirty="0"/>
                        <a:t>How well the device withstands rough handling</a:t>
                      </a:r>
                    </a:p>
                  </a:txBody>
                  <a:tcPr>
                    <a:lnL>
                      <a:noFill/>
                    </a:lnL>
                    <a:lnR>
                      <a:noFill/>
                    </a:lnR>
                    <a:lnT>
                      <a:noFill/>
                    </a:lnT>
                    <a:lnB>
                      <a:noFill/>
                    </a:lnB>
                  </a:tcPr>
                </a:tc>
              </a:tr>
              <a:tr h="420642">
                <a:tc>
                  <a:txBody>
                    <a:bodyPr/>
                    <a:lstStyle/>
                    <a:p>
                      <a:pPr algn="l"/>
                      <a:r>
                        <a:rPr lang="en-US" sz="2400"/>
                        <a:t>Operator skill level</a:t>
                      </a:r>
                    </a:p>
                  </a:txBody>
                  <a:tcPr>
                    <a:lnL>
                      <a:noFill/>
                    </a:lnL>
                    <a:lnR>
                      <a:noFill/>
                    </a:lnR>
                    <a:lnT>
                      <a:noFill/>
                    </a:lnT>
                    <a:lnB>
                      <a:noFill/>
                    </a:lnB>
                  </a:tcPr>
                </a:tc>
                <a:tc>
                  <a:txBody>
                    <a:bodyPr/>
                    <a:lstStyle/>
                    <a:p>
                      <a:pPr algn="l"/>
                      <a:r>
                        <a:rPr lang="en-US" sz="2400" dirty="0"/>
                        <a:t>Skill involved in using the device</a:t>
                      </a:r>
                    </a:p>
                  </a:txBody>
                  <a:tcPr>
                    <a:lnL>
                      <a:noFill/>
                    </a:lnL>
                    <a:lnR>
                      <a:noFill/>
                    </a:lnR>
                    <a:lnT>
                      <a:noFill/>
                    </a:lnT>
                    <a:lnB>
                      <a:noFill/>
                    </a:lnB>
                  </a:tcPr>
                </a:tc>
              </a:tr>
              <a:tr h="1051605">
                <a:tc>
                  <a:txBody>
                    <a:bodyPr/>
                    <a:lstStyle/>
                    <a:p>
                      <a:pPr algn="l"/>
                      <a:r>
                        <a:rPr lang="en-US" sz="2400"/>
                        <a:t>Training requirements</a:t>
                      </a:r>
                    </a:p>
                  </a:txBody>
                  <a:tcPr>
                    <a:lnL>
                      <a:noFill/>
                    </a:lnL>
                    <a:lnR>
                      <a:noFill/>
                    </a:lnR>
                    <a:lnT>
                      <a:noFill/>
                    </a:lnT>
                    <a:lnB>
                      <a:noFill/>
                    </a:lnB>
                  </a:tcPr>
                </a:tc>
                <a:tc>
                  <a:txBody>
                    <a:bodyPr/>
                    <a:lstStyle/>
                    <a:p>
                      <a:pPr algn="l"/>
                      <a:r>
                        <a:rPr lang="en-US" sz="2400" dirty="0"/>
                        <a:t>Number of hours and type of educational background required for operation</a:t>
                      </a:r>
                    </a:p>
                  </a:txBody>
                  <a:tcPr>
                    <a:lnL>
                      <a:noFill/>
                    </a:lnL>
                    <a:lnR>
                      <a:noFill/>
                    </a:lnR>
                    <a:lnT>
                      <a:noFill/>
                    </a:lnT>
                    <a:lnB>
                      <a:noFill/>
                    </a:lnB>
                  </a:tcPr>
                </a:tc>
              </a:tr>
            </a:tbl>
          </a:graphicData>
        </a:graphic>
      </p:graphicFrame>
    </p:spTree>
    <p:extLst>
      <p:ext uri="{BB962C8B-B14F-4D97-AF65-F5344CB8AC3E}">
        <p14:creationId xmlns:p14="http://schemas.microsoft.com/office/powerpoint/2010/main" val="2017407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53602" name="Rectangle 1"/>
          <p:cNvSpPr>
            <a:spLocks noChangeArrowheads="1"/>
          </p:cNvSpPr>
          <p:nvPr/>
        </p:nvSpPr>
        <p:spPr bwMode="auto">
          <a:xfrm>
            <a:off x="381000" y="1539657"/>
            <a:ext cx="83502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800" dirty="0"/>
              <a:t>Gas chromatograph separates components</a:t>
            </a:r>
          </a:p>
          <a:p>
            <a:pPr marL="342900" indent="-342900">
              <a:buFont typeface="Arial" pitchFamily="34" charset="0"/>
              <a:buChar char="•"/>
            </a:pPr>
            <a:r>
              <a:rPr lang="en-US" sz="2800" dirty="0"/>
              <a:t>Mass spectrometer breaks substances into fragments and provides a mass spectrum that reflects the masses of the fragments. Comparison of mass spectrums to those of known substances helps to identify substances tested.</a:t>
            </a:r>
          </a:p>
        </p:txBody>
      </p:sp>
      <p:sp>
        <p:nvSpPr>
          <p:cNvPr id="4" name="TextBox 3"/>
          <p:cNvSpPr txBox="1"/>
          <p:nvPr/>
        </p:nvSpPr>
        <p:spPr>
          <a:xfrm>
            <a:off x="228600" y="381000"/>
            <a:ext cx="8686800" cy="830997"/>
          </a:xfrm>
          <a:prstGeom prst="rect">
            <a:avLst/>
          </a:prstGeom>
          <a:noFill/>
        </p:spPr>
        <p:txBody>
          <a:bodyPr>
            <a:spAutoFit/>
          </a:bodyPr>
          <a:lstStyle/>
          <a:p>
            <a:pPr algn="ctr">
              <a:defRPr/>
            </a:pPr>
            <a:r>
              <a:rPr lang="en-US" sz="2400" b="1" dirty="0" smtClean="0">
                <a:solidFill>
                  <a:srgbClr val="000064"/>
                </a:solidFill>
                <a:latin typeface="Arial Black" pitchFamily="34" charset="0"/>
              </a:rPr>
              <a:t>Laboratory Instruments</a:t>
            </a:r>
          </a:p>
          <a:p>
            <a:pPr algn="ctr">
              <a:defRPr/>
            </a:pPr>
            <a:r>
              <a:rPr lang="en-US" sz="2400" b="1" dirty="0" smtClean="0">
                <a:solidFill>
                  <a:srgbClr val="000064"/>
                </a:solidFill>
                <a:latin typeface="Arial Black" pitchFamily="34" charset="0"/>
              </a:rPr>
              <a:t>Gas Chromatography/Mass </a:t>
            </a:r>
            <a:r>
              <a:rPr lang="en-US" sz="2400" b="1" dirty="0">
                <a:solidFill>
                  <a:srgbClr val="000064"/>
                </a:solidFill>
                <a:latin typeface="Arial Black" pitchFamily="34" charset="0"/>
              </a:rPr>
              <a:t>Spectrometry (GCMS)</a:t>
            </a:r>
            <a:endParaRPr lang="en-US" sz="2400" dirty="0">
              <a:solidFill>
                <a:schemeClr val="accent6">
                  <a:lumMod val="75000"/>
                </a:schemeClr>
              </a:solidFill>
              <a:latin typeface="Arial Black" pitchFamily="34" charset="0"/>
            </a:endParaRPr>
          </a:p>
        </p:txBody>
      </p:sp>
      <p:pic>
        <p:nvPicPr>
          <p:cNvPr id="15360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4025" y="4295775"/>
            <a:ext cx="31242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149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228600" y="381000"/>
            <a:ext cx="8686800" cy="584200"/>
          </a:xfrm>
          <a:prstGeom prst="rect">
            <a:avLst/>
          </a:prstGeom>
          <a:noFill/>
        </p:spPr>
        <p:txBody>
          <a:bodyPr>
            <a:spAutoFit/>
          </a:bodyPr>
          <a:lstStyle/>
          <a:p>
            <a:pPr algn="ctr">
              <a:defRPr/>
            </a:pPr>
            <a:r>
              <a:rPr lang="en-US" sz="3200" b="1" dirty="0">
                <a:solidFill>
                  <a:srgbClr val="000064"/>
                </a:solidFill>
                <a:latin typeface="Arial Black" pitchFamily="34" charset="0"/>
              </a:rPr>
              <a:t>Mass Spectrometer</a:t>
            </a:r>
            <a:endParaRPr lang="en-US" sz="3200" dirty="0">
              <a:solidFill>
                <a:schemeClr val="accent6">
                  <a:lumMod val="75000"/>
                </a:schemeClr>
              </a:solidFill>
              <a:latin typeface="Arial Black" pitchFamily="34" charset="0"/>
            </a:endParaRPr>
          </a:p>
        </p:txBody>
      </p:sp>
      <p:pic>
        <p:nvPicPr>
          <p:cNvPr id="1546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55725"/>
            <a:ext cx="8810625" cy="48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162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228600" y="381000"/>
            <a:ext cx="8686800" cy="584200"/>
          </a:xfrm>
          <a:prstGeom prst="rect">
            <a:avLst/>
          </a:prstGeom>
          <a:noFill/>
        </p:spPr>
        <p:txBody>
          <a:bodyPr>
            <a:spAutoFit/>
          </a:bodyPr>
          <a:lstStyle/>
          <a:p>
            <a:pPr algn="ctr">
              <a:defRPr/>
            </a:pPr>
            <a:r>
              <a:rPr lang="en-US" sz="3200" b="1" dirty="0">
                <a:solidFill>
                  <a:srgbClr val="000064"/>
                </a:solidFill>
                <a:latin typeface="Arial Black" pitchFamily="34" charset="0"/>
              </a:rPr>
              <a:t>Mass Spectrum</a:t>
            </a:r>
            <a:endParaRPr lang="en-US" sz="3200" dirty="0">
              <a:solidFill>
                <a:schemeClr val="accent6">
                  <a:lumMod val="75000"/>
                </a:schemeClr>
              </a:solidFill>
              <a:latin typeface="Arial Black" pitchFamily="34" charset="0"/>
            </a:endParaRPr>
          </a:p>
        </p:txBody>
      </p:sp>
      <p:pic>
        <p:nvPicPr>
          <p:cNvPr id="1556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5578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438" y="4114800"/>
            <a:ext cx="72421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Box 7"/>
          <p:cNvSpPr txBox="1">
            <a:spLocks noChangeArrowheads="1"/>
          </p:cNvSpPr>
          <p:nvPr/>
        </p:nvSpPr>
        <p:spPr bwMode="auto">
          <a:xfrm>
            <a:off x="762000" y="6167438"/>
            <a:ext cx="769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hlinkClick r:id="rId4"/>
              </a:rPr>
              <a:t>http://www.ncbi.nlm.nih.gov/pmc/articles/PMC2577157/</a:t>
            </a:r>
            <a:endParaRPr lang="en-US" sz="2400"/>
          </a:p>
        </p:txBody>
      </p:sp>
      <p:sp>
        <p:nvSpPr>
          <p:cNvPr id="155654" name="TextBox 8"/>
          <p:cNvSpPr txBox="1">
            <a:spLocks noChangeArrowheads="1"/>
          </p:cNvSpPr>
          <p:nvPr/>
        </p:nvSpPr>
        <p:spPr bwMode="auto">
          <a:xfrm>
            <a:off x="228600" y="118745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Numbers are mass to charge ratio.</a:t>
            </a:r>
          </a:p>
        </p:txBody>
      </p:sp>
    </p:spTree>
    <p:extLst>
      <p:ext uri="{BB962C8B-B14F-4D97-AF65-F5344CB8AC3E}">
        <p14:creationId xmlns:p14="http://schemas.microsoft.com/office/powerpoint/2010/main" val="2908438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609600" y="452437"/>
            <a:ext cx="4038600" cy="690563"/>
          </a:xfrm>
        </p:spPr>
        <p:txBody>
          <a:bodyPr>
            <a:noAutofit/>
          </a:bodyPr>
          <a:lstStyle/>
          <a:p>
            <a:pPr>
              <a:defRPr/>
            </a:pPr>
            <a:r>
              <a:rPr lang="en-US" sz="2800" dirty="0" smtClean="0">
                <a:solidFill>
                  <a:schemeClr val="accent6">
                    <a:lumMod val="75000"/>
                  </a:schemeClr>
                </a:solidFill>
                <a:latin typeface="Arial Black" pitchFamily="34" charset="0"/>
              </a:rPr>
              <a:t>Sulfur Mustard Treatment</a:t>
            </a:r>
          </a:p>
        </p:txBody>
      </p:sp>
      <p:sp>
        <p:nvSpPr>
          <p:cNvPr id="23559" name="Rectangle 7"/>
          <p:cNvSpPr>
            <a:spLocks noGrp="1" noChangeArrowheads="1"/>
          </p:cNvSpPr>
          <p:nvPr>
            <p:ph type="body" sz="half" idx="2"/>
          </p:nvPr>
        </p:nvSpPr>
        <p:spPr>
          <a:xfrm>
            <a:off x="228600" y="1454150"/>
            <a:ext cx="8686800" cy="5175250"/>
          </a:xfrm>
        </p:spPr>
        <p:txBody>
          <a:bodyPr>
            <a:noAutofit/>
          </a:bodyPr>
          <a:lstStyle/>
          <a:p>
            <a:pPr>
              <a:defRPr/>
            </a:pPr>
            <a:r>
              <a:rPr lang="en-US" sz="2400" dirty="0" smtClean="0">
                <a:latin typeface="+mj-lt"/>
                <a:ea typeface="+mj-ea"/>
                <a:cs typeface="+mj-cs"/>
              </a:rPr>
              <a:t>Early rinsing of the exposed area with </a:t>
            </a:r>
            <a:r>
              <a:rPr lang="en-US" sz="2400" dirty="0" err="1" smtClean="0">
                <a:latin typeface="+mj-lt"/>
                <a:ea typeface="+mj-ea"/>
                <a:cs typeface="+mj-cs"/>
              </a:rPr>
              <a:t>Betadine</a:t>
            </a:r>
            <a:r>
              <a:rPr lang="en-US" sz="2400" dirty="0" smtClean="0">
                <a:latin typeface="+mj-lt"/>
                <a:ea typeface="+mj-ea"/>
                <a:cs typeface="+mj-cs"/>
              </a:rPr>
              <a:t> (</a:t>
            </a:r>
            <a:r>
              <a:rPr lang="en-US" sz="2400" dirty="0" err="1" smtClean="0">
                <a:latin typeface="+mj-lt"/>
                <a:ea typeface="+mj-ea"/>
                <a:cs typeface="+mj-cs"/>
              </a:rPr>
              <a:t>providone</a:t>
            </a:r>
            <a:r>
              <a:rPr lang="en-US" sz="2400" dirty="0" smtClean="0">
                <a:latin typeface="+mj-lt"/>
                <a:ea typeface="+mj-ea"/>
                <a:cs typeface="+mj-cs"/>
              </a:rPr>
              <a:t>-iodine) dissolved in </a:t>
            </a:r>
            <a:r>
              <a:rPr lang="en-US" sz="2400" dirty="0" err="1" smtClean="0">
                <a:latin typeface="+mj-lt"/>
                <a:ea typeface="+mj-ea"/>
                <a:cs typeface="+mj-cs"/>
              </a:rPr>
              <a:t>glycofural</a:t>
            </a:r>
            <a:r>
              <a:rPr lang="en-US" sz="2400" dirty="0" smtClean="0">
                <a:latin typeface="+mj-lt"/>
                <a:ea typeface="+mj-ea"/>
                <a:cs typeface="+mj-cs"/>
              </a:rPr>
              <a:t> will reduce symptoms.</a:t>
            </a:r>
          </a:p>
          <a:p>
            <a:pPr>
              <a:defRPr/>
            </a:pPr>
            <a:r>
              <a:rPr lang="en-US" sz="2400" dirty="0" smtClean="0"/>
              <a:t>Can limit the formation of blisters by applying household bleach or a solution called DS2 (2% sodium hydroxide, NaOH, 70% </a:t>
            </a:r>
            <a:r>
              <a:rPr lang="en-US" sz="2400" dirty="0" err="1" smtClean="0"/>
              <a:t>diethylamine</a:t>
            </a:r>
            <a:r>
              <a:rPr lang="en-US" sz="2400" dirty="0" smtClean="0"/>
              <a:t>, CH</a:t>
            </a:r>
            <a:r>
              <a:rPr lang="en-US" sz="2400" baseline="-25000" dirty="0" smtClean="0"/>
              <a:t>3</a:t>
            </a:r>
            <a:r>
              <a:rPr lang="en-US" sz="2400" dirty="0" smtClean="0"/>
              <a:t>CH</a:t>
            </a:r>
            <a:r>
              <a:rPr lang="en-US" sz="2400" baseline="-25000" dirty="0" smtClean="0"/>
              <a:t>2</a:t>
            </a:r>
            <a:r>
              <a:rPr lang="en-US" sz="2400" dirty="0" smtClean="0"/>
              <a:t>NHCH</a:t>
            </a:r>
            <a:r>
              <a:rPr lang="en-US" sz="2400" baseline="-25000" dirty="0" smtClean="0"/>
              <a:t>2</a:t>
            </a:r>
            <a:r>
              <a:rPr lang="en-US" sz="2400" dirty="0" smtClean="0"/>
              <a:t>CH</a:t>
            </a:r>
            <a:r>
              <a:rPr lang="en-US" sz="2400" baseline="-25000" dirty="0" smtClean="0"/>
              <a:t>3</a:t>
            </a:r>
            <a:r>
              <a:rPr lang="en-US" sz="2400" dirty="0" smtClean="0"/>
              <a:t>, and 28% ethylene glycol </a:t>
            </a:r>
            <a:r>
              <a:rPr lang="en-US" sz="2400" dirty="0" err="1" smtClean="0"/>
              <a:t>monomethyl</a:t>
            </a:r>
            <a:r>
              <a:rPr lang="en-US" sz="2400" dirty="0" smtClean="0"/>
              <a:t> ether, CH</a:t>
            </a:r>
            <a:r>
              <a:rPr lang="en-US" sz="2400" baseline="-25000" dirty="0" smtClean="0"/>
              <a:t>3</a:t>
            </a:r>
            <a:r>
              <a:rPr lang="en-US" sz="2400" dirty="0" smtClean="0"/>
              <a:t>OCH</a:t>
            </a:r>
            <a:r>
              <a:rPr lang="en-US" sz="2400" baseline="-25000" dirty="0" smtClean="0"/>
              <a:t>2</a:t>
            </a:r>
            <a:r>
              <a:rPr lang="en-US" sz="2400" dirty="0" smtClean="0"/>
              <a:t>CH</a:t>
            </a:r>
            <a:r>
              <a:rPr lang="en-US" sz="2400" baseline="-25000" dirty="0" smtClean="0"/>
              <a:t>2</a:t>
            </a:r>
            <a:r>
              <a:rPr lang="en-US" sz="2400" dirty="0" smtClean="0"/>
              <a:t>OH) </a:t>
            </a:r>
          </a:p>
          <a:p>
            <a:pPr>
              <a:defRPr/>
            </a:pPr>
            <a:r>
              <a:rPr lang="en-US" sz="2400" dirty="0" smtClean="0"/>
              <a:t>After </a:t>
            </a:r>
            <a:r>
              <a:rPr lang="en-US" sz="2400" dirty="0"/>
              <a:t>initial </a:t>
            </a:r>
            <a:r>
              <a:rPr lang="en-US" sz="2400" dirty="0" smtClean="0"/>
              <a:t>treatment, the patient is treated in the same way that any burn victim would be treated. </a:t>
            </a:r>
          </a:p>
          <a:p>
            <a:pPr>
              <a:defRPr/>
            </a:pPr>
            <a:r>
              <a:rPr lang="en-US" sz="2400" dirty="0" smtClean="0"/>
              <a:t>Because the symptoms do not appear for about 24 hours, it </a:t>
            </a:r>
            <a:r>
              <a:rPr lang="en-US" sz="2400" dirty="0"/>
              <a:t>less likely that the treatments would be done in time to avoid </a:t>
            </a:r>
            <a:r>
              <a:rPr lang="en-US" sz="2400" dirty="0" smtClean="0"/>
              <a:t>problems.</a:t>
            </a:r>
            <a:endParaRPr lang="en-US" sz="2400" dirty="0"/>
          </a:p>
          <a:p>
            <a:pPr>
              <a:defRPr/>
            </a:pPr>
            <a:r>
              <a:rPr lang="en-US" sz="2400" dirty="0" smtClean="0"/>
              <a:t>Fatal </a:t>
            </a:r>
            <a:r>
              <a:rPr lang="en-US" sz="2400" dirty="0"/>
              <a:t>in about 2% of exposures, so mostly used as an incapacitating agent</a:t>
            </a:r>
            <a:r>
              <a:rPr lang="en-US" sz="2400" dirty="0" smtClean="0"/>
              <a:t>.</a:t>
            </a:r>
            <a:endParaRPr lang="en-US" sz="2400" dirty="0" smtClean="0">
              <a:latin typeface="+mj-lt"/>
              <a:ea typeface="+mj-ea"/>
              <a:cs typeface="+mj-cs"/>
            </a:endParaRP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6050"/>
            <a:ext cx="32242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381000" y="1370013"/>
            <a:ext cx="8458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US" sz="2000"/>
              <a:t>Nuclei with an odd mass or odd atomic number have "nuclear spin“ (includes </a:t>
            </a:r>
            <a:r>
              <a:rPr lang="en-US" sz="2000" baseline="30000"/>
              <a:t>1</a:t>
            </a:r>
            <a:r>
              <a:rPr lang="en-US" sz="2000"/>
              <a:t>H and </a:t>
            </a:r>
            <a:r>
              <a:rPr lang="en-US" sz="2000" baseline="30000"/>
              <a:t>13</a:t>
            </a:r>
            <a:r>
              <a:rPr lang="en-US" sz="2000"/>
              <a:t>C)</a:t>
            </a:r>
          </a:p>
          <a:p>
            <a:pPr marL="285750" indent="-285750">
              <a:buFont typeface="Arial" pitchFamily="34" charset="0"/>
              <a:buChar char="•"/>
            </a:pPr>
            <a:r>
              <a:rPr lang="en-US" sz="2000"/>
              <a:t>Moving charges create magnetic fields. </a:t>
            </a:r>
          </a:p>
          <a:p>
            <a:pPr marL="285750" indent="-285750">
              <a:buFont typeface="Arial" pitchFamily="34" charset="0"/>
              <a:buChar char="•"/>
            </a:pPr>
            <a:r>
              <a:rPr lang="en-US" sz="2000"/>
              <a:t>The nuclear spin sets up a magnetic field that can be influenced by an external magnetic field  (H</a:t>
            </a:r>
            <a:r>
              <a:rPr lang="en-US" sz="2000" baseline="-25000"/>
              <a:t>0</a:t>
            </a:r>
            <a:r>
              <a:rPr lang="en-US" sz="2000"/>
              <a:t>)</a:t>
            </a:r>
          </a:p>
          <a:p>
            <a:pPr marL="742950" lvl="1" indent="-285750">
              <a:buFont typeface="Arial" pitchFamily="34" charset="0"/>
              <a:buChar char="•"/>
            </a:pPr>
            <a:r>
              <a:rPr lang="en-US" sz="2000"/>
              <a:t>They behave like tiny bar magnets.</a:t>
            </a:r>
          </a:p>
          <a:p>
            <a:pPr marL="742950" lvl="1" indent="-285750">
              <a:buFont typeface="Arial" pitchFamily="34" charset="0"/>
              <a:buChar char="•"/>
            </a:pPr>
            <a:r>
              <a:rPr lang="en-US" sz="2000"/>
              <a:t>They line up with their spin aligned or opposed to the magnetic field.</a:t>
            </a:r>
          </a:p>
        </p:txBody>
      </p:sp>
      <p:pic>
        <p:nvPicPr>
          <p:cNvPr id="156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067175"/>
            <a:ext cx="3500438"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6" name="TextBox 6"/>
          <p:cNvSpPr txBox="1">
            <a:spLocks noChangeArrowheads="1"/>
          </p:cNvSpPr>
          <p:nvPr/>
        </p:nvSpPr>
        <p:spPr bwMode="auto">
          <a:xfrm>
            <a:off x="228600" y="203537"/>
            <a:ext cx="861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dirty="0" smtClean="0">
                <a:solidFill>
                  <a:srgbClr val="000064"/>
                </a:solidFill>
                <a:latin typeface="Arial Black" pitchFamily="34" charset="0"/>
              </a:rPr>
              <a:t>Laboratory Instruments -</a:t>
            </a:r>
          </a:p>
          <a:p>
            <a:pPr algn="ctr" eaLnBrk="1" hangingPunct="1"/>
            <a:r>
              <a:rPr lang="en-US" sz="2000" b="1" dirty="0" smtClean="0">
                <a:solidFill>
                  <a:srgbClr val="000064"/>
                </a:solidFill>
                <a:latin typeface="Arial Black" pitchFamily="34" charset="0"/>
              </a:rPr>
              <a:t>Nuclear </a:t>
            </a:r>
            <a:r>
              <a:rPr lang="en-US" sz="2000" b="1" dirty="0">
                <a:solidFill>
                  <a:srgbClr val="000064"/>
                </a:solidFill>
                <a:latin typeface="Arial Black" pitchFamily="34" charset="0"/>
              </a:rPr>
              <a:t>Magnetic Resonance (NMR): Analyzing Chemicals Based on Their Nuclei’s Spins Under Magnetic Force</a:t>
            </a:r>
          </a:p>
        </p:txBody>
      </p:sp>
      <p:pic>
        <p:nvPicPr>
          <p:cNvPr id="1566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67175"/>
            <a:ext cx="495300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96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57698" name="TextBox 1"/>
          <p:cNvSpPr txBox="1">
            <a:spLocks noChangeArrowheads="1"/>
          </p:cNvSpPr>
          <p:nvPr/>
        </p:nvSpPr>
        <p:spPr bwMode="auto">
          <a:xfrm>
            <a:off x="350838" y="228600"/>
            <a:ext cx="8412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a:solidFill>
                  <a:srgbClr val="000064"/>
                </a:solidFill>
                <a:latin typeface="Arial Black" pitchFamily="34" charset="0"/>
              </a:rPr>
              <a:t>NMR: Nuclear Resonance and Chemical Shifts</a:t>
            </a:r>
          </a:p>
        </p:txBody>
      </p:sp>
      <p:sp>
        <p:nvSpPr>
          <p:cNvPr id="4" name="Rectangle 3"/>
          <p:cNvSpPr>
            <a:spLocks noChangeArrowheads="1"/>
          </p:cNvSpPr>
          <p:nvPr/>
        </p:nvSpPr>
        <p:spPr bwMode="auto">
          <a:xfrm>
            <a:off x="184150" y="815975"/>
            <a:ext cx="88074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US"/>
              <a:t>We apply energy to “flip” the spins of nuclei. </a:t>
            </a:r>
          </a:p>
          <a:p>
            <a:pPr marL="285750" indent="-285750">
              <a:buFont typeface="Arial" pitchFamily="34" charset="0"/>
              <a:buChar char="•"/>
            </a:pPr>
            <a:r>
              <a:rPr lang="en-US"/>
              <a:t>Unique energy required for different nuclei in a compound</a:t>
            </a:r>
          </a:p>
          <a:p>
            <a:pPr marL="742950" lvl="1" indent="-285750">
              <a:buFont typeface="Arial" pitchFamily="34" charset="0"/>
              <a:buChar char="•"/>
            </a:pPr>
            <a:r>
              <a:rPr lang="en-US"/>
              <a:t>Nuclei in compounds are in different</a:t>
            </a:r>
            <a:r>
              <a:rPr lang="en-US" i="1"/>
              <a:t> </a:t>
            </a:r>
            <a:r>
              <a:rPr lang="en-US"/>
              <a:t>electronic environments.</a:t>
            </a:r>
            <a:endParaRPr lang="en-US" i="1">
              <a:solidFill>
                <a:srgbClr val="C00000"/>
              </a:solidFill>
            </a:endParaRPr>
          </a:p>
          <a:p>
            <a:pPr marL="742950" lvl="1" indent="-285750">
              <a:buFont typeface="Arial" pitchFamily="34" charset="0"/>
              <a:buChar char="•"/>
            </a:pPr>
            <a:r>
              <a:rPr lang="en-US"/>
              <a:t>Energy applied through radio waves…keep varying frequency until the ‘flip’ happens</a:t>
            </a:r>
          </a:p>
          <a:p>
            <a:pPr marL="742950" lvl="1" indent="-285750">
              <a:buFont typeface="Arial" pitchFamily="34" charset="0"/>
              <a:buChar char="•"/>
            </a:pPr>
            <a:r>
              <a:rPr lang="en-US"/>
              <a:t>When you hit the right frequency and spin ‘flips’, the radio wave and nucleus </a:t>
            </a:r>
            <a:r>
              <a:rPr lang="en-US" i="1"/>
              <a:t>resonate</a:t>
            </a:r>
            <a:r>
              <a:rPr lang="en-US"/>
              <a:t>.</a:t>
            </a:r>
          </a:p>
          <a:p>
            <a:pPr marL="742950" lvl="1" indent="-285750">
              <a:buFont typeface="Arial" pitchFamily="34" charset="0"/>
              <a:buChar char="•"/>
            </a:pPr>
            <a:r>
              <a:rPr lang="en-US"/>
              <a:t>You plot this resonance to learn about the chemical environment of the nuclei.</a:t>
            </a:r>
          </a:p>
        </p:txBody>
      </p:sp>
      <p:cxnSp>
        <p:nvCxnSpPr>
          <p:cNvPr id="25" name="Straight Arrow Connector 24"/>
          <p:cNvCxnSpPr/>
          <p:nvPr/>
        </p:nvCxnSpPr>
        <p:spPr>
          <a:xfrm>
            <a:off x="2357438" y="4548188"/>
            <a:ext cx="17526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p:cNvGrpSpPr>
            <a:grpSpLocks/>
          </p:cNvGrpSpPr>
          <p:nvPr/>
        </p:nvGrpSpPr>
        <p:grpSpPr bwMode="auto">
          <a:xfrm>
            <a:off x="4265613" y="3957638"/>
            <a:ext cx="395287" cy="1541462"/>
            <a:chOff x="1219200" y="4038600"/>
            <a:chExt cx="381000" cy="2094809"/>
          </a:xfrm>
        </p:grpSpPr>
        <p:sp>
          <p:nvSpPr>
            <p:cNvPr id="31" name="Rectangle 30"/>
            <p:cNvSpPr/>
            <p:nvPr/>
          </p:nvSpPr>
          <p:spPr>
            <a:xfrm>
              <a:off x="1219200" y="4038600"/>
              <a:ext cx="381000" cy="1065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32" name="Rectangle 31"/>
            <p:cNvSpPr/>
            <p:nvPr/>
          </p:nvSpPr>
          <p:spPr>
            <a:xfrm>
              <a:off x="1219200" y="5067666"/>
              <a:ext cx="381000" cy="10657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tx1"/>
                </a:solidFill>
              </a:endParaRPr>
            </a:p>
            <a:p>
              <a:pPr algn="ctr">
                <a:defRPr/>
              </a:pPr>
              <a:r>
                <a:rPr lang="en-US" sz="2000" b="1" dirty="0">
                  <a:solidFill>
                    <a:schemeClr val="tx1"/>
                  </a:solidFill>
                </a:rPr>
                <a:t>N</a:t>
              </a:r>
            </a:p>
          </p:txBody>
        </p:sp>
        <p:sp>
          <p:nvSpPr>
            <p:cNvPr id="157738" name="Rectangle 32"/>
            <p:cNvSpPr>
              <a:spLocks noChangeArrowheads="1"/>
            </p:cNvSpPr>
            <p:nvPr/>
          </p:nvSpPr>
          <p:spPr bwMode="auto">
            <a:xfrm>
              <a:off x="1256453" y="4049530"/>
              <a:ext cx="306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S</a:t>
              </a:r>
            </a:p>
          </p:txBody>
        </p:sp>
      </p:grpSp>
      <p:grpSp>
        <p:nvGrpSpPr>
          <p:cNvPr id="34" name="Group 33"/>
          <p:cNvGrpSpPr>
            <a:grpSpLocks/>
          </p:cNvGrpSpPr>
          <p:nvPr/>
        </p:nvGrpSpPr>
        <p:grpSpPr bwMode="auto">
          <a:xfrm>
            <a:off x="4570413" y="3836988"/>
            <a:ext cx="482600" cy="2944812"/>
            <a:chOff x="685800" y="3842128"/>
            <a:chExt cx="482824" cy="2944137"/>
          </a:xfrm>
        </p:grpSpPr>
        <p:cxnSp>
          <p:nvCxnSpPr>
            <p:cNvPr id="35" name="Straight Arrow Connector 34"/>
            <p:cNvCxnSpPr/>
            <p:nvPr/>
          </p:nvCxnSpPr>
          <p:spPr>
            <a:xfrm flipV="1">
              <a:off x="897035" y="3842128"/>
              <a:ext cx="0" cy="2482281"/>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57735" name="TextBox 35"/>
            <p:cNvSpPr txBox="1">
              <a:spLocks noChangeArrowheads="1"/>
            </p:cNvSpPr>
            <p:nvPr/>
          </p:nvSpPr>
          <p:spPr bwMode="auto">
            <a:xfrm>
              <a:off x="685800" y="6324600"/>
              <a:ext cx="482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006600"/>
                  </a:solidFill>
                </a:rPr>
                <a:t>H</a:t>
              </a:r>
              <a:r>
                <a:rPr lang="en-US" sz="2400" b="1" baseline="-25000">
                  <a:solidFill>
                    <a:srgbClr val="006600"/>
                  </a:solidFill>
                </a:rPr>
                <a:t>0</a:t>
              </a:r>
            </a:p>
          </p:txBody>
        </p:sp>
      </p:grpSp>
      <p:grpSp>
        <p:nvGrpSpPr>
          <p:cNvPr id="37" name="Group 36"/>
          <p:cNvGrpSpPr>
            <a:grpSpLocks/>
          </p:cNvGrpSpPr>
          <p:nvPr/>
        </p:nvGrpSpPr>
        <p:grpSpPr bwMode="auto">
          <a:xfrm>
            <a:off x="5008563" y="4624388"/>
            <a:ext cx="396875" cy="1541462"/>
            <a:chOff x="1219199" y="4038600"/>
            <a:chExt cx="381001" cy="2094809"/>
          </a:xfrm>
        </p:grpSpPr>
        <p:sp>
          <p:nvSpPr>
            <p:cNvPr id="38" name="Rectangle 37"/>
            <p:cNvSpPr/>
            <p:nvPr/>
          </p:nvSpPr>
          <p:spPr>
            <a:xfrm>
              <a:off x="1219199" y="4038600"/>
              <a:ext cx="381001" cy="1065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39" name="Rectangle 38"/>
            <p:cNvSpPr/>
            <p:nvPr/>
          </p:nvSpPr>
          <p:spPr>
            <a:xfrm>
              <a:off x="1219199" y="5067666"/>
              <a:ext cx="381001" cy="10657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tx1"/>
                </a:solidFill>
              </a:endParaRPr>
            </a:p>
            <a:p>
              <a:pPr algn="ctr">
                <a:defRPr/>
              </a:pPr>
              <a:r>
                <a:rPr lang="en-US" sz="2000" b="1" dirty="0">
                  <a:solidFill>
                    <a:schemeClr val="tx1"/>
                  </a:solidFill>
                </a:rPr>
                <a:t>N</a:t>
              </a:r>
            </a:p>
          </p:txBody>
        </p:sp>
        <p:sp>
          <p:nvSpPr>
            <p:cNvPr id="157733" name="Rectangle 39"/>
            <p:cNvSpPr>
              <a:spLocks noChangeArrowheads="1"/>
            </p:cNvSpPr>
            <p:nvPr/>
          </p:nvSpPr>
          <p:spPr bwMode="auto">
            <a:xfrm>
              <a:off x="1256453" y="4049530"/>
              <a:ext cx="306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S</a:t>
              </a:r>
            </a:p>
          </p:txBody>
        </p:sp>
      </p:grpSp>
      <p:grpSp>
        <p:nvGrpSpPr>
          <p:cNvPr id="41" name="Group 40"/>
          <p:cNvGrpSpPr>
            <a:grpSpLocks/>
          </p:cNvGrpSpPr>
          <p:nvPr/>
        </p:nvGrpSpPr>
        <p:grpSpPr bwMode="auto">
          <a:xfrm>
            <a:off x="5541963" y="3652838"/>
            <a:ext cx="396875" cy="1573212"/>
            <a:chOff x="1219199" y="3994923"/>
            <a:chExt cx="381001" cy="2138486"/>
          </a:xfrm>
        </p:grpSpPr>
        <p:sp>
          <p:nvSpPr>
            <p:cNvPr id="42" name="Rectangle 41"/>
            <p:cNvSpPr/>
            <p:nvPr/>
          </p:nvSpPr>
          <p:spPr>
            <a:xfrm>
              <a:off x="1219199" y="3994923"/>
              <a:ext cx="381001" cy="1066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43" name="Rectangle 42"/>
            <p:cNvSpPr/>
            <p:nvPr/>
          </p:nvSpPr>
          <p:spPr>
            <a:xfrm>
              <a:off x="1219199" y="5067403"/>
              <a:ext cx="381001" cy="106600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tx1"/>
                </a:solidFill>
              </a:endParaRPr>
            </a:p>
            <a:p>
              <a:pPr algn="ctr">
                <a:defRPr/>
              </a:pPr>
              <a:r>
                <a:rPr lang="en-US" sz="2000" b="1" dirty="0">
                  <a:solidFill>
                    <a:schemeClr val="tx1"/>
                  </a:solidFill>
                </a:rPr>
                <a:t>N</a:t>
              </a:r>
            </a:p>
          </p:txBody>
        </p:sp>
        <p:sp>
          <p:nvSpPr>
            <p:cNvPr id="157730" name="Rectangle 43"/>
            <p:cNvSpPr>
              <a:spLocks noChangeArrowheads="1"/>
            </p:cNvSpPr>
            <p:nvPr/>
          </p:nvSpPr>
          <p:spPr bwMode="auto">
            <a:xfrm>
              <a:off x="1256453" y="4049530"/>
              <a:ext cx="306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S</a:t>
              </a:r>
            </a:p>
          </p:txBody>
        </p:sp>
      </p:grpSp>
      <p:sp>
        <p:nvSpPr>
          <p:cNvPr id="45" name="Rectangle 44"/>
          <p:cNvSpPr/>
          <p:nvPr/>
        </p:nvSpPr>
        <p:spPr>
          <a:xfrm>
            <a:off x="4875213" y="4441825"/>
            <a:ext cx="609600" cy="1878013"/>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
          <p:cNvGrpSpPr>
            <a:grpSpLocks/>
          </p:cNvGrpSpPr>
          <p:nvPr/>
        </p:nvGrpSpPr>
        <p:grpSpPr bwMode="auto">
          <a:xfrm>
            <a:off x="184150" y="3244850"/>
            <a:ext cx="4308475" cy="3460750"/>
            <a:chOff x="-39624" y="3325389"/>
            <a:chExt cx="4308967" cy="3460876"/>
          </a:xfrm>
        </p:grpSpPr>
        <p:grpSp>
          <p:nvGrpSpPr>
            <p:cNvPr id="157710" name="Group 7"/>
            <p:cNvGrpSpPr>
              <a:grpSpLocks/>
            </p:cNvGrpSpPr>
            <p:nvPr/>
          </p:nvGrpSpPr>
          <p:grpSpPr bwMode="auto">
            <a:xfrm>
              <a:off x="152400" y="3962400"/>
              <a:ext cx="395416" cy="1540934"/>
              <a:chOff x="1219200" y="4038600"/>
              <a:chExt cx="381000" cy="2094809"/>
            </a:xfrm>
          </p:grpSpPr>
          <p:sp>
            <p:nvSpPr>
              <p:cNvPr id="5" name="Rectangle 4"/>
              <p:cNvSpPr/>
              <p:nvPr/>
            </p:nvSpPr>
            <p:spPr>
              <a:xfrm>
                <a:off x="1219283" y="4038056"/>
                <a:ext cx="380919" cy="1066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6" name="Rectangle 5"/>
              <p:cNvSpPr/>
              <p:nvPr/>
            </p:nvSpPr>
            <p:spPr>
              <a:xfrm>
                <a:off x="1219283" y="5067513"/>
                <a:ext cx="380919" cy="106614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tx1"/>
                  </a:solidFill>
                </a:endParaRPr>
              </a:p>
              <a:p>
                <a:pPr algn="ctr">
                  <a:defRPr/>
                </a:pPr>
                <a:r>
                  <a:rPr lang="en-US" sz="2000" b="1" dirty="0">
                    <a:solidFill>
                      <a:schemeClr val="tx1"/>
                    </a:solidFill>
                  </a:rPr>
                  <a:t>N</a:t>
                </a:r>
              </a:p>
            </p:txBody>
          </p:sp>
          <p:sp>
            <p:nvSpPr>
              <p:cNvPr id="157727" name="Rectangle 6"/>
              <p:cNvSpPr>
                <a:spLocks noChangeArrowheads="1"/>
              </p:cNvSpPr>
              <p:nvPr/>
            </p:nvSpPr>
            <p:spPr bwMode="auto">
              <a:xfrm>
                <a:off x="1256453" y="4049530"/>
                <a:ext cx="306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S</a:t>
                </a:r>
              </a:p>
            </p:txBody>
          </p:sp>
        </p:grpSp>
        <p:grpSp>
          <p:nvGrpSpPr>
            <p:cNvPr id="157711" name="Group 21"/>
            <p:cNvGrpSpPr>
              <a:grpSpLocks/>
            </p:cNvGrpSpPr>
            <p:nvPr/>
          </p:nvGrpSpPr>
          <p:grpSpPr bwMode="auto">
            <a:xfrm>
              <a:off x="533400" y="3842128"/>
              <a:ext cx="482824" cy="2944137"/>
              <a:chOff x="685800" y="3842128"/>
              <a:chExt cx="482824" cy="2944137"/>
            </a:xfrm>
          </p:grpSpPr>
          <p:cxnSp>
            <p:nvCxnSpPr>
              <p:cNvPr id="10" name="Straight Arrow Connector 9"/>
              <p:cNvCxnSpPr/>
              <p:nvPr/>
            </p:nvCxnSpPr>
            <p:spPr>
              <a:xfrm flipV="1">
                <a:off x="897090" y="3841346"/>
                <a:ext cx="0" cy="2482940"/>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57724" name="TextBox 10"/>
              <p:cNvSpPr txBox="1">
                <a:spLocks noChangeArrowheads="1"/>
              </p:cNvSpPr>
              <p:nvPr/>
            </p:nvSpPr>
            <p:spPr bwMode="auto">
              <a:xfrm>
                <a:off x="685800" y="6324600"/>
                <a:ext cx="482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006600"/>
                    </a:solidFill>
                  </a:rPr>
                  <a:t>H</a:t>
                </a:r>
                <a:r>
                  <a:rPr lang="en-US" sz="2400" b="1" baseline="-25000">
                    <a:solidFill>
                      <a:srgbClr val="006600"/>
                    </a:solidFill>
                  </a:rPr>
                  <a:t>0</a:t>
                </a:r>
              </a:p>
            </p:txBody>
          </p:sp>
        </p:grpSp>
        <p:grpSp>
          <p:nvGrpSpPr>
            <p:cNvPr id="157712" name="Group 12"/>
            <p:cNvGrpSpPr>
              <a:grpSpLocks/>
            </p:cNvGrpSpPr>
            <p:nvPr/>
          </p:nvGrpSpPr>
          <p:grpSpPr bwMode="auto">
            <a:xfrm flipV="1">
              <a:off x="1049141" y="4628826"/>
              <a:ext cx="395417" cy="1540934"/>
              <a:chOff x="1219199" y="4038600"/>
              <a:chExt cx="381001" cy="2094809"/>
            </a:xfrm>
          </p:grpSpPr>
          <p:sp>
            <p:nvSpPr>
              <p:cNvPr id="14" name="Rectangle 13"/>
              <p:cNvSpPr/>
              <p:nvPr/>
            </p:nvSpPr>
            <p:spPr>
              <a:xfrm>
                <a:off x="1219569" y="4037877"/>
                <a:ext cx="380920" cy="1066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5" name="Rectangle 14"/>
              <p:cNvSpPr/>
              <p:nvPr/>
            </p:nvSpPr>
            <p:spPr>
              <a:xfrm>
                <a:off x="1219569" y="5067333"/>
                <a:ext cx="380920" cy="106614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tx1"/>
                  </a:solidFill>
                </a:endParaRPr>
              </a:p>
              <a:p>
                <a:pPr algn="ctr">
                  <a:defRPr/>
                </a:pPr>
                <a:r>
                  <a:rPr lang="en-US" sz="2000" b="1" dirty="0">
                    <a:solidFill>
                      <a:schemeClr val="tx1"/>
                    </a:solidFill>
                  </a:rPr>
                  <a:t>N</a:t>
                </a:r>
              </a:p>
            </p:txBody>
          </p:sp>
          <p:sp>
            <p:nvSpPr>
              <p:cNvPr id="157722" name="Rectangle 15"/>
              <p:cNvSpPr>
                <a:spLocks noChangeArrowheads="1"/>
              </p:cNvSpPr>
              <p:nvPr/>
            </p:nvSpPr>
            <p:spPr bwMode="auto">
              <a:xfrm>
                <a:off x="1256453" y="4049530"/>
                <a:ext cx="306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S</a:t>
                </a:r>
              </a:p>
            </p:txBody>
          </p:sp>
        </p:grpSp>
        <p:grpSp>
          <p:nvGrpSpPr>
            <p:cNvPr id="157713" name="Group 16"/>
            <p:cNvGrpSpPr>
              <a:grpSpLocks/>
            </p:cNvGrpSpPr>
            <p:nvPr/>
          </p:nvGrpSpPr>
          <p:grpSpPr bwMode="auto">
            <a:xfrm>
              <a:off x="1582541" y="3657600"/>
              <a:ext cx="395417" cy="1573063"/>
              <a:chOff x="1219199" y="3994923"/>
              <a:chExt cx="381001" cy="2138486"/>
            </a:xfrm>
          </p:grpSpPr>
          <p:sp>
            <p:nvSpPr>
              <p:cNvPr id="18" name="Rectangle 17"/>
              <p:cNvSpPr/>
              <p:nvPr/>
            </p:nvSpPr>
            <p:spPr>
              <a:xfrm>
                <a:off x="1219628" y="3994364"/>
                <a:ext cx="380920" cy="1066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9" name="Rectangle 18"/>
              <p:cNvSpPr/>
              <p:nvPr/>
            </p:nvSpPr>
            <p:spPr>
              <a:xfrm>
                <a:off x="1219628" y="5066984"/>
                <a:ext cx="380920" cy="106614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a:solidFill>
                    <a:schemeClr val="tx1"/>
                  </a:solidFill>
                </a:endParaRPr>
              </a:p>
              <a:p>
                <a:pPr algn="ctr">
                  <a:defRPr/>
                </a:pPr>
                <a:r>
                  <a:rPr lang="en-US" sz="2000" b="1" dirty="0">
                    <a:solidFill>
                      <a:schemeClr val="tx1"/>
                    </a:solidFill>
                  </a:rPr>
                  <a:t>N</a:t>
                </a:r>
              </a:p>
            </p:txBody>
          </p:sp>
          <p:sp>
            <p:nvSpPr>
              <p:cNvPr id="157719" name="Rectangle 19"/>
              <p:cNvSpPr>
                <a:spLocks noChangeArrowheads="1"/>
              </p:cNvSpPr>
              <p:nvPr/>
            </p:nvSpPr>
            <p:spPr bwMode="auto">
              <a:xfrm>
                <a:off x="1256453" y="4049530"/>
                <a:ext cx="306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S</a:t>
                </a:r>
              </a:p>
            </p:txBody>
          </p:sp>
        </p:grpSp>
        <p:sp>
          <p:nvSpPr>
            <p:cNvPr id="21" name="Rectangle 20"/>
            <p:cNvSpPr/>
            <p:nvPr/>
          </p:nvSpPr>
          <p:spPr>
            <a:xfrm>
              <a:off x="914573" y="4446205"/>
              <a:ext cx="609670" cy="18780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715" name="TextBox 22"/>
            <p:cNvSpPr txBox="1">
              <a:spLocks noChangeArrowheads="1"/>
            </p:cNvSpPr>
            <p:nvPr/>
          </p:nvSpPr>
          <p:spPr bwMode="auto">
            <a:xfrm>
              <a:off x="-39624" y="3325389"/>
              <a:ext cx="24579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baseline="30000">
                  <a:solidFill>
                    <a:srgbClr val="002060"/>
                  </a:solidFill>
                </a:rPr>
                <a:t>1</a:t>
              </a:r>
              <a:r>
                <a:rPr lang="en-US" sz="1600" b="1">
                  <a:solidFill>
                    <a:srgbClr val="002060"/>
                  </a:solidFill>
                </a:rPr>
                <a:t>H nuclei in magnetic field:</a:t>
              </a:r>
            </a:p>
          </p:txBody>
        </p:sp>
        <p:sp>
          <p:nvSpPr>
            <p:cNvPr id="157716" name="Rectangle 47"/>
            <p:cNvSpPr>
              <a:spLocks noChangeArrowheads="1"/>
            </p:cNvSpPr>
            <p:nvPr/>
          </p:nvSpPr>
          <p:spPr bwMode="auto">
            <a:xfrm>
              <a:off x="1066800" y="6260068"/>
              <a:ext cx="3202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rPr>
                <a:t>This one’s spin is opposed.</a:t>
              </a:r>
              <a:endParaRPr lang="en-US">
                <a:solidFill>
                  <a:srgbClr val="C00000"/>
                </a:solidFill>
              </a:endParaRPr>
            </a:p>
          </p:txBody>
        </p:sp>
      </p:grpSp>
      <p:sp>
        <p:nvSpPr>
          <p:cNvPr id="49" name="Rectangle 48"/>
          <p:cNvSpPr>
            <a:spLocks noChangeArrowheads="1"/>
          </p:cNvSpPr>
          <p:nvPr/>
        </p:nvSpPr>
        <p:spPr bwMode="auto">
          <a:xfrm>
            <a:off x="5008563" y="6289675"/>
            <a:ext cx="2168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6600"/>
                </a:solidFill>
              </a:rPr>
              <a:t>now they all line up!</a:t>
            </a:r>
            <a:endParaRPr lang="en-US">
              <a:solidFill>
                <a:srgbClr val="006600"/>
              </a:solidFill>
            </a:endParaRPr>
          </a:p>
        </p:txBody>
      </p:sp>
      <p:sp>
        <p:nvSpPr>
          <p:cNvPr id="50" name="Right Brace 49"/>
          <p:cNvSpPr/>
          <p:nvPr/>
        </p:nvSpPr>
        <p:spPr>
          <a:xfrm>
            <a:off x="6015038" y="3652838"/>
            <a:ext cx="962025" cy="2513012"/>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2" name="TextBox 51"/>
          <p:cNvSpPr txBox="1">
            <a:spLocks noChangeArrowheads="1"/>
          </p:cNvSpPr>
          <p:nvPr/>
        </p:nvSpPr>
        <p:spPr bwMode="auto">
          <a:xfrm>
            <a:off x="6172200" y="4178300"/>
            <a:ext cx="29352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t>Record the frequency</a:t>
            </a:r>
          </a:p>
          <a:p>
            <a:pPr algn="ctr" eaLnBrk="1" hangingPunct="1"/>
            <a:r>
              <a:rPr lang="en-US" b="1"/>
              <a:t>when the nuclei ‘flipped’ on NMR spectra</a:t>
            </a:r>
          </a:p>
        </p:txBody>
      </p:sp>
    </p:spTree>
    <p:extLst>
      <p:ext uri="{BB962C8B-B14F-4D97-AF65-F5344CB8AC3E}">
        <p14:creationId xmlns:p14="http://schemas.microsoft.com/office/powerpoint/2010/main" val="44609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58722" name="TextBox 1"/>
          <p:cNvSpPr txBox="1">
            <a:spLocks noChangeArrowheads="1"/>
          </p:cNvSpPr>
          <p:nvPr/>
        </p:nvSpPr>
        <p:spPr bwMode="auto">
          <a:xfrm>
            <a:off x="381000" y="341313"/>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a:solidFill>
                  <a:srgbClr val="000064"/>
                </a:solidFill>
                <a:latin typeface="Arial Black" pitchFamily="34" charset="0"/>
              </a:rPr>
              <a:t>Nuclear Magnetic Resonance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5418138"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313" y="4273550"/>
            <a:ext cx="3111500" cy="236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25" name="TextBox 7"/>
          <p:cNvSpPr txBox="1">
            <a:spLocks noChangeArrowheads="1"/>
          </p:cNvSpPr>
          <p:nvPr/>
        </p:nvSpPr>
        <p:spPr bwMode="auto">
          <a:xfrm>
            <a:off x="5802313" y="4705350"/>
            <a:ext cx="1166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Spectrum:</a:t>
            </a:r>
          </a:p>
        </p:txBody>
      </p:sp>
      <p:pic>
        <p:nvPicPr>
          <p:cNvPr id="15872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7138" y="1219200"/>
            <a:ext cx="20748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184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59746" name="TextBox 7"/>
          <p:cNvSpPr txBox="1">
            <a:spLocks noChangeArrowheads="1"/>
          </p:cNvSpPr>
          <p:nvPr/>
        </p:nvSpPr>
        <p:spPr bwMode="auto">
          <a:xfrm>
            <a:off x="2500313" y="533400"/>
            <a:ext cx="4260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a:solidFill>
                  <a:srgbClr val="000064"/>
                </a:solidFill>
                <a:latin typeface="Arial Black" pitchFamily="34" charset="0"/>
              </a:rPr>
              <a:t>Sarin NMR Spectrum</a:t>
            </a:r>
          </a:p>
        </p:txBody>
      </p:sp>
      <p:grpSp>
        <p:nvGrpSpPr>
          <p:cNvPr id="159747" name="Group 10"/>
          <p:cNvGrpSpPr>
            <a:grpSpLocks/>
          </p:cNvGrpSpPr>
          <p:nvPr/>
        </p:nvGrpSpPr>
        <p:grpSpPr bwMode="auto">
          <a:xfrm>
            <a:off x="1524000" y="1295400"/>
            <a:ext cx="6096000" cy="3581400"/>
            <a:chOff x="2200736" y="2946840"/>
            <a:chExt cx="5176838" cy="3651913"/>
          </a:xfrm>
        </p:grpSpPr>
        <p:graphicFrame>
          <p:nvGraphicFramePr>
            <p:cNvPr id="159753" name="Object 6"/>
            <p:cNvGraphicFramePr>
              <a:graphicFrameLocks noChangeAspect="1"/>
            </p:cNvGraphicFramePr>
            <p:nvPr/>
          </p:nvGraphicFramePr>
          <p:xfrm>
            <a:off x="2200736" y="2946840"/>
            <a:ext cx="5176838" cy="3651913"/>
          </p:xfrm>
          <a:graphic>
            <a:graphicData uri="http://schemas.openxmlformats.org/presentationml/2006/ole">
              <mc:AlternateContent xmlns:mc="http://schemas.openxmlformats.org/markup-compatibility/2006">
                <mc:Choice xmlns:v="urn:schemas-microsoft-com:vml" Requires="v">
                  <p:oleObj spid="_x0000_s180345" name="CS ChemDraw Drawing" r:id="rId3" imgW="5757343" imgH="4062690" progId="ChemDraw.Document.6.0">
                    <p:embed/>
                  </p:oleObj>
                </mc:Choice>
                <mc:Fallback>
                  <p:oleObj name="CS ChemDraw Drawing" r:id="rId3" imgW="5757343" imgH="406269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736" y="2946840"/>
                          <a:ext cx="5176838" cy="3651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754" name="TextBox 5"/>
            <p:cNvSpPr txBox="1">
              <a:spLocks noChangeArrowheads="1"/>
            </p:cNvSpPr>
            <p:nvPr/>
          </p:nvSpPr>
          <p:spPr bwMode="auto">
            <a:xfrm>
              <a:off x="2209800" y="2971800"/>
              <a:ext cx="14363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NMR Spectra</a:t>
              </a:r>
            </a:p>
            <a:p>
              <a:pPr eaLnBrk="1" hangingPunct="1"/>
              <a:r>
                <a:rPr lang="en-US" b="1"/>
                <a:t>for sarin:</a:t>
              </a:r>
            </a:p>
          </p:txBody>
        </p:sp>
      </p:grpSp>
      <p:cxnSp>
        <p:nvCxnSpPr>
          <p:cNvPr id="159748" name="Straight Arrow Connector 2"/>
          <p:cNvCxnSpPr>
            <a:cxnSpLocks noChangeShapeType="1"/>
          </p:cNvCxnSpPr>
          <p:nvPr/>
        </p:nvCxnSpPr>
        <p:spPr bwMode="auto">
          <a:xfrm flipH="1">
            <a:off x="5486400" y="2057400"/>
            <a:ext cx="1143000" cy="1524000"/>
          </a:xfrm>
          <a:prstGeom prst="straightConnector1">
            <a:avLst/>
          </a:prstGeom>
          <a:noFill/>
          <a:ln w="9525"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749" name="Straight Arrow Connector 8"/>
          <p:cNvCxnSpPr>
            <a:cxnSpLocks noChangeShapeType="1"/>
          </p:cNvCxnSpPr>
          <p:nvPr/>
        </p:nvCxnSpPr>
        <p:spPr bwMode="auto">
          <a:xfrm>
            <a:off x="5257800" y="1636713"/>
            <a:ext cx="685800" cy="1182687"/>
          </a:xfrm>
          <a:prstGeom prst="straightConnector1">
            <a:avLst/>
          </a:prstGeom>
          <a:noFill/>
          <a:ln w="9525"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750" name="Straight Arrow Connector 13"/>
          <p:cNvCxnSpPr>
            <a:cxnSpLocks noChangeShapeType="1"/>
          </p:cNvCxnSpPr>
          <p:nvPr/>
        </p:nvCxnSpPr>
        <p:spPr bwMode="auto">
          <a:xfrm>
            <a:off x="4419600" y="2438400"/>
            <a:ext cx="1371600" cy="381000"/>
          </a:xfrm>
          <a:prstGeom prst="straightConnector1">
            <a:avLst/>
          </a:prstGeom>
          <a:noFill/>
          <a:ln w="9525"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751" name="Straight Arrow Connector 16"/>
          <p:cNvCxnSpPr>
            <a:cxnSpLocks noChangeShapeType="1"/>
          </p:cNvCxnSpPr>
          <p:nvPr/>
        </p:nvCxnSpPr>
        <p:spPr bwMode="auto">
          <a:xfrm flipH="1">
            <a:off x="2057400" y="1636713"/>
            <a:ext cx="2057400" cy="2630487"/>
          </a:xfrm>
          <a:prstGeom prst="straightConnector1">
            <a:avLst/>
          </a:prstGeom>
          <a:noFill/>
          <a:ln w="9525" algn="ctr">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975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7400" y="4953000"/>
            <a:ext cx="24638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258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a:xfrm>
            <a:off x="209550" y="228600"/>
            <a:ext cx="8724900" cy="914400"/>
          </a:xfrm>
        </p:spPr>
        <p:txBody>
          <a:bodyPr/>
          <a:lstStyle/>
          <a:p>
            <a:pPr>
              <a:defRPr/>
            </a:pPr>
            <a:r>
              <a:rPr lang="en-US" sz="3200" dirty="0">
                <a:solidFill>
                  <a:schemeClr val="accent6">
                    <a:lumMod val="75000"/>
                  </a:schemeClr>
                </a:solidFill>
                <a:latin typeface="Arial Black" pitchFamily="34" charset="0"/>
              </a:rPr>
              <a:t>Egyptian Involvement in Yemen Civil War (1963-1967)</a:t>
            </a:r>
          </a:p>
        </p:txBody>
      </p:sp>
      <p:sp>
        <p:nvSpPr>
          <p:cNvPr id="651267" name="Rectangle 3"/>
          <p:cNvSpPr>
            <a:spLocks noGrp="1" noChangeArrowheads="1"/>
          </p:cNvSpPr>
          <p:nvPr>
            <p:ph type="body" idx="1"/>
          </p:nvPr>
        </p:nvSpPr>
        <p:spPr>
          <a:xfrm>
            <a:off x="457200" y="1524000"/>
            <a:ext cx="3733800" cy="5029200"/>
          </a:xfrm>
        </p:spPr>
        <p:txBody>
          <a:bodyPr/>
          <a:lstStyle/>
          <a:p>
            <a:pPr>
              <a:defRPr/>
            </a:pPr>
            <a:r>
              <a:rPr lang="en-US" sz="2800" dirty="0" smtClean="0"/>
              <a:t>Monarchy in Yemen overthrown in 1962</a:t>
            </a:r>
          </a:p>
          <a:p>
            <a:pPr>
              <a:defRPr/>
            </a:pPr>
            <a:r>
              <a:rPr lang="en-US" sz="2800" dirty="0"/>
              <a:t>Egypt </a:t>
            </a:r>
            <a:r>
              <a:rPr lang="en-US" sz="2800" dirty="0" smtClean="0"/>
              <a:t>supported new government and helped </a:t>
            </a:r>
            <a:r>
              <a:rPr lang="en-US" sz="2800" dirty="0"/>
              <a:t>to suppress royalist groups</a:t>
            </a:r>
          </a:p>
          <a:p>
            <a:pPr>
              <a:defRPr/>
            </a:pPr>
            <a:r>
              <a:rPr lang="en-US" sz="2800" dirty="0" smtClean="0"/>
              <a:t>Royalist </a:t>
            </a:r>
            <a:r>
              <a:rPr lang="en-US" sz="2800" dirty="0"/>
              <a:t>fled to caves…hard to get with conventional weapons. </a:t>
            </a:r>
          </a:p>
          <a:p>
            <a:pPr>
              <a:defRPr/>
            </a:pPr>
            <a:endParaRPr lang="en-US" sz="2400" dirty="0" smtClean="0"/>
          </a:p>
          <a:p>
            <a:pPr lvl="1">
              <a:buFont typeface="Wingdings" pitchFamily="82" charset="2"/>
              <a:buNone/>
              <a:defRPr/>
            </a:pPr>
            <a:endParaRPr lang="en-US" sz="2400" dirty="0" smtClean="0">
              <a:effectLst>
                <a:outerShdw blurRad="38100" dist="38100" dir="2700000" algn="tl">
                  <a:srgbClr val="FFFFFF"/>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280" y="2105308"/>
            <a:ext cx="4312920" cy="34572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381000" y="457200"/>
            <a:ext cx="8382000" cy="690563"/>
          </a:xfrm>
        </p:spPr>
        <p:txBody>
          <a:bodyPr/>
          <a:lstStyle/>
          <a:p>
            <a:pPr>
              <a:defRPr/>
            </a:pPr>
            <a:r>
              <a:rPr lang="en-US" sz="2800" dirty="0" smtClean="0">
                <a:solidFill>
                  <a:schemeClr val="accent6">
                    <a:lumMod val="75000"/>
                  </a:schemeClr>
                </a:solidFill>
                <a:latin typeface="Arial Black" pitchFamily="34" charset="0"/>
              </a:rPr>
              <a:t>Egyptian Involvement in Yemen </a:t>
            </a:r>
            <a:r>
              <a:rPr lang="en-US" sz="2800" dirty="0">
                <a:solidFill>
                  <a:schemeClr val="accent6">
                    <a:lumMod val="75000"/>
                  </a:schemeClr>
                </a:solidFill>
                <a:latin typeface="Arial Black" pitchFamily="34" charset="0"/>
              </a:rPr>
              <a:t>Civil War </a:t>
            </a:r>
            <a:r>
              <a:rPr lang="en-US" sz="2800" dirty="0" smtClean="0">
                <a:solidFill>
                  <a:schemeClr val="accent6">
                    <a:lumMod val="75000"/>
                  </a:schemeClr>
                </a:solidFill>
                <a:latin typeface="Arial Black" pitchFamily="34" charset="0"/>
              </a:rPr>
              <a:t>(</a:t>
            </a:r>
            <a:r>
              <a:rPr lang="en-US" sz="2800" dirty="0">
                <a:solidFill>
                  <a:schemeClr val="accent6">
                    <a:lumMod val="75000"/>
                  </a:schemeClr>
                </a:solidFill>
                <a:latin typeface="Arial Black" pitchFamily="34" charset="0"/>
              </a:rPr>
              <a:t>1963-1967)</a:t>
            </a:r>
          </a:p>
        </p:txBody>
      </p:sp>
      <p:sp>
        <p:nvSpPr>
          <p:cNvPr id="177155" name="Rectangle 3"/>
          <p:cNvSpPr>
            <a:spLocks noGrp="1" noChangeArrowheads="1"/>
          </p:cNvSpPr>
          <p:nvPr>
            <p:ph type="body" idx="1"/>
          </p:nvPr>
        </p:nvSpPr>
        <p:spPr>
          <a:xfrm>
            <a:off x="457200" y="1676400"/>
            <a:ext cx="8229600" cy="4876800"/>
          </a:xfrm>
        </p:spPr>
        <p:txBody>
          <a:bodyPr/>
          <a:lstStyle/>
          <a:p>
            <a:pPr>
              <a:defRPr/>
            </a:pPr>
            <a:r>
              <a:rPr lang="en-US" sz="2800" dirty="0"/>
              <a:t>Early 1960s, Egyptian President </a:t>
            </a:r>
            <a:r>
              <a:rPr lang="en-US" sz="2800" dirty="0" err="1"/>
              <a:t>Gamal</a:t>
            </a:r>
            <a:r>
              <a:rPr lang="en-US" sz="2800" dirty="0"/>
              <a:t> Abdel Nasser pursued CW. </a:t>
            </a:r>
          </a:p>
          <a:p>
            <a:pPr>
              <a:defRPr/>
            </a:pPr>
            <a:r>
              <a:rPr lang="en-US" sz="2800" dirty="0"/>
              <a:t>Foreign assistance from Moscow and Germany, some </a:t>
            </a:r>
            <a:r>
              <a:rPr lang="en-US" sz="2800" dirty="0" smtClean="0"/>
              <a:t>of whom </a:t>
            </a:r>
            <a:r>
              <a:rPr lang="en-US" sz="2800" dirty="0"/>
              <a:t>helped develop CW for Hitler</a:t>
            </a:r>
          </a:p>
          <a:p>
            <a:pPr>
              <a:defRPr/>
            </a:pPr>
            <a:r>
              <a:rPr lang="en-US" sz="2800" dirty="0"/>
              <a:t>In 1963, Egyptian forces used tear gas, phosgene, and mustard </a:t>
            </a:r>
            <a:r>
              <a:rPr lang="en-US" sz="2800" dirty="0" smtClean="0"/>
              <a:t>gas on the royalist guerillas in their mountain caves</a:t>
            </a:r>
          </a:p>
          <a:p>
            <a:pPr>
              <a:defRPr/>
            </a:pPr>
            <a:r>
              <a:rPr lang="en-US" sz="2800" dirty="0" smtClean="0"/>
              <a:t>CW were </a:t>
            </a:r>
            <a:r>
              <a:rPr lang="en-US" sz="2800" dirty="0"/>
              <a:t>either from abandoned British CW or from new ones supplied by the Soviet Union</a:t>
            </a:r>
            <a:r>
              <a:rPr lang="en-US" sz="2800" dirty="0" smtClean="0"/>
              <a:t>.</a:t>
            </a: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381000" y="457200"/>
            <a:ext cx="8382000" cy="690563"/>
          </a:xfrm>
        </p:spPr>
        <p:txBody>
          <a:bodyPr/>
          <a:lstStyle/>
          <a:p>
            <a:pPr>
              <a:defRPr/>
            </a:pPr>
            <a:r>
              <a:rPr lang="en-US" sz="2800" dirty="0" smtClean="0">
                <a:solidFill>
                  <a:schemeClr val="accent6">
                    <a:lumMod val="75000"/>
                  </a:schemeClr>
                </a:solidFill>
                <a:latin typeface="Arial Black" pitchFamily="34" charset="0"/>
              </a:rPr>
              <a:t>Egyptian Involvement in Yemen </a:t>
            </a:r>
            <a:r>
              <a:rPr lang="en-US" sz="2800" dirty="0">
                <a:solidFill>
                  <a:schemeClr val="accent6">
                    <a:lumMod val="75000"/>
                  </a:schemeClr>
                </a:solidFill>
                <a:latin typeface="Arial Black" pitchFamily="34" charset="0"/>
              </a:rPr>
              <a:t>Civil War </a:t>
            </a:r>
            <a:r>
              <a:rPr lang="en-US" sz="2800" dirty="0" smtClean="0">
                <a:solidFill>
                  <a:schemeClr val="accent6">
                    <a:lumMod val="75000"/>
                  </a:schemeClr>
                </a:solidFill>
                <a:latin typeface="Arial Black" pitchFamily="34" charset="0"/>
              </a:rPr>
              <a:t>(</a:t>
            </a:r>
            <a:r>
              <a:rPr lang="en-US" sz="2800" dirty="0">
                <a:solidFill>
                  <a:schemeClr val="accent6">
                    <a:lumMod val="75000"/>
                  </a:schemeClr>
                </a:solidFill>
                <a:latin typeface="Arial Black" pitchFamily="34" charset="0"/>
              </a:rPr>
              <a:t>1963-1967)</a:t>
            </a:r>
          </a:p>
        </p:txBody>
      </p:sp>
      <p:sp>
        <p:nvSpPr>
          <p:cNvPr id="177155" name="Rectangle 3"/>
          <p:cNvSpPr>
            <a:spLocks noGrp="1" noChangeArrowheads="1"/>
          </p:cNvSpPr>
          <p:nvPr>
            <p:ph type="body" idx="1"/>
          </p:nvPr>
        </p:nvSpPr>
        <p:spPr>
          <a:xfrm>
            <a:off x="457200" y="1676400"/>
            <a:ext cx="8229600" cy="4724400"/>
          </a:xfrm>
        </p:spPr>
        <p:txBody>
          <a:bodyPr/>
          <a:lstStyle/>
          <a:p>
            <a:r>
              <a:rPr lang="en-US" sz="2800" dirty="0" smtClean="0"/>
              <a:t>Saudi Arabia filed complaint with U.N. claiming Egypt violated the 1925 Geneva Protocol that Egypt had signed and ratified.</a:t>
            </a:r>
          </a:p>
          <a:p>
            <a:r>
              <a:rPr lang="en-US" sz="2800" dirty="0" smtClean="0"/>
              <a:t>Nasser denied use of CW</a:t>
            </a:r>
          </a:p>
          <a:p>
            <a:r>
              <a:rPr lang="en-US" sz="2800" dirty="0"/>
              <a:t>Journalists in Yemen in 1967 reported a large chemical attack that killed over 100 </a:t>
            </a:r>
            <a:r>
              <a:rPr lang="en-US" sz="2800" dirty="0" smtClean="0"/>
              <a:t>people. The effects on the people harmed suggested the possible first use of nerve gas in warfare. </a:t>
            </a:r>
          </a:p>
        </p:txBody>
      </p:sp>
    </p:spTree>
    <p:extLst>
      <p:ext uri="{BB962C8B-B14F-4D97-AF65-F5344CB8AC3E}">
        <p14:creationId xmlns:p14="http://schemas.microsoft.com/office/powerpoint/2010/main" val="592037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a:xfrm>
            <a:off x="228600" y="300038"/>
            <a:ext cx="8705850" cy="919162"/>
          </a:xfrm>
        </p:spPr>
        <p:txBody>
          <a:bodyPr/>
          <a:lstStyle/>
          <a:p>
            <a:pPr>
              <a:defRPr/>
            </a:pPr>
            <a:r>
              <a:rPr lang="en-US" sz="3200" dirty="0">
                <a:solidFill>
                  <a:schemeClr val="accent6">
                    <a:lumMod val="75000"/>
                  </a:schemeClr>
                </a:solidFill>
                <a:latin typeface="Arial Black" pitchFamily="34" charset="0"/>
              </a:rPr>
              <a:t>Legacy of World War II: Abandoned CW in China</a:t>
            </a:r>
          </a:p>
        </p:txBody>
      </p:sp>
      <p:sp>
        <p:nvSpPr>
          <p:cNvPr id="657411" name="Rectangle 3"/>
          <p:cNvSpPr>
            <a:spLocks noGrp="1" noChangeArrowheads="1"/>
          </p:cNvSpPr>
          <p:nvPr>
            <p:ph type="body" sz="half" idx="1"/>
          </p:nvPr>
        </p:nvSpPr>
        <p:spPr>
          <a:xfrm>
            <a:off x="304800" y="1524000"/>
            <a:ext cx="4191000" cy="5105400"/>
          </a:xfrm>
        </p:spPr>
        <p:txBody>
          <a:bodyPr/>
          <a:lstStyle/>
          <a:p>
            <a:pPr>
              <a:defRPr/>
            </a:pPr>
            <a:r>
              <a:rPr lang="en-US" sz="2400" dirty="0" smtClean="0"/>
              <a:t>China alleges 2,000,000 shells ; Japan claims 680,000 shells.</a:t>
            </a:r>
          </a:p>
          <a:p>
            <a:pPr>
              <a:defRPr/>
            </a:pPr>
            <a:r>
              <a:rPr lang="en-US" sz="2400" dirty="0" smtClean="0"/>
              <a:t>At least 17 sites (mostly in Manchuria)</a:t>
            </a:r>
          </a:p>
          <a:p>
            <a:pPr>
              <a:defRPr/>
            </a:pPr>
            <a:r>
              <a:rPr lang="en-US" sz="2400" dirty="0" smtClean="0"/>
              <a:t>Many munitions are rusted and leaking.</a:t>
            </a:r>
          </a:p>
          <a:p>
            <a:pPr>
              <a:defRPr/>
            </a:pPr>
            <a:r>
              <a:rPr lang="en-US" sz="2400" dirty="0" smtClean="0"/>
              <a:t>2,000 CW casualties since WW II </a:t>
            </a:r>
          </a:p>
          <a:p>
            <a:pPr>
              <a:defRPr/>
            </a:pPr>
            <a:r>
              <a:rPr lang="en-US" sz="2400" dirty="0" smtClean="0"/>
              <a:t>Japan has agreed to take responsibility for destruction.</a:t>
            </a:r>
            <a:endParaRPr lang="en-US" sz="2400" dirty="0" smtClean="0">
              <a:effectLst>
                <a:outerShdw blurRad="38100" dist="38100" dir="2700000" algn="tl">
                  <a:srgbClr val="FFFFFF"/>
                </a:outerShdw>
              </a:effectLst>
            </a:endParaRPr>
          </a:p>
        </p:txBody>
      </p:sp>
      <p:pic>
        <p:nvPicPr>
          <p:cNvPr id="178180" name="Picture 4"/>
          <p:cNvPicPr>
            <a:picLocks noGrp="1" noChangeArrowheads="1"/>
          </p:cNvPicPr>
          <p:nvPr>
            <p:ph type="clipArt" sz="half" idx="2"/>
          </p:nvPr>
        </p:nvPicPr>
        <p:blipFill>
          <a:blip r:embed="rId3">
            <a:extLst>
              <a:ext uri="{28A0092B-C50C-407E-A947-70E740481C1C}">
                <a14:useLocalDpi xmlns:a14="http://schemas.microsoft.com/office/drawing/2010/main" val="0"/>
              </a:ext>
            </a:extLst>
          </a:blip>
          <a:srcRect b="14638"/>
          <a:stretch>
            <a:fillRect/>
          </a:stretch>
        </p:blipFill>
        <p:spPr>
          <a:xfrm>
            <a:off x="4648200" y="1524000"/>
            <a:ext cx="4267200" cy="4953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a:xfrm>
            <a:off x="914400" y="228600"/>
            <a:ext cx="7543800" cy="838200"/>
          </a:xfrm>
        </p:spPr>
        <p:txBody>
          <a:bodyPr/>
          <a:lstStyle/>
          <a:p>
            <a:pPr>
              <a:defRPr/>
            </a:pPr>
            <a:r>
              <a:rPr lang="en-US" sz="3200" dirty="0">
                <a:solidFill>
                  <a:schemeClr val="accent6">
                    <a:lumMod val="75000"/>
                  </a:schemeClr>
                </a:solidFill>
                <a:latin typeface="Arial Black" pitchFamily="34" charset="0"/>
              </a:rPr>
              <a:t>Abandoned CW in China</a:t>
            </a:r>
          </a:p>
        </p:txBody>
      </p:sp>
      <p:graphicFrame>
        <p:nvGraphicFramePr>
          <p:cNvPr id="179203" name="Object 3">
            <a:hlinkClick r:id="" action="ppaction://ole?verb=0"/>
          </p:cNvPr>
          <p:cNvGraphicFramePr>
            <a:graphicFrameLocks/>
          </p:cNvGraphicFramePr>
          <p:nvPr/>
        </p:nvGraphicFramePr>
        <p:xfrm>
          <a:off x="228600" y="1057275"/>
          <a:ext cx="8763000" cy="5473700"/>
        </p:xfrm>
        <a:graphic>
          <a:graphicData uri="http://schemas.openxmlformats.org/presentationml/2006/ole">
            <mc:AlternateContent xmlns:mc="http://schemas.openxmlformats.org/markup-compatibility/2006">
              <mc:Choice xmlns:v="urn:schemas-microsoft-com:vml" Requires="v">
                <p:oleObj spid="_x0000_s179370" name="VISIO" r:id="rId4" imgW="9939528" imgH="7798308" progId="Visio.Drawing.4">
                  <p:embed/>
                </p:oleObj>
              </mc:Choice>
              <mc:Fallback>
                <p:oleObj name="VISIO" r:id="rId4" imgW="9939528" imgH="7798308" progId="Visio.Drawing.4">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l="3310" t="2582" b="1640"/>
                      <a:stretch>
                        <a:fillRect/>
                      </a:stretch>
                    </p:blipFill>
                    <p:spPr bwMode="auto">
                      <a:xfrm>
                        <a:off x="228600" y="1057275"/>
                        <a:ext cx="8763000"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body" idx="1"/>
          </p:nvPr>
        </p:nvSpPr>
        <p:spPr>
          <a:xfrm>
            <a:off x="2057400" y="1981199"/>
            <a:ext cx="6029325" cy="3292475"/>
          </a:xfrm>
          <a:effectLst/>
        </p:spPr>
        <p:txBody>
          <a:bodyPr/>
          <a:lstStyle/>
          <a:p>
            <a:pPr>
              <a:defRPr/>
            </a:pPr>
            <a:r>
              <a:rPr lang="en-US" sz="2800" dirty="0" smtClean="0"/>
              <a:t>Before the 1991 Persian Gulf War, Iraq possessed the largest and most sophisticated CW program in the developing world.</a:t>
            </a:r>
          </a:p>
          <a:p>
            <a:pPr>
              <a:defRPr/>
            </a:pPr>
            <a:r>
              <a:rPr lang="en-US" sz="2800" dirty="0" smtClean="0"/>
              <a:t>Due to UNSCOM inspections, more is known about Iraq’s CW program than any other country.</a:t>
            </a:r>
          </a:p>
        </p:txBody>
      </p:sp>
      <p:sp>
        <p:nvSpPr>
          <p:cNvPr id="665603" name="Rectangle 3"/>
          <p:cNvSpPr>
            <a:spLocks noGrp="1" noChangeArrowheads="1"/>
          </p:cNvSpPr>
          <p:nvPr>
            <p:ph type="title"/>
          </p:nvPr>
        </p:nvSpPr>
        <p:spPr>
          <a:xfrm>
            <a:off x="2438400" y="757237"/>
            <a:ext cx="6496050" cy="690563"/>
          </a:xfrm>
          <a:effectLst/>
        </p:spPr>
        <p:txBody>
          <a:bodyPr/>
          <a:lstStyle/>
          <a:p>
            <a:pPr algn="l">
              <a:defRPr/>
            </a:pPr>
            <a:r>
              <a:rPr lang="en-US" sz="3200" dirty="0">
                <a:solidFill>
                  <a:schemeClr val="accent6">
                    <a:lumMod val="75000"/>
                  </a:schemeClr>
                </a:solidFill>
                <a:latin typeface="Arial Black" pitchFamily="34" charset="0"/>
              </a:rPr>
              <a:t>Case Study: Iraq</a:t>
            </a:r>
          </a:p>
        </p:txBody>
      </p:sp>
    </p:spTree>
    <p:extLst>
      <p:ext uri="{BB962C8B-B14F-4D97-AF65-F5344CB8AC3E}">
        <p14:creationId xmlns:p14="http://schemas.microsoft.com/office/powerpoint/2010/main" val="1118367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1524000" y="304800"/>
            <a:ext cx="6172200" cy="690563"/>
          </a:xfrm>
        </p:spPr>
        <p:txBody>
          <a:bodyPr>
            <a:noAutofit/>
          </a:bodyPr>
          <a:lstStyle/>
          <a:p>
            <a:pPr>
              <a:defRPr/>
            </a:pPr>
            <a:r>
              <a:rPr lang="en-US" sz="2800" dirty="0" smtClean="0">
                <a:solidFill>
                  <a:schemeClr val="accent6">
                    <a:lumMod val="75000"/>
                  </a:schemeClr>
                </a:solidFill>
                <a:latin typeface="Arial Black" pitchFamily="34" charset="0"/>
              </a:rPr>
              <a:t>Sulfur Mustard (cont.)</a:t>
            </a:r>
          </a:p>
        </p:txBody>
      </p:sp>
      <p:sp>
        <p:nvSpPr>
          <p:cNvPr id="23559" name="Rectangle 7"/>
          <p:cNvSpPr>
            <a:spLocks noGrp="1" noChangeArrowheads="1"/>
          </p:cNvSpPr>
          <p:nvPr>
            <p:ph type="body" sz="half" idx="2"/>
          </p:nvPr>
        </p:nvSpPr>
        <p:spPr>
          <a:xfrm>
            <a:off x="304800" y="1219200"/>
            <a:ext cx="8534400" cy="5257800"/>
          </a:xfrm>
        </p:spPr>
        <p:txBody>
          <a:bodyPr>
            <a:noAutofit/>
          </a:bodyPr>
          <a:lstStyle/>
          <a:p>
            <a:pPr>
              <a:defRPr/>
            </a:pPr>
            <a:r>
              <a:rPr lang="en-US" sz="2400" dirty="0" smtClean="0">
                <a:latin typeface="+mj-lt"/>
                <a:ea typeface="+mj-ea"/>
                <a:cs typeface="+mj-cs"/>
              </a:rPr>
              <a:t>“H” usually refers to an impure form of sulfur mustard with 20-30% impurities…has short shelf-life. It is relatively easy to make. </a:t>
            </a:r>
          </a:p>
          <a:p>
            <a:pPr>
              <a:defRPr/>
            </a:pPr>
            <a:r>
              <a:rPr lang="en-US" sz="2400" dirty="0" smtClean="0">
                <a:latin typeface="+mj-lt"/>
                <a:ea typeface="+mj-ea"/>
                <a:cs typeface="+mj-cs"/>
              </a:rPr>
              <a:t>“HD” refers to a more pure form (96% pure) that can be stored longer. </a:t>
            </a:r>
          </a:p>
          <a:p>
            <a:pPr>
              <a:defRPr/>
            </a:pPr>
            <a:r>
              <a:rPr lang="en-US" sz="2400" dirty="0" smtClean="0">
                <a:latin typeface="+mj-lt"/>
                <a:ea typeface="+mj-ea"/>
                <a:cs typeface="+mj-cs"/>
              </a:rPr>
              <a:t>Adolf Hitler claimed he was exposed to mustard gas in 1918 and temporarily blinded. He may have been trying to cover up hysterical blindness.</a:t>
            </a:r>
          </a:p>
          <a:p>
            <a:pPr>
              <a:defRPr/>
            </a:pPr>
            <a:r>
              <a:rPr lang="en-US" sz="2400" dirty="0" smtClean="0">
                <a:latin typeface="+mj-lt"/>
                <a:ea typeface="+mj-ea"/>
                <a:cs typeface="+mj-cs"/>
              </a:rPr>
              <a:t>Disposal (more later)</a:t>
            </a:r>
          </a:p>
          <a:p>
            <a:pPr lvl="1">
              <a:defRPr/>
            </a:pPr>
            <a:r>
              <a:rPr lang="en-US" sz="2400" dirty="0" smtClean="0">
                <a:latin typeface="+mj-lt"/>
                <a:ea typeface="+mj-ea"/>
                <a:cs typeface="+mj-cs"/>
              </a:rPr>
              <a:t>Before 1972, dumped at sea</a:t>
            </a:r>
          </a:p>
          <a:p>
            <a:pPr lvl="1">
              <a:defRPr/>
            </a:pPr>
            <a:r>
              <a:rPr lang="en-US" sz="2400" dirty="0" smtClean="0">
                <a:latin typeface="+mj-lt"/>
                <a:ea typeface="+mj-ea"/>
                <a:cs typeface="+mj-cs"/>
              </a:rPr>
              <a:t>Incineration</a:t>
            </a:r>
          </a:p>
          <a:p>
            <a:pPr lvl="1">
              <a:defRPr/>
            </a:pPr>
            <a:r>
              <a:rPr lang="en-US" sz="2400" dirty="0" smtClean="0">
                <a:latin typeface="+mj-lt"/>
                <a:ea typeface="+mj-ea"/>
                <a:cs typeface="+mj-cs"/>
              </a:rPr>
              <a:t>Chemical neutralization (chemical conversion to safe substances)</a:t>
            </a:r>
            <a:endParaRPr lang="en-US" sz="2400" dirty="0">
              <a:latin typeface="+mj-lt"/>
              <a:ea typeface="+mj-ea"/>
              <a:cs typeface="+mj-cs"/>
            </a:endParaRPr>
          </a:p>
        </p:txBody>
      </p:sp>
    </p:spTree>
    <p:extLst>
      <p:ext uri="{BB962C8B-B14F-4D97-AF65-F5344CB8AC3E}">
        <p14:creationId xmlns:p14="http://schemas.microsoft.com/office/powerpoint/2010/main" val="3914550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67651" name="Rectangle 3"/>
          <p:cNvSpPr>
            <a:spLocks noGrp="1" noChangeArrowheads="1"/>
          </p:cNvSpPr>
          <p:nvPr>
            <p:ph type="body" idx="1"/>
          </p:nvPr>
        </p:nvSpPr>
        <p:spPr>
          <a:xfrm>
            <a:off x="381000" y="1676400"/>
            <a:ext cx="8458200" cy="4876800"/>
          </a:xfrm>
          <a:effectLst/>
        </p:spPr>
        <p:txBody>
          <a:bodyPr/>
          <a:lstStyle/>
          <a:p>
            <a:pPr>
              <a:lnSpc>
                <a:spcPct val="110000"/>
              </a:lnSpc>
              <a:defRPr/>
            </a:pPr>
            <a:r>
              <a:rPr lang="en-US" sz="2800" dirty="0" smtClean="0"/>
              <a:t>CW of military value in defensive/offensive operations against Iranian troops in the Iran-Iraq war (1980-1988)</a:t>
            </a:r>
          </a:p>
          <a:p>
            <a:pPr lvl="1">
              <a:lnSpc>
                <a:spcPct val="110000"/>
              </a:lnSpc>
              <a:defRPr/>
            </a:pPr>
            <a:r>
              <a:rPr lang="en-US" dirty="0" smtClean="0"/>
              <a:t>Fend off human wave attacks</a:t>
            </a:r>
          </a:p>
          <a:p>
            <a:pPr>
              <a:lnSpc>
                <a:spcPct val="110000"/>
              </a:lnSpc>
              <a:defRPr/>
            </a:pPr>
            <a:r>
              <a:rPr lang="en-US" sz="2800" dirty="0" smtClean="0"/>
              <a:t>Also useful for internal security purposes</a:t>
            </a:r>
          </a:p>
          <a:p>
            <a:pPr lvl="1">
              <a:lnSpc>
                <a:spcPct val="110000"/>
              </a:lnSpc>
              <a:defRPr/>
            </a:pPr>
            <a:r>
              <a:rPr lang="en-US" dirty="0" smtClean="0"/>
              <a:t>Depopulate anti-government Kurdish villages</a:t>
            </a:r>
          </a:p>
          <a:p>
            <a:pPr>
              <a:lnSpc>
                <a:spcPct val="110000"/>
              </a:lnSpc>
              <a:defRPr/>
            </a:pPr>
            <a:r>
              <a:rPr lang="en-US" sz="2800" dirty="0" smtClean="0"/>
              <a:t>Threat of CW retaliation to deter Israeli attack</a:t>
            </a:r>
          </a:p>
          <a:p>
            <a:pPr>
              <a:lnSpc>
                <a:spcPct val="110000"/>
              </a:lnSpc>
              <a:defRPr/>
            </a:pPr>
            <a:r>
              <a:rPr lang="en-US" sz="2800" dirty="0" smtClean="0"/>
              <a:t>Deter/raise costs of Allied invasion</a:t>
            </a:r>
          </a:p>
          <a:p>
            <a:pPr lvl="1">
              <a:lnSpc>
                <a:spcPct val="110000"/>
              </a:lnSpc>
              <a:defRPr/>
            </a:pPr>
            <a:r>
              <a:rPr lang="en-US" dirty="0" smtClean="0"/>
              <a:t>Exploit U.S. sensitivity over mass casualties</a:t>
            </a:r>
          </a:p>
        </p:txBody>
      </p:sp>
      <p:sp>
        <p:nvSpPr>
          <p:cNvPr id="667652" name="Rectangle 4"/>
          <p:cNvSpPr>
            <a:spLocks noGrp="1" noChangeArrowheads="1"/>
          </p:cNvSpPr>
          <p:nvPr>
            <p:ph type="title"/>
          </p:nvPr>
        </p:nvSpPr>
        <p:spPr>
          <a:xfrm>
            <a:off x="304800" y="304800"/>
            <a:ext cx="8534400" cy="1066800"/>
          </a:xfrm>
          <a:effectLst/>
        </p:spPr>
        <p:txBody>
          <a:bodyPr/>
          <a:lstStyle/>
          <a:p>
            <a:pPr>
              <a:defRPr/>
            </a:pPr>
            <a:r>
              <a:rPr lang="en-US" sz="3200" dirty="0">
                <a:solidFill>
                  <a:schemeClr val="accent6">
                    <a:lumMod val="75000"/>
                  </a:schemeClr>
                </a:solidFill>
                <a:latin typeface="Arial Black" pitchFamily="34" charset="0"/>
              </a:rPr>
              <a:t>Iraq and Chemical Weapons: Motivations</a:t>
            </a:r>
          </a:p>
        </p:txBody>
      </p:sp>
    </p:spTree>
    <p:extLst>
      <p:ext uri="{BB962C8B-B14F-4D97-AF65-F5344CB8AC3E}">
        <p14:creationId xmlns:p14="http://schemas.microsoft.com/office/powerpoint/2010/main" val="3078727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a:xfrm>
            <a:off x="209550" y="228600"/>
            <a:ext cx="8724900" cy="690563"/>
          </a:xfrm>
          <a:effectLst/>
        </p:spPr>
        <p:txBody>
          <a:bodyPr/>
          <a:lstStyle/>
          <a:p>
            <a:pPr>
              <a:defRPr/>
            </a:pPr>
            <a:r>
              <a:rPr lang="en-US" sz="3200" dirty="0">
                <a:solidFill>
                  <a:schemeClr val="accent6">
                    <a:lumMod val="75000"/>
                  </a:schemeClr>
                </a:solidFill>
                <a:latin typeface="Arial Black" pitchFamily="34" charset="0"/>
              </a:rPr>
              <a:t>Iraq’s Chemical Arsenal: Agent Types</a:t>
            </a:r>
          </a:p>
        </p:txBody>
      </p:sp>
      <p:sp>
        <p:nvSpPr>
          <p:cNvPr id="35843" name="Rectangle 3"/>
          <p:cNvSpPr>
            <a:spLocks noGrp="1" noChangeArrowheads="1"/>
          </p:cNvSpPr>
          <p:nvPr>
            <p:ph type="body" idx="1"/>
          </p:nvPr>
        </p:nvSpPr>
        <p:spPr>
          <a:xfrm>
            <a:off x="457200" y="1295400"/>
            <a:ext cx="8153400" cy="5257800"/>
          </a:xfrm>
          <a:noFill/>
          <a:effectLst/>
          <a:extLst>
            <a:ext uri="{909E8E84-426E-40DD-AFC4-6F175D3DCCD1}">
              <a14:hiddenFill xmlns:a14="http://schemas.microsoft.com/office/drawing/2010/main">
                <a:solidFill>
                  <a:srgbClr val="000000"/>
                </a:solidFill>
              </a14:hiddenFill>
            </a:ext>
          </a:extLst>
        </p:spPr>
        <p:txBody>
          <a:bodyPr/>
          <a:lstStyle/>
          <a:p>
            <a:r>
              <a:rPr lang="en-US" sz="2800" dirty="0" smtClean="0">
                <a:effectLst/>
              </a:rPr>
              <a:t>Produced large quantities of blister agents</a:t>
            </a:r>
          </a:p>
          <a:p>
            <a:r>
              <a:rPr lang="en-US" sz="2800" dirty="0" smtClean="0">
                <a:effectLst/>
              </a:rPr>
              <a:t>Produced hundreds of tons of “nerve” agent</a:t>
            </a:r>
          </a:p>
          <a:p>
            <a:pPr lvl="1"/>
            <a:r>
              <a:rPr lang="en-US" dirty="0" smtClean="0">
                <a:effectLst/>
              </a:rPr>
              <a:t>Tabun &amp; sarin were of poor quality, only 4-6 week shelf-life</a:t>
            </a:r>
          </a:p>
          <a:p>
            <a:pPr lvl="1"/>
            <a:r>
              <a:rPr lang="en-US" dirty="0" smtClean="0">
                <a:effectLst/>
              </a:rPr>
              <a:t>production of VX as early as 1985 and continuously until December 1990 “on an industrial scale” (2MT/day)</a:t>
            </a:r>
          </a:p>
          <a:p>
            <a:r>
              <a:rPr lang="en-US" sz="2800" dirty="0" smtClean="0">
                <a:effectLst/>
              </a:rPr>
              <a:t>Produced large amounts of a </a:t>
            </a:r>
            <a:r>
              <a:rPr lang="en-US" sz="2800" dirty="0" err="1" smtClean="0">
                <a:effectLst/>
              </a:rPr>
              <a:t>glycolate</a:t>
            </a:r>
            <a:r>
              <a:rPr lang="en-US" sz="2800" dirty="0" smtClean="0">
                <a:effectLst/>
              </a:rPr>
              <a:t> anticholinergic incapacitating agent known as “Agent 15,” which is believed to be either identical to BZ or a closely related derivative</a:t>
            </a:r>
          </a:p>
        </p:txBody>
      </p:sp>
    </p:spTree>
    <p:extLst>
      <p:ext uri="{BB962C8B-B14F-4D97-AF65-F5344CB8AC3E}">
        <p14:creationId xmlns:p14="http://schemas.microsoft.com/office/powerpoint/2010/main" val="135801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xfrm>
            <a:off x="228600" y="228600"/>
            <a:ext cx="8705850" cy="838200"/>
          </a:xfrm>
          <a:effectLst/>
        </p:spPr>
        <p:txBody>
          <a:bodyPr/>
          <a:lstStyle/>
          <a:p>
            <a:pPr>
              <a:defRPr/>
            </a:pPr>
            <a:r>
              <a:rPr lang="en-US" sz="3200" dirty="0">
                <a:solidFill>
                  <a:schemeClr val="accent6">
                    <a:lumMod val="75000"/>
                  </a:schemeClr>
                </a:solidFill>
                <a:latin typeface="Arial Black" pitchFamily="34" charset="0"/>
              </a:rPr>
              <a:t>Iraq’s Chemical Arsenal: Munitions</a:t>
            </a:r>
          </a:p>
        </p:txBody>
      </p:sp>
      <p:sp>
        <p:nvSpPr>
          <p:cNvPr id="671747" name="Rectangle 3"/>
          <p:cNvSpPr>
            <a:spLocks noGrp="1" noChangeArrowheads="1"/>
          </p:cNvSpPr>
          <p:nvPr>
            <p:ph type="body" idx="1"/>
          </p:nvPr>
        </p:nvSpPr>
        <p:spPr>
          <a:xfrm>
            <a:off x="304800" y="1295400"/>
            <a:ext cx="8515350" cy="3962400"/>
          </a:xfrm>
          <a:effectLst/>
          <a:extLst>
            <a:ext uri="{909E8E84-426E-40DD-AFC4-6F175D3DCCD1}">
              <a14:hiddenFill xmlns:a14="http://schemas.microsoft.com/office/drawing/2010/main">
                <a:solidFill>
                  <a:srgbClr val="000000"/>
                </a:solidFill>
              </a14:hiddenFill>
            </a:ext>
          </a:extLst>
        </p:spPr>
        <p:txBody>
          <a:bodyPr/>
          <a:lstStyle/>
          <a:p>
            <a:pPr>
              <a:defRPr/>
            </a:pPr>
            <a:r>
              <a:rPr lang="en-US" sz="2600" dirty="0" smtClean="0">
                <a:effectLst/>
              </a:rPr>
              <a:t>Iraqi CW agents were deployed in a variety of munitions.</a:t>
            </a:r>
          </a:p>
          <a:p>
            <a:pPr>
              <a:defRPr/>
            </a:pPr>
            <a:r>
              <a:rPr lang="en-US" sz="2600" dirty="0" smtClean="0">
                <a:effectLst/>
              </a:rPr>
              <a:t>Developed crude binary munitions, whose precursors were mixed manually by front-line personnel prior to use</a:t>
            </a:r>
          </a:p>
          <a:p>
            <a:pPr>
              <a:defRPr/>
            </a:pPr>
            <a:r>
              <a:rPr lang="en-US" sz="2600" dirty="0" smtClean="0">
                <a:effectLst/>
              </a:rPr>
              <a:t>Developed a special CW version of the 122mm rocket, in which 2-3 agents could be mixed and matched</a:t>
            </a:r>
          </a:p>
          <a:p>
            <a:pPr>
              <a:defRPr/>
            </a:pPr>
            <a:r>
              <a:rPr lang="en-US" sz="2600" dirty="0" smtClean="0">
                <a:effectLst/>
              </a:rPr>
              <a:t>Produced 50 binary chemical warheads for the </a:t>
            </a:r>
            <a:r>
              <a:rPr lang="en-US" sz="2600" i="1" dirty="0" smtClean="0">
                <a:effectLst/>
              </a:rPr>
              <a:t>Al-Hussein </a:t>
            </a:r>
            <a:r>
              <a:rPr lang="en-US" sz="2600" dirty="0" smtClean="0">
                <a:effectLst/>
              </a:rPr>
              <a:t>missile (modified </a:t>
            </a:r>
            <a:r>
              <a:rPr lang="en-US" sz="2600" i="1" dirty="0" smtClean="0">
                <a:effectLst/>
              </a:rPr>
              <a:t>Scud-B</a:t>
            </a:r>
            <a:r>
              <a:rPr lang="en-US" sz="2600" dirty="0" smtClean="0">
                <a:effectLst/>
              </a:rPr>
              <a:t>)</a:t>
            </a:r>
          </a:p>
          <a:p>
            <a:pPr lvl="1">
              <a:defRPr/>
            </a:pPr>
            <a:r>
              <a:rPr lang="en-US" sz="2400" dirty="0" smtClean="0">
                <a:effectLst/>
              </a:rPr>
              <a:t>contained alcohol precursors for 60:40 mixture of </a:t>
            </a:r>
            <a:r>
              <a:rPr lang="en-US" sz="2400" dirty="0" err="1" smtClean="0">
                <a:effectLst/>
              </a:rPr>
              <a:t>sarin</a:t>
            </a:r>
            <a:r>
              <a:rPr lang="en-US" sz="2400" dirty="0" smtClean="0">
                <a:effectLst/>
              </a:rPr>
              <a:t>/</a:t>
            </a:r>
            <a:r>
              <a:rPr lang="en-US" sz="2400" dirty="0" err="1" smtClean="0">
                <a:effectLst/>
              </a:rPr>
              <a:t>cyclosarin</a:t>
            </a:r>
            <a:r>
              <a:rPr lang="en-US" sz="2400" dirty="0" smtClean="0">
                <a:effectLst/>
              </a:rPr>
              <a:t> (GB/GF, respectively)</a:t>
            </a:r>
          </a:p>
          <a:p>
            <a:pPr lvl="1">
              <a:defRPr/>
            </a:pPr>
            <a:r>
              <a:rPr lang="en-US" sz="2400" dirty="0" smtClean="0">
                <a:effectLst/>
              </a:rPr>
              <a:t>at least three CW flight tests prior to the Gulf War</a:t>
            </a:r>
            <a:endParaRPr lang="en-US" sz="2400" dirty="0" smtClean="0"/>
          </a:p>
        </p:txBody>
      </p:sp>
    </p:spTree>
    <p:extLst>
      <p:ext uri="{BB962C8B-B14F-4D97-AF65-F5344CB8AC3E}">
        <p14:creationId xmlns:p14="http://schemas.microsoft.com/office/powerpoint/2010/main" val="19679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a:xfrm>
            <a:off x="209550" y="152400"/>
            <a:ext cx="8724900" cy="690563"/>
          </a:xfrm>
          <a:effectLst/>
        </p:spPr>
        <p:txBody>
          <a:bodyPr/>
          <a:lstStyle/>
          <a:p>
            <a:pPr>
              <a:defRPr/>
            </a:pPr>
            <a:r>
              <a:rPr lang="en-US" sz="3200" dirty="0">
                <a:solidFill>
                  <a:schemeClr val="accent6">
                    <a:lumMod val="75000"/>
                  </a:schemeClr>
                </a:solidFill>
                <a:latin typeface="Arial Black" pitchFamily="34" charset="0"/>
              </a:rPr>
              <a:t>Iraqi CW Use in War with Iran</a:t>
            </a:r>
          </a:p>
        </p:txBody>
      </p:sp>
      <p:sp>
        <p:nvSpPr>
          <p:cNvPr id="38915" name="Rectangle 3"/>
          <p:cNvSpPr>
            <a:spLocks noGrp="1" noChangeArrowheads="1"/>
          </p:cNvSpPr>
          <p:nvPr>
            <p:ph type="body" idx="1"/>
          </p:nvPr>
        </p:nvSpPr>
        <p:spPr>
          <a:xfrm>
            <a:off x="381000" y="914400"/>
            <a:ext cx="8305800" cy="5715000"/>
          </a:xfrm>
          <a:noFill/>
          <a:effectLst/>
          <a:extLst>
            <a:ext uri="{909E8E84-426E-40DD-AFC4-6F175D3DCCD1}">
              <a14:hiddenFill xmlns:a14="http://schemas.microsoft.com/office/drawing/2010/main">
                <a:solidFill>
                  <a:srgbClr val="000000"/>
                </a:solidFill>
              </a14:hiddenFill>
            </a:ext>
          </a:extLst>
        </p:spPr>
        <p:txBody>
          <a:bodyPr/>
          <a:lstStyle/>
          <a:p>
            <a:pPr marL="0" indent="0">
              <a:lnSpc>
                <a:spcPct val="105000"/>
              </a:lnSpc>
              <a:buNone/>
            </a:pPr>
            <a:r>
              <a:rPr lang="en-US" sz="2000" i="1" dirty="0" smtClean="0"/>
              <a:t>“The invaders should know that for every harmful insect there is an insecticide capable of annihilating it, whatever their number, and Iraq possesses this annihilation insecticide.”</a:t>
            </a:r>
          </a:p>
          <a:p>
            <a:pPr marL="0" indent="0">
              <a:lnSpc>
                <a:spcPct val="105000"/>
              </a:lnSpc>
              <a:buNone/>
            </a:pPr>
            <a:r>
              <a:rPr lang="en-US" sz="2400" dirty="0" smtClean="0"/>
              <a:t>			</a:t>
            </a:r>
            <a:r>
              <a:rPr lang="en-US" sz="2000" dirty="0" smtClean="0"/>
              <a:t>An Iraqi government radio broadcast</a:t>
            </a:r>
          </a:p>
          <a:p>
            <a:pPr>
              <a:lnSpc>
                <a:spcPct val="105000"/>
              </a:lnSpc>
            </a:pPr>
            <a:r>
              <a:rPr lang="en-US" sz="2400" dirty="0" smtClean="0"/>
              <a:t>Believed </a:t>
            </a:r>
            <a:r>
              <a:rPr lang="en-US" sz="2400" dirty="0"/>
              <a:t>to have commenced in Spring `82 with nonlethal gas (e.g</a:t>
            </a:r>
            <a:r>
              <a:rPr lang="en-US" sz="2400" dirty="0" smtClean="0"/>
              <a:t>. </a:t>
            </a:r>
            <a:r>
              <a:rPr lang="en-US" sz="2400" dirty="0"/>
              <a:t>CS) to stem human wave </a:t>
            </a:r>
            <a:r>
              <a:rPr lang="en-US" sz="2400" dirty="0" smtClean="0"/>
              <a:t>attacks.</a:t>
            </a:r>
            <a:endParaRPr lang="en-US" sz="2400" dirty="0"/>
          </a:p>
          <a:p>
            <a:pPr>
              <a:lnSpc>
                <a:spcPct val="105000"/>
              </a:lnSpc>
            </a:pPr>
            <a:r>
              <a:rPr lang="en-US" sz="2400" dirty="0"/>
              <a:t>Escalated to use of lethal gas in Summer 1983 as Iran crossed into Iraqi </a:t>
            </a:r>
            <a:r>
              <a:rPr lang="en-US" sz="2400" dirty="0" smtClean="0"/>
              <a:t>territory.</a:t>
            </a:r>
            <a:endParaRPr lang="en-US" sz="2400" dirty="0"/>
          </a:p>
          <a:p>
            <a:pPr>
              <a:lnSpc>
                <a:spcPct val="105000"/>
              </a:lnSpc>
            </a:pPr>
            <a:r>
              <a:rPr lang="en-US" sz="2400" dirty="0"/>
              <a:t>Increased use probably to offset Iran’s superior human </a:t>
            </a:r>
            <a:r>
              <a:rPr lang="en-US" sz="2400" dirty="0" smtClean="0"/>
              <a:t>resources.</a:t>
            </a:r>
            <a:endParaRPr lang="en-US" sz="2400" dirty="0"/>
          </a:p>
          <a:p>
            <a:pPr>
              <a:lnSpc>
                <a:spcPct val="105000"/>
              </a:lnSpc>
            </a:pPr>
            <a:r>
              <a:rPr lang="en-US" sz="2400" dirty="0"/>
              <a:t>Use continued until ceasefire in </a:t>
            </a:r>
            <a:r>
              <a:rPr lang="en-US" sz="2400" dirty="0" smtClean="0"/>
              <a:t>1988.</a:t>
            </a:r>
            <a:endParaRPr lang="en-US" sz="2400" dirty="0"/>
          </a:p>
          <a:p>
            <a:pPr>
              <a:lnSpc>
                <a:spcPct val="105000"/>
              </a:lnSpc>
            </a:pPr>
            <a:r>
              <a:rPr lang="en-US" sz="2400" dirty="0"/>
              <a:t>Estimated use of CW in 1982-1988 : 195 times</a:t>
            </a:r>
          </a:p>
          <a:p>
            <a:pPr>
              <a:lnSpc>
                <a:spcPct val="105000"/>
              </a:lnSpc>
            </a:pPr>
            <a:r>
              <a:rPr lang="en-US" sz="2400" dirty="0"/>
              <a:t>UN sent six investigation teams to Iran; four to Iraq during </a:t>
            </a:r>
            <a:r>
              <a:rPr lang="en-US" sz="2400" dirty="0" smtClean="0"/>
              <a:t>1984-1988.</a:t>
            </a:r>
            <a:endParaRPr lang="en-US" sz="2400" dirty="0"/>
          </a:p>
        </p:txBody>
      </p:sp>
    </p:spTree>
    <p:extLst>
      <p:ext uri="{BB962C8B-B14F-4D97-AF65-F5344CB8AC3E}">
        <p14:creationId xmlns:p14="http://schemas.microsoft.com/office/powerpoint/2010/main" val="4044292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228600" y="152400"/>
            <a:ext cx="8724900" cy="609600"/>
          </a:xfrm>
        </p:spPr>
        <p:txBody>
          <a:bodyPr/>
          <a:lstStyle/>
          <a:p>
            <a:pPr>
              <a:defRPr/>
            </a:pPr>
            <a:r>
              <a:rPr lang="en-US" sz="3200" dirty="0">
                <a:solidFill>
                  <a:schemeClr val="accent6">
                    <a:lumMod val="75000"/>
                  </a:schemeClr>
                </a:solidFill>
                <a:latin typeface="Arial Black" pitchFamily="34" charset="0"/>
              </a:rPr>
              <a:t>Iran-Iraq War (1980-1988)</a:t>
            </a:r>
          </a:p>
        </p:txBody>
      </p:sp>
      <p:sp>
        <p:nvSpPr>
          <p:cNvPr id="655363" name="Rectangle 3"/>
          <p:cNvSpPr>
            <a:spLocks noGrp="1" noChangeArrowheads="1"/>
          </p:cNvSpPr>
          <p:nvPr>
            <p:ph type="body" sz="half" idx="1"/>
          </p:nvPr>
        </p:nvSpPr>
        <p:spPr>
          <a:xfrm>
            <a:off x="457200" y="990600"/>
            <a:ext cx="4114800" cy="2286000"/>
          </a:xfrm>
        </p:spPr>
        <p:txBody>
          <a:bodyPr/>
          <a:lstStyle/>
          <a:p>
            <a:pPr>
              <a:defRPr/>
            </a:pPr>
            <a:r>
              <a:rPr lang="en-US" sz="2400" dirty="0" smtClean="0">
                <a:effectLst/>
              </a:rPr>
              <a:t>1982: Tear gas</a:t>
            </a:r>
            <a:r>
              <a:rPr lang="en-US" sz="2400" i="1" dirty="0" smtClean="0">
                <a:effectLst/>
              </a:rPr>
              <a:t> (CS)</a:t>
            </a:r>
          </a:p>
          <a:p>
            <a:pPr>
              <a:defRPr/>
            </a:pPr>
            <a:r>
              <a:rPr lang="en-US" sz="2400" dirty="0" smtClean="0">
                <a:effectLst/>
              </a:rPr>
              <a:t>1983: Haj </a:t>
            </a:r>
            <a:r>
              <a:rPr lang="en-US" sz="2400" dirty="0" err="1" smtClean="0">
                <a:effectLst/>
              </a:rPr>
              <a:t>Umran</a:t>
            </a:r>
            <a:r>
              <a:rPr lang="en-US" sz="2400" dirty="0" smtClean="0">
                <a:effectLst/>
              </a:rPr>
              <a:t>, </a:t>
            </a:r>
            <a:r>
              <a:rPr lang="en-US" sz="2400" i="1" dirty="0" smtClean="0">
                <a:effectLst/>
              </a:rPr>
              <a:t>mustard gas</a:t>
            </a:r>
          </a:p>
          <a:p>
            <a:pPr>
              <a:defRPr/>
            </a:pPr>
            <a:r>
              <a:rPr lang="en-US" sz="2400" dirty="0" smtClean="0">
                <a:effectLst/>
              </a:rPr>
              <a:t>1983: </a:t>
            </a:r>
            <a:r>
              <a:rPr lang="en-US" sz="2400" dirty="0" err="1" smtClean="0">
                <a:effectLst/>
              </a:rPr>
              <a:t>Penjwin</a:t>
            </a:r>
            <a:r>
              <a:rPr lang="en-US" sz="2400" dirty="0" smtClean="0">
                <a:effectLst/>
              </a:rPr>
              <a:t>, </a:t>
            </a:r>
            <a:r>
              <a:rPr lang="en-US" sz="2400" i="1" dirty="0" smtClean="0">
                <a:effectLst/>
              </a:rPr>
              <a:t>mustard gas</a:t>
            </a:r>
          </a:p>
          <a:p>
            <a:pPr>
              <a:defRPr/>
            </a:pPr>
            <a:r>
              <a:rPr lang="en-US" sz="2400" dirty="0" smtClean="0">
                <a:effectLst/>
              </a:rPr>
              <a:t>1984: Siege of Basra,</a:t>
            </a:r>
            <a:r>
              <a:rPr lang="en-US" sz="2400" i="1" dirty="0" smtClean="0">
                <a:effectLst/>
              </a:rPr>
              <a:t> </a:t>
            </a:r>
            <a:r>
              <a:rPr lang="en-US" sz="2400" i="1" dirty="0"/>
              <a:t>T</a:t>
            </a:r>
            <a:r>
              <a:rPr lang="en-US" sz="2400" i="1" dirty="0" smtClean="0">
                <a:effectLst/>
              </a:rPr>
              <a:t>abun, mustard gas</a:t>
            </a:r>
            <a:endParaRPr lang="en-US" sz="2400" i="1" dirty="0" smtClean="0"/>
          </a:p>
        </p:txBody>
      </p:sp>
      <p:pic>
        <p:nvPicPr>
          <p:cNvPr id="3789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19175"/>
            <a:ext cx="36861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962400"/>
            <a:ext cx="24685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366" name="Rectangle 6"/>
          <p:cNvSpPr>
            <a:spLocks noChangeArrowheads="1"/>
          </p:cNvSpPr>
          <p:nvPr/>
        </p:nvSpPr>
        <p:spPr bwMode="auto">
          <a:xfrm>
            <a:off x="3886200" y="4531238"/>
            <a:ext cx="5029200" cy="164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p>
            <a:pPr>
              <a:spcBef>
                <a:spcPct val="20000"/>
              </a:spcBef>
              <a:defRPr/>
            </a:pPr>
            <a:r>
              <a:rPr lang="en-US" sz="2400" i="0" dirty="0" smtClean="0"/>
              <a:t>1988</a:t>
            </a:r>
            <a:r>
              <a:rPr lang="en-US" sz="2400" i="0" dirty="0"/>
              <a:t>: </a:t>
            </a:r>
            <a:r>
              <a:rPr lang="en-US" sz="2400" i="0" dirty="0" err="1"/>
              <a:t>Majnoon</a:t>
            </a:r>
            <a:r>
              <a:rPr lang="en-US" sz="2400" i="0" dirty="0"/>
              <a:t> Island, </a:t>
            </a:r>
            <a:r>
              <a:rPr lang="en-US" sz="2400" dirty="0"/>
              <a:t>mustard gas, </a:t>
            </a:r>
            <a:r>
              <a:rPr lang="en-US" sz="2400" dirty="0" smtClean="0"/>
              <a:t>Tabun</a:t>
            </a:r>
            <a:endParaRPr lang="en-US" sz="2400" dirty="0"/>
          </a:p>
          <a:p>
            <a:pPr>
              <a:spcBef>
                <a:spcPct val="20000"/>
              </a:spcBef>
              <a:defRPr/>
            </a:pPr>
            <a:r>
              <a:rPr lang="en-US" sz="2400" i="0" dirty="0" smtClean="0"/>
              <a:t>1988</a:t>
            </a:r>
            <a:r>
              <a:rPr lang="en-US" sz="2400" i="0" dirty="0"/>
              <a:t>: Chemical warfare against the Kurds with mustard gas, </a:t>
            </a:r>
            <a:r>
              <a:rPr lang="en-US" sz="2400" i="0" dirty="0" smtClean="0"/>
              <a:t>Tabun</a:t>
            </a:r>
            <a:endParaRPr lang="en-US" sz="2400" b="0" i="0" dirty="0"/>
          </a:p>
        </p:txBody>
      </p:sp>
    </p:spTree>
    <p:extLst>
      <p:ext uri="{BB962C8B-B14F-4D97-AF65-F5344CB8AC3E}">
        <p14:creationId xmlns:p14="http://schemas.microsoft.com/office/powerpoint/2010/main" val="1119316742"/>
      </p:ext>
    </p:extLst>
  </p:cSld>
  <p:clrMapOvr>
    <a:masterClrMapping/>
  </p:clrMapOvr>
  <p:transition spd="slow">
    <p:cove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a:xfrm>
            <a:off x="209550" y="228600"/>
            <a:ext cx="8724900" cy="690563"/>
          </a:xfrm>
          <a:effectLst/>
        </p:spPr>
        <p:txBody>
          <a:bodyPr/>
          <a:lstStyle/>
          <a:p>
            <a:pPr>
              <a:defRPr/>
            </a:pPr>
            <a:r>
              <a:rPr lang="en-US" sz="3200" dirty="0">
                <a:solidFill>
                  <a:schemeClr val="accent6">
                    <a:lumMod val="75000"/>
                  </a:schemeClr>
                </a:solidFill>
                <a:latin typeface="Arial Black" pitchFamily="34" charset="0"/>
              </a:rPr>
              <a:t>Iran-Iraq War (1980-1988)</a:t>
            </a:r>
          </a:p>
        </p:txBody>
      </p:sp>
      <p:sp>
        <p:nvSpPr>
          <p:cNvPr id="675843" name="Rectangle 3"/>
          <p:cNvSpPr>
            <a:spLocks noGrp="1" noChangeArrowheads="1"/>
          </p:cNvSpPr>
          <p:nvPr>
            <p:ph type="body" idx="1"/>
          </p:nvPr>
        </p:nvSpPr>
        <p:spPr>
          <a:xfrm>
            <a:off x="304800" y="1295400"/>
            <a:ext cx="8439150" cy="5410200"/>
          </a:xfrm>
          <a:effectLst/>
          <a:extLst>
            <a:ext uri="{909E8E84-426E-40DD-AFC4-6F175D3DCCD1}">
              <a14:hiddenFill xmlns:a14="http://schemas.microsoft.com/office/drawing/2010/main">
                <a:solidFill>
                  <a:srgbClr val="000000"/>
                </a:solidFill>
              </a14:hiddenFill>
            </a:ext>
          </a:extLst>
        </p:spPr>
        <p:txBody>
          <a:bodyPr/>
          <a:lstStyle/>
          <a:p>
            <a:pPr>
              <a:lnSpc>
                <a:spcPct val="100000"/>
              </a:lnSpc>
              <a:defRPr/>
            </a:pPr>
            <a:r>
              <a:rPr lang="en-US" sz="2800" dirty="0" smtClean="0">
                <a:effectLst/>
              </a:rPr>
              <a:t>By 1987</a:t>
            </a:r>
          </a:p>
          <a:p>
            <a:pPr lvl="1">
              <a:defRPr/>
            </a:pPr>
            <a:r>
              <a:rPr lang="en-US" sz="2400" dirty="0" smtClean="0">
                <a:effectLst/>
              </a:rPr>
              <a:t>Simultaneous use of non-persistent nerve gas on forward positions and persistent mustard gas against rear areas.</a:t>
            </a:r>
          </a:p>
          <a:p>
            <a:pPr lvl="1">
              <a:defRPr/>
            </a:pPr>
            <a:r>
              <a:rPr lang="en-US" sz="2400" dirty="0" smtClean="0">
                <a:effectLst/>
              </a:rPr>
              <a:t>1500-2000 CW-filled rockets fired in battle of Al </a:t>
            </a:r>
            <a:r>
              <a:rPr lang="en-US" sz="2400" dirty="0" err="1" smtClean="0">
                <a:effectLst/>
              </a:rPr>
              <a:t>Faw</a:t>
            </a:r>
            <a:r>
              <a:rPr lang="en-US" sz="2400" dirty="0" smtClean="0">
                <a:effectLst/>
              </a:rPr>
              <a:t> (1988).</a:t>
            </a:r>
          </a:p>
          <a:p>
            <a:pPr lvl="1">
              <a:defRPr/>
            </a:pPr>
            <a:r>
              <a:rPr lang="en-US" sz="2400" dirty="0" smtClean="0">
                <a:effectLst/>
              </a:rPr>
              <a:t>Bombing with multiple CW agents inflicted 5000 casualties (15% fatal) in Battle of </a:t>
            </a:r>
            <a:r>
              <a:rPr lang="en-US" sz="2400" dirty="0" err="1" smtClean="0">
                <a:effectLst/>
              </a:rPr>
              <a:t>Majnoon</a:t>
            </a:r>
            <a:r>
              <a:rPr lang="en-US" sz="2400" dirty="0" smtClean="0">
                <a:effectLst/>
              </a:rPr>
              <a:t> Island (1988)</a:t>
            </a:r>
          </a:p>
          <a:p>
            <a:pPr lvl="1">
              <a:defRPr/>
            </a:pPr>
            <a:r>
              <a:rPr lang="en-US" sz="2400" dirty="0" smtClean="0">
                <a:effectLst/>
              </a:rPr>
              <a:t>Some Soviet technical advice, training suspected</a:t>
            </a:r>
          </a:p>
          <a:p>
            <a:pPr>
              <a:lnSpc>
                <a:spcPct val="100000"/>
              </a:lnSpc>
              <a:defRPr/>
            </a:pPr>
            <a:r>
              <a:rPr lang="en-US" sz="2800" dirty="0" smtClean="0">
                <a:effectLst/>
              </a:rPr>
              <a:t>All told, estimated 45,000 Iranian casualties due to Iraqi CW</a:t>
            </a:r>
            <a:endParaRPr lang="en-US" sz="2800" dirty="0" smtClean="0"/>
          </a:p>
        </p:txBody>
      </p:sp>
    </p:spTree>
    <p:extLst>
      <p:ext uri="{BB962C8B-B14F-4D97-AF65-F5344CB8AC3E}">
        <p14:creationId xmlns:p14="http://schemas.microsoft.com/office/powerpoint/2010/main" val="1185527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2438400" y="985837"/>
            <a:ext cx="6496050" cy="690563"/>
          </a:xfrm>
          <a:effectLst/>
        </p:spPr>
        <p:txBody>
          <a:bodyPr/>
          <a:lstStyle/>
          <a:p>
            <a:pPr algn="l">
              <a:defRPr/>
            </a:pPr>
            <a:r>
              <a:rPr lang="en-US" sz="3200" dirty="0">
                <a:solidFill>
                  <a:schemeClr val="accent6">
                    <a:lumMod val="75000"/>
                  </a:schemeClr>
                </a:solidFill>
                <a:latin typeface="Arial Black" pitchFamily="34" charset="0"/>
              </a:rPr>
              <a:t>Iraq Versus the Kurds</a:t>
            </a:r>
          </a:p>
        </p:txBody>
      </p:sp>
      <p:sp>
        <p:nvSpPr>
          <p:cNvPr id="40963" name="Rectangle 3"/>
          <p:cNvSpPr>
            <a:spLocks noGrp="1" noChangeArrowheads="1"/>
          </p:cNvSpPr>
          <p:nvPr>
            <p:ph type="body" idx="1"/>
          </p:nvPr>
        </p:nvSpPr>
        <p:spPr>
          <a:xfrm>
            <a:off x="1752600" y="1981200"/>
            <a:ext cx="6991350" cy="4724400"/>
          </a:xfrm>
          <a:noFill/>
          <a:effectLst/>
          <a:extLst>
            <a:ext uri="{909E8E84-426E-40DD-AFC4-6F175D3DCCD1}">
              <a14:hiddenFill xmlns:a14="http://schemas.microsoft.com/office/drawing/2010/main">
                <a:solidFill>
                  <a:srgbClr val="000000"/>
                </a:solidFill>
              </a14:hiddenFill>
            </a:ext>
          </a:extLst>
        </p:spPr>
        <p:txBody>
          <a:bodyPr/>
          <a:lstStyle/>
          <a:p>
            <a:pPr>
              <a:lnSpc>
                <a:spcPct val="105000"/>
              </a:lnSpc>
            </a:pPr>
            <a:r>
              <a:rPr lang="en-US" sz="2800" dirty="0" smtClean="0">
                <a:effectLst/>
              </a:rPr>
              <a:t>al-</a:t>
            </a:r>
            <a:r>
              <a:rPr lang="en-US" sz="2800" dirty="0" err="1" smtClean="0">
                <a:effectLst/>
              </a:rPr>
              <a:t>Anfal</a:t>
            </a:r>
            <a:r>
              <a:rPr lang="en-US" sz="2800" dirty="0" smtClean="0">
                <a:effectLst/>
              </a:rPr>
              <a:t> campaign against the Kurds involved chemical attacks against Kurdish villages in 1987 and 1988</a:t>
            </a:r>
          </a:p>
          <a:p>
            <a:pPr>
              <a:lnSpc>
                <a:spcPct val="105000"/>
              </a:lnSpc>
            </a:pPr>
            <a:r>
              <a:rPr lang="en-US" sz="2800" dirty="0" smtClean="0">
                <a:effectLst/>
              </a:rPr>
              <a:t>Most infamous: </a:t>
            </a:r>
            <a:r>
              <a:rPr lang="en-US" sz="2800" dirty="0" err="1" smtClean="0">
                <a:effectLst/>
              </a:rPr>
              <a:t>Halabja</a:t>
            </a:r>
            <a:r>
              <a:rPr lang="en-US" sz="2800" dirty="0" smtClean="0">
                <a:effectLst/>
              </a:rPr>
              <a:t>, March 17, 1988; alleged use of mustard gas, nerve agents, cyanide. Estimated killed was 5,000 persons.</a:t>
            </a:r>
          </a:p>
          <a:p>
            <a:pPr>
              <a:lnSpc>
                <a:spcPct val="105000"/>
              </a:lnSpc>
              <a:buFontTx/>
              <a:buNone/>
            </a:pPr>
            <a:endParaRPr lang="en-US" sz="2400" dirty="0" smtClean="0">
              <a:effectLst/>
            </a:endParaRPr>
          </a:p>
        </p:txBody>
      </p:sp>
    </p:spTree>
    <p:extLst>
      <p:ext uri="{BB962C8B-B14F-4D97-AF65-F5344CB8AC3E}">
        <p14:creationId xmlns:p14="http://schemas.microsoft.com/office/powerpoint/2010/main" val="304703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a:xfrm>
            <a:off x="209550" y="228600"/>
            <a:ext cx="8724900" cy="690563"/>
          </a:xfrm>
          <a:effectLst/>
        </p:spPr>
        <p:txBody>
          <a:bodyPr/>
          <a:lstStyle/>
          <a:p>
            <a:pPr>
              <a:defRPr/>
            </a:pPr>
            <a:r>
              <a:rPr lang="en-US" sz="3200" dirty="0">
                <a:solidFill>
                  <a:schemeClr val="accent6">
                    <a:lumMod val="75000"/>
                  </a:schemeClr>
                </a:solidFill>
                <a:latin typeface="Arial Black" pitchFamily="34" charset="0"/>
              </a:rPr>
              <a:t>Iraqi CW and the 1991 Gulf War</a:t>
            </a:r>
          </a:p>
        </p:txBody>
      </p:sp>
      <p:sp>
        <p:nvSpPr>
          <p:cNvPr id="679939" name="Rectangle 3"/>
          <p:cNvSpPr>
            <a:spLocks noGrp="1" noChangeArrowheads="1"/>
          </p:cNvSpPr>
          <p:nvPr>
            <p:ph type="body" idx="1"/>
          </p:nvPr>
        </p:nvSpPr>
        <p:spPr>
          <a:xfrm>
            <a:off x="228600" y="1371600"/>
            <a:ext cx="8705850" cy="5334000"/>
          </a:xfrm>
          <a:effectLst/>
          <a:extLst>
            <a:ext uri="{909E8E84-426E-40DD-AFC4-6F175D3DCCD1}">
              <a14:hiddenFill xmlns:a14="http://schemas.microsoft.com/office/drawing/2010/main">
                <a:solidFill>
                  <a:srgbClr val="000000"/>
                </a:solidFill>
              </a14:hiddenFill>
            </a:ext>
          </a:extLst>
        </p:spPr>
        <p:txBody>
          <a:bodyPr/>
          <a:lstStyle/>
          <a:p>
            <a:pPr>
              <a:lnSpc>
                <a:spcPct val="110000"/>
              </a:lnSpc>
              <a:defRPr/>
            </a:pPr>
            <a:r>
              <a:rPr lang="en-US" sz="2800" dirty="0" smtClean="0"/>
              <a:t>Preparations</a:t>
            </a:r>
          </a:p>
          <a:p>
            <a:pPr lvl="1">
              <a:lnSpc>
                <a:spcPct val="110000"/>
              </a:lnSpc>
              <a:defRPr/>
            </a:pPr>
            <a:r>
              <a:rPr lang="en-US" dirty="0" smtClean="0"/>
              <a:t>Sheltered</a:t>
            </a:r>
            <a:r>
              <a:rPr lang="en-US" dirty="0" smtClean="0">
                <a:effectLst/>
              </a:rPr>
              <a:t> CW stocks built up on Iraqi territory near Kuwait Theater of Operations (KTO)</a:t>
            </a:r>
          </a:p>
          <a:p>
            <a:pPr lvl="1">
              <a:lnSpc>
                <a:spcPct val="110000"/>
              </a:lnSpc>
              <a:defRPr/>
            </a:pPr>
            <a:r>
              <a:rPr lang="en-US" dirty="0" smtClean="0">
                <a:effectLst/>
              </a:rPr>
              <a:t>CW protection and decontamination gear dispensed to troops in KTO</a:t>
            </a:r>
          </a:p>
          <a:p>
            <a:pPr lvl="1">
              <a:lnSpc>
                <a:spcPct val="110000"/>
              </a:lnSpc>
              <a:defRPr/>
            </a:pPr>
            <a:r>
              <a:rPr lang="en-US" dirty="0" smtClean="0">
                <a:effectLst/>
              </a:rPr>
              <a:t>Detailed instructions on use issued to unit commanders</a:t>
            </a:r>
          </a:p>
          <a:p>
            <a:pPr lvl="1">
              <a:lnSpc>
                <a:spcPct val="110000"/>
              </a:lnSpc>
              <a:defRPr/>
            </a:pPr>
            <a:r>
              <a:rPr lang="en-US" dirty="0" smtClean="0">
                <a:effectLst/>
              </a:rPr>
              <a:t>Aircraft conspicuously loaded with CW, then unloaded</a:t>
            </a:r>
          </a:p>
        </p:txBody>
      </p:sp>
    </p:spTree>
    <p:extLst>
      <p:ext uri="{BB962C8B-B14F-4D97-AF65-F5344CB8AC3E}">
        <p14:creationId xmlns:p14="http://schemas.microsoft.com/office/powerpoint/2010/main" val="222844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a:xfrm>
            <a:off x="2438400" y="985837"/>
            <a:ext cx="6496050" cy="690563"/>
          </a:xfrm>
          <a:effectLst/>
        </p:spPr>
        <p:txBody>
          <a:bodyPr/>
          <a:lstStyle/>
          <a:p>
            <a:pPr algn="l">
              <a:defRPr/>
            </a:pPr>
            <a:r>
              <a:rPr lang="en-US" sz="3200" dirty="0">
                <a:solidFill>
                  <a:schemeClr val="accent6">
                    <a:lumMod val="75000"/>
                  </a:schemeClr>
                </a:solidFill>
                <a:latin typeface="Arial Black" pitchFamily="34" charset="0"/>
              </a:rPr>
              <a:t>Iraqi CW and the 1991 Gulf War</a:t>
            </a:r>
          </a:p>
        </p:txBody>
      </p:sp>
      <p:sp>
        <p:nvSpPr>
          <p:cNvPr id="679939" name="Rectangle 3"/>
          <p:cNvSpPr>
            <a:spLocks noGrp="1" noChangeArrowheads="1"/>
          </p:cNvSpPr>
          <p:nvPr>
            <p:ph type="body" idx="1"/>
          </p:nvPr>
        </p:nvSpPr>
        <p:spPr>
          <a:xfrm>
            <a:off x="1752600" y="1905000"/>
            <a:ext cx="7181850" cy="4724400"/>
          </a:xfrm>
          <a:effectLst/>
          <a:extLst>
            <a:ext uri="{909E8E84-426E-40DD-AFC4-6F175D3DCCD1}">
              <a14:hiddenFill xmlns:a14="http://schemas.microsoft.com/office/drawing/2010/main">
                <a:solidFill>
                  <a:srgbClr val="000000"/>
                </a:solidFill>
              </a14:hiddenFill>
            </a:ext>
          </a:extLst>
        </p:spPr>
        <p:txBody>
          <a:bodyPr/>
          <a:lstStyle/>
          <a:p>
            <a:pPr>
              <a:lnSpc>
                <a:spcPct val="110000"/>
              </a:lnSpc>
              <a:defRPr/>
            </a:pPr>
            <a:r>
              <a:rPr lang="en-US" sz="2800" dirty="0" smtClean="0">
                <a:effectLst/>
              </a:rPr>
              <a:t>Possible explanations for lack of large-scale CW use</a:t>
            </a:r>
          </a:p>
          <a:p>
            <a:pPr lvl="1">
              <a:lnSpc>
                <a:spcPct val="110000"/>
              </a:lnSpc>
              <a:defRPr/>
            </a:pPr>
            <a:r>
              <a:rPr lang="en-US" sz="2400" dirty="0" smtClean="0">
                <a:effectLst/>
              </a:rPr>
              <a:t>Short shelf-life of agents, compounded by inability to replenish following Allied bombing of production plants</a:t>
            </a:r>
          </a:p>
          <a:p>
            <a:pPr lvl="1">
              <a:lnSpc>
                <a:spcPct val="110000"/>
              </a:lnSpc>
              <a:defRPr/>
            </a:pPr>
            <a:r>
              <a:rPr lang="en-US" sz="2400" dirty="0" smtClean="0">
                <a:effectLst/>
              </a:rPr>
              <a:t>Attrition of Iraqi command and control system, as well as delivery systems (i.e. artillery)</a:t>
            </a:r>
          </a:p>
          <a:p>
            <a:pPr lvl="1">
              <a:lnSpc>
                <a:spcPct val="110000"/>
              </a:lnSpc>
              <a:defRPr/>
            </a:pPr>
            <a:r>
              <a:rPr lang="en-US" sz="2400" dirty="0" smtClean="0">
                <a:effectLst/>
              </a:rPr>
              <a:t>Fear of non-conventional retaliation by Allies or Israel</a:t>
            </a:r>
          </a:p>
          <a:p>
            <a:pPr lvl="1">
              <a:lnSpc>
                <a:spcPct val="110000"/>
              </a:lnSpc>
              <a:defRPr/>
            </a:pPr>
            <a:r>
              <a:rPr lang="en-US" sz="2400" dirty="0" smtClean="0">
                <a:effectLst/>
              </a:rPr>
              <a:t>Adverse weather and wind conditions blowing northward</a:t>
            </a:r>
            <a:endParaRPr lang="en-US" sz="2400" dirty="0" smtClean="0"/>
          </a:p>
        </p:txBody>
      </p:sp>
    </p:spTree>
    <p:extLst>
      <p:ext uri="{BB962C8B-B14F-4D97-AF65-F5344CB8AC3E}">
        <p14:creationId xmlns:p14="http://schemas.microsoft.com/office/powerpoint/2010/main" val="1109502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1447800" y="304800"/>
            <a:ext cx="6477000" cy="609600"/>
          </a:xfrm>
          <a:effectLst/>
        </p:spPr>
        <p:txBody>
          <a:bodyPr/>
          <a:lstStyle/>
          <a:p>
            <a:pPr>
              <a:defRPr/>
            </a:pPr>
            <a:r>
              <a:rPr lang="en-US" sz="3200" dirty="0">
                <a:solidFill>
                  <a:schemeClr val="accent6">
                    <a:lumMod val="75000"/>
                  </a:schemeClr>
                </a:solidFill>
                <a:latin typeface="Arial Black" pitchFamily="34" charset="0"/>
              </a:rPr>
              <a:t>Iraqi Command and Control</a:t>
            </a:r>
          </a:p>
        </p:txBody>
      </p:sp>
      <p:sp>
        <p:nvSpPr>
          <p:cNvPr id="43011" name="Rectangle 3"/>
          <p:cNvSpPr>
            <a:spLocks noGrp="1" noChangeArrowheads="1"/>
          </p:cNvSpPr>
          <p:nvPr>
            <p:ph type="body" idx="1"/>
          </p:nvPr>
        </p:nvSpPr>
        <p:spPr>
          <a:xfrm>
            <a:off x="533400" y="1143000"/>
            <a:ext cx="8153400" cy="5486400"/>
          </a:xfrm>
          <a:noFill/>
          <a:effectLst/>
          <a:extLst>
            <a:ext uri="{909E8E84-426E-40DD-AFC4-6F175D3DCCD1}">
              <a14:hiddenFill xmlns:a14="http://schemas.microsoft.com/office/drawing/2010/main">
                <a:solidFill>
                  <a:srgbClr val="000000"/>
                </a:solidFill>
              </a14:hiddenFill>
            </a:ext>
          </a:extLst>
        </p:spPr>
        <p:txBody>
          <a:bodyPr/>
          <a:lstStyle/>
          <a:p>
            <a:pPr>
              <a:lnSpc>
                <a:spcPct val="110000"/>
              </a:lnSpc>
            </a:pPr>
            <a:r>
              <a:rPr lang="en-US" sz="2400" dirty="0"/>
              <a:t>Overall command apparatus highly centralized, with Saddam Hussein exercising personal control</a:t>
            </a:r>
          </a:p>
          <a:p>
            <a:pPr lvl="1">
              <a:lnSpc>
                <a:spcPct val="110000"/>
              </a:lnSpc>
            </a:pPr>
            <a:r>
              <a:rPr lang="en-US" sz="2400" dirty="0"/>
              <a:t>Saddam routinely intervened at corps and division </a:t>
            </a:r>
            <a:r>
              <a:rPr lang="en-US" sz="2400" dirty="0" smtClean="0"/>
              <a:t>level.</a:t>
            </a:r>
            <a:endParaRPr lang="en-US" sz="2400" dirty="0"/>
          </a:p>
          <a:p>
            <a:pPr>
              <a:lnSpc>
                <a:spcPct val="110000"/>
              </a:lnSpc>
            </a:pPr>
            <a:r>
              <a:rPr lang="en-US" sz="2400" dirty="0"/>
              <a:t>Frequent use of CW against Iran</a:t>
            </a:r>
          </a:p>
          <a:p>
            <a:pPr lvl="1">
              <a:lnSpc>
                <a:spcPct val="110000"/>
              </a:lnSpc>
            </a:pPr>
            <a:r>
              <a:rPr lang="en-US" sz="2400" dirty="0"/>
              <a:t>Saddam initially approved on case-by-case </a:t>
            </a:r>
            <a:r>
              <a:rPr lang="en-US" sz="2400" dirty="0" smtClean="0"/>
              <a:t>basis.</a:t>
            </a:r>
            <a:endParaRPr lang="en-US" sz="2400" dirty="0"/>
          </a:p>
          <a:p>
            <a:pPr lvl="1">
              <a:lnSpc>
                <a:spcPct val="110000"/>
              </a:lnSpc>
            </a:pPr>
            <a:r>
              <a:rPr lang="en-US" sz="2400" dirty="0"/>
              <a:t>In late 1986, he delegated use authority to lower levels of </a:t>
            </a:r>
            <a:r>
              <a:rPr lang="en-US" sz="2400" dirty="0" smtClean="0"/>
              <a:t>command.</a:t>
            </a:r>
          </a:p>
          <a:p>
            <a:pPr>
              <a:lnSpc>
                <a:spcPct val="110000"/>
              </a:lnSpc>
            </a:pPr>
            <a:r>
              <a:rPr lang="en-US" sz="2400" dirty="0"/>
              <a:t>In 1990, Saddam Hussein warned Israel that he had pre-delegated authority to retaliate to a nuclear attack with strategic CW strikes against Israeli cities.</a:t>
            </a:r>
          </a:p>
          <a:p>
            <a:pPr lvl="1">
              <a:lnSpc>
                <a:spcPct val="110000"/>
              </a:lnSpc>
            </a:pPr>
            <a:r>
              <a:rPr lang="en-US" sz="2400" dirty="0"/>
              <a:t>Hedge against “decapitation” of command structure</a:t>
            </a:r>
          </a:p>
          <a:p>
            <a:pPr lvl="1">
              <a:lnSpc>
                <a:spcPct val="110000"/>
              </a:lnSpc>
            </a:pPr>
            <a:endParaRPr lang="en-US" sz="2400" dirty="0"/>
          </a:p>
        </p:txBody>
      </p:sp>
    </p:spTree>
    <p:extLst>
      <p:ext uri="{BB962C8B-B14F-4D97-AF65-F5344CB8AC3E}">
        <p14:creationId xmlns:p14="http://schemas.microsoft.com/office/powerpoint/2010/main" val="1940261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533400" y="3352800"/>
            <a:ext cx="8093075"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304800" y="406400"/>
            <a:ext cx="8458200" cy="584200"/>
          </a:xfrm>
          <a:prstGeom prst="rect">
            <a:avLst/>
          </a:prstGeom>
          <a:noFill/>
        </p:spPr>
        <p:txBody>
          <a:bodyPr>
            <a:spAutoFit/>
          </a:bodyPr>
          <a:lstStyle/>
          <a:p>
            <a:pPr algn="ctr">
              <a:defRPr/>
            </a:pPr>
            <a:r>
              <a:rPr lang="en-US" sz="3200" dirty="0">
                <a:solidFill>
                  <a:schemeClr val="accent6">
                    <a:lumMod val="50000"/>
                  </a:schemeClr>
                </a:solidFill>
                <a:latin typeface="Arial Black" pitchFamily="34" charset="0"/>
              </a:rPr>
              <a:t>Effect of Sulfur Mustard on DNA</a:t>
            </a:r>
          </a:p>
        </p:txBody>
      </p:sp>
      <p:graphicFrame>
        <p:nvGraphicFramePr>
          <p:cNvPr id="2" name="Object 1"/>
          <p:cNvGraphicFramePr>
            <a:graphicFrameLocks noChangeAspect="1"/>
          </p:cNvGraphicFramePr>
          <p:nvPr>
            <p:extLst>
              <p:ext uri="{D42A27DB-BD31-4B8C-83A1-F6EECF244321}">
                <p14:modId xmlns:p14="http://schemas.microsoft.com/office/powerpoint/2010/main" val="3453655305"/>
              </p:ext>
            </p:extLst>
          </p:nvPr>
        </p:nvGraphicFramePr>
        <p:xfrm>
          <a:off x="1143000" y="3657600"/>
          <a:ext cx="5937250" cy="727075"/>
        </p:xfrm>
        <a:graphic>
          <a:graphicData uri="http://schemas.openxmlformats.org/presentationml/2006/ole">
            <mc:AlternateContent xmlns:mc="http://schemas.openxmlformats.org/markup-compatibility/2006">
              <mc:Choice xmlns:v="urn:schemas-microsoft-com:vml" Requires="v">
                <p:oleObj spid="_x0000_s29015" name="CS ChemDraw Drawing" r:id="rId3" imgW="5937252" imgH="726570" progId="ChemDraw.Document.6.0">
                  <p:embed/>
                </p:oleObj>
              </mc:Choice>
              <mc:Fallback>
                <p:oleObj name="CS ChemDraw Drawing" r:id="rId3" imgW="5937252" imgH="726570" progId="ChemDraw.Document.6.0">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657600"/>
                        <a:ext cx="59372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a:spLocks noChangeArrowheads="1"/>
          </p:cNvSpPr>
          <p:nvPr/>
        </p:nvSpPr>
        <p:spPr bwMode="auto">
          <a:xfrm>
            <a:off x="5105400" y="4391025"/>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a “sulfonium” cation</a:t>
            </a:r>
          </a:p>
        </p:txBody>
      </p:sp>
      <p:graphicFrame>
        <p:nvGraphicFramePr>
          <p:cNvPr id="11" name="Object 10"/>
          <p:cNvGraphicFramePr>
            <a:graphicFrameLocks noChangeAspect="1"/>
          </p:cNvGraphicFramePr>
          <p:nvPr>
            <p:extLst>
              <p:ext uri="{D42A27DB-BD31-4B8C-83A1-F6EECF244321}">
                <p14:modId xmlns:p14="http://schemas.microsoft.com/office/powerpoint/2010/main" val="2574973033"/>
              </p:ext>
            </p:extLst>
          </p:nvPr>
        </p:nvGraphicFramePr>
        <p:xfrm>
          <a:off x="1143000" y="4911725"/>
          <a:ext cx="6802438" cy="1489075"/>
        </p:xfrm>
        <a:graphic>
          <a:graphicData uri="http://schemas.openxmlformats.org/presentationml/2006/ole">
            <mc:AlternateContent xmlns:mc="http://schemas.openxmlformats.org/markup-compatibility/2006">
              <mc:Choice xmlns:v="urn:schemas-microsoft-com:vml" Requires="v">
                <p:oleObj spid="_x0000_s29016" name="CS ChemDraw Drawing" r:id="rId5" imgW="6802758" imgH="1488510" progId="ChemDraw.Document.6.0">
                  <p:embed/>
                </p:oleObj>
              </mc:Choice>
              <mc:Fallback>
                <p:oleObj name="CS ChemDraw Drawing" r:id="rId5" imgW="6802758" imgH="1488510" progId="ChemDraw.Document.6.0">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911725"/>
                        <a:ext cx="68024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a:spLocks noChangeArrowheads="1"/>
          </p:cNvSpPr>
          <p:nvPr/>
        </p:nvSpPr>
        <p:spPr bwMode="auto">
          <a:xfrm>
            <a:off x="533399" y="1185863"/>
            <a:ext cx="80930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t>Sulfur mustard forms a </a:t>
            </a:r>
            <a:r>
              <a:rPr lang="en-US" sz="2800" dirty="0" err="1"/>
              <a:t>sulfonium</a:t>
            </a:r>
            <a:r>
              <a:rPr lang="en-US" sz="2800" dirty="0"/>
              <a:t> ion, which attaches to the guanine nucleotide of DNA, disrupting cell division and function. This can lead to cellular death or cancer.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1447800" y="304800"/>
            <a:ext cx="6477000" cy="609600"/>
          </a:xfrm>
          <a:effectLst/>
        </p:spPr>
        <p:txBody>
          <a:bodyPr/>
          <a:lstStyle/>
          <a:p>
            <a:pPr>
              <a:defRPr/>
            </a:pPr>
            <a:r>
              <a:rPr lang="en-US" sz="3200" dirty="0" smtClean="0">
                <a:solidFill>
                  <a:schemeClr val="accent6">
                    <a:lumMod val="75000"/>
                  </a:schemeClr>
                </a:solidFill>
                <a:latin typeface="Arial Black" pitchFamily="34" charset="0"/>
              </a:rPr>
              <a:t>Iran and CW</a:t>
            </a:r>
            <a:endParaRPr lang="en-US" sz="3200" dirty="0">
              <a:solidFill>
                <a:schemeClr val="accent6">
                  <a:lumMod val="75000"/>
                </a:schemeClr>
              </a:solidFill>
              <a:latin typeface="Arial Black" pitchFamily="34" charset="0"/>
            </a:endParaRPr>
          </a:p>
        </p:txBody>
      </p:sp>
      <p:sp>
        <p:nvSpPr>
          <p:cNvPr id="43011" name="Rectangle 3"/>
          <p:cNvSpPr>
            <a:spLocks noGrp="1" noChangeArrowheads="1"/>
          </p:cNvSpPr>
          <p:nvPr>
            <p:ph type="body" idx="1"/>
          </p:nvPr>
        </p:nvSpPr>
        <p:spPr>
          <a:xfrm>
            <a:off x="533400" y="1371600"/>
            <a:ext cx="8153400" cy="4419600"/>
          </a:xfrm>
          <a:noFill/>
          <a:effectLst/>
          <a:extLst>
            <a:ext uri="{909E8E84-426E-40DD-AFC4-6F175D3DCCD1}">
              <a14:hiddenFill xmlns:a14="http://schemas.microsoft.com/office/drawing/2010/main">
                <a:solidFill>
                  <a:srgbClr val="000000"/>
                </a:solidFill>
              </a14:hiddenFill>
            </a:ext>
          </a:extLst>
        </p:spPr>
        <p:txBody>
          <a:bodyPr/>
          <a:lstStyle/>
          <a:p>
            <a:pPr>
              <a:lnSpc>
                <a:spcPct val="110000"/>
              </a:lnSpc>
            </a:pPr>
            <a:r>
              <a:rPr lang="en-US" sz="2400" dirty="0" smtClean="0"/>
              <a:t>With help from Western European countries, facilities were built in Iran for making mustard gas, phosgene, and hydrogen cyanide. </a:t>
            </a:r>
          </a:p>
          <a:p>
            <a:pPr>
              <a:lnSpc>
                <a:spcPct val="110000"/>
              </a:lnSpc>
            </a:pPr>
            <a:r>
              <a:rPr lang="en-US" sz="2400" dirty="0" smtClean="0"/>
              <a:t>Ayatollah Khomeini was against CW on religious grounds (Koran forbid </a:t>
            </a:r>
            <a:r>
              <a:rPr lang="en-US" sz="2400" i="1" dirty="0" smtClean="0"/>
              <a:t>poisonous weapons</a:t>
            </a:r>
            <a:r>
              <a:rPr lang="en-US" sz="2400" dirty="0" smtClean="0"/>
              <a:t>). </a:t>
            </a:r>
          </a:p>
          <a:p>
            <a:pPr>
              <a:lnSpc>
                <a:spcPct val="110000"/>
              </a:lnSpc>
            </a:pPr>
            <a:r>
              <a:rPr lang="en-US" sz="2400" dirty="0" smtClean="0"/>
              <a:t>1987 – Khomeini relented and authorized CW against Iraq</a:t>
            </a:r>
          </a:p>
          <a:p>
            <a:pPr>
              <a:lnSpc>
                <a:spcPct val="110000"/>
              </a:lnSpc>
            </a:pPr>
            <a:r>
              <a:rPr lang="en-US" sz="2400" dirty="0" smtClean="0"/>
              <a:t>Used CW in 1987 and 1988 with little military impact</a:t>
            </a:r>
          </a:p>
          <a:p>
            <a:pPr>
              <a:lnSpc>
                <a:spcPct val="110000"/>
              </a:lnSpc>
            </a:pPr>
            <a:r>
              <a:rPr lang="en-US" sz="2400" dirty="0" smtClean="0"/>
              <a:t>Later banned use but continued to create a stockpile of CW for possible future use.</a:t>
            </a:r>
          </a:p>
        </p:txBody>
      </p:sp>
    </p:spTree>
    <p:extLst>
      <p:ext uri="{BB962C8B-B14F-4D97-AF65-F5344CB8AC3E}">
        <p14:creationId xmlns:p14="http://schemas.microsoft.com/office/powerpoint/2010/main" val="1662123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228600"/>
            <a:ext cx="8724900" cy="990600"/>
          </a:xfrm>
        </p:spPr>
        <p:txBody>
          <a:bodyPr/>
          <a:lstStyle/>
          <a:p>
            <a:pPr>
              <a:defRPr/>
            </a:pPr>
            <a:r>
              <a:rPr lang="en-US" sz="3200" dirty="0">
                <a:solidFill>
                  <a:schemeClr val="accent6">
                    <a:lumMod val="75000"/>
                  </a:schemeClr>
                </a:solidFill>
                <a:latin typeface="Arial Black" pitchFamily="34" charset="0"/>
              </a:rPr>
              <a:t>Case Study: </a:t>
            </a:r>
            <a:r>
              <a:rPr lang="en-US" sz="3200" dirty="0" smtClean="0">
                <a:solidFill>
                  <a:schemeClr val="accent6">
                    <a:lumMod val="75000"/>
                  </a:schemeClr>
                </a:solidFill>
                <a:latin typeface="Arial Black" pitchFamily="34" charset="0"/>
              </a:rPr>
              <a:t>Libya</a:t>
            </a:r>
            <a:br>
              <a:rPr lang="en-US" sz="3200" dirty="0" smtClean="0">
                <a:solidFill>
                  <a:schemeClr val="accent6">
                    <a:lumMod val="75000"/>
                  </a:schemeClr>
                </a:solidFill>
                <a:latin typeface="Arial Black" pitchFamily="34" charset="0"/>
              </a:rPr>
            </a:br>
            <a:r>
              <a:rPr lang="en-US" sz="3200" dirty="0" smtClean="0">
                <a:solidFill>
                  <a:schemeClr val="accent6">
                    <a:lumMod val="75000"/>
                  </a:schemeClr>
                </a:solidFill>
                <a:latin typeface="Arial Black" pitchFamily="34" charset="0"/>
              </a:rPr>
              <a:t>History</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304800" y="1295400"/>
            <a:ext cx="8591550" cy="53340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000" dirty="0"/>
              <a:t>From </a:t>
            </a:r>
            <a:r>
              <a:rPr lang="en-US" sz="2000" dirty="0">
                <a:hlinkClick r:id="rId3"/>
              </a:rPr>
              <a:t>http://www.nti.org/country-profiles/libya</a:t>
            </a:r>
            <a:r>
              <a:rPr lang="en-US" sz="2000" dirty="0" smtClean="0">
                <a:hlinkClick r:id="rId3"/>
              </a:rPr>
              <a:t>/</a:t>
            </a:r>
            <a:endParaRPr lang="en-US" sz="2000" dirty="0" smtClean="0"/>
          </a:p>
          <a:p>
            <a:pPr>
              <a:defRPr/>
            </a:pPr>
            <a:r>
              <a:rPr lang="en-US" sz="2400" dirty="0" smtClean="0"/>
              <a:t>Early 1980s – Libya begins to develop chemical weapons – motivations may have been</a:t>
            </a:r>
          </a:p>
          <a:p>
            <a:pPr lvl="1">
              <a:defRPr/>
            </a:pPr>
            <a:r>
              <a:rPr lang="en-US" sz="2000" dirty="0" smtClean="0"/>
              <a:t>To compensate for Libya’s relative military weakness compared to likely opponents (Israel and Egypt)</a:t>
            </a:r>
          </a:p>
          <a:p>
            <a:pPr lvl="1">
              <a:defRPr/>
            </a:pPr>
            <a:r>
              <a:rPr lang="en-US" sz="2000" dirty="0" smtClean="0"/>
              <a:t>Other countries in the region thought to be developing chemical weapons…Egypt, Iraq, and Syria.</a:t>
            </a:r>
            <a:endParaRPr lang="en-US" sz="2000" dirty="0"/>
          </a:p>
          <a:p>
            <a:pPr>
              <a:defRPr/>
            </a:pPr>
            <a:r>
              <a:rPr lang="en-US" sz="2400" dirty="0" smtClean="0"/>
              <a:t> 1985-2003 – three chemical weapons facilities constructed</a:t>
            </a:r>
          </a:p>
          <a:p>
            <a:pPr lvl="1">
              <a:defRPr/>
            </a:pPr>
            <a:r>
              <a:rPr lang="en-US" sz="2000" dirty="0" smtClean="0"/>
              <a:t>Pharma-150 </a:t>
            </a:r>
          </a:p>
          <a:p>
            <a:pPr lvl="2">
              <a:defRPr/>
            </a:pPr>
            <a:r>
              <a:rPr lang="en-US" sz="1600" dirty="0" smtClean="0"/>
              <a:t>75 miles south of Tripoli</a:t>
            </a:r>
          </a:p>
          <a:p>
            <a:pPr lvl="2">
              <a:defRPr/>
            </a:pPr>
            <a:r>
              <a:rPr lang="en-US" sz="1600" dirty="0" smtClean="0"/>
              <a:t>Disguised as a pharmaceutical plant</a:t>
            </a:r>
          </a:p>
          <a:p>
            <a:pPr lvl="1">
              <a:defRPr/>
            </a:pPr>
            <a:r>
              <a:rPr lang="en-US" sz="2000" dirty="0" smtClean="0"/>
              <a:t>Pharma-200 underground 650 miles from Tripoli</a:t>
            </a:r>
          </a:p>
          <a:p>
            <a:pPr lvl="1">
              <a:defRPr/>
            </a:pPr>
            <a:r>
              <a:rPr lang="en-US" sz="2000" dirty="0" smtClean="0"/>
              <a:t>Pharma-300 or </a:t>
            </a:r>
            <a:r>
              <a:rPr lang="en-US" sz="2000" dirty="0" err="1" smtClean="0"/>
              <a:t>Rabta</a:t>
            </a:r>
            <a:r>
              <a:rPr lang="en-US" sz="2000" dirty="0" smtClean="0"/>
              <a:t> II at </a:t>
            </a:r>
            <a:r>
              <a:rPr lang="en-US" sz="2000" dirty="0" err="1" smtClean="0"/>
              <a:t>Tarhunah</a:t>
            </a:r>
            <a:endParaRPr lang="en-US" sz="2000" dirty="0" smtClean="0"/>
          </a:p>
          <a:p>
            <a:pPr lvl="2">
              <a:defRPr/>
            </a:pPr>
            <a:r>
              <a:rPr lang="en-US" sz="1600" dirty="0" smtClean="0"/>
              <a:t>Two 200-450 </a:t>
            </a:r>
            <a:r>
              <a:rPr lang="en-US" sz="1600" dirty="0" err="1" smtClean="0"/>
              <a:t>ft</a:t>
            </a:r>
            <a:r>
              <a:rPr lang="en-US" sz="1600" dirty="0" smtClean="0"/>
              <a:t> tunnels covered with 100 </a:t>
            </a:r>
            <a:r>
              <a:rPr lang="en-US" sz="1600" dirty="0" err="1" smtClean="0"/>
              <a:t>ft</a:t>
            </a:r>
            <a:r>
              <a:rPr lang="en-US" sz="1600" dirty="0" smtClean="0"/>
              <a:t> of sandstone shields and lined with reinforced concrete.</a:t>
            </a:r>
          </a:p>
          <a:p>
            <a:pPr lvl="1">
              <a:defRPr/>
            </a:pPr>
            <a:endParaRPr lang="en-US" sz="2000" dirty="0"/>
          </a:p>
          <a:p>
            <a:pPr>
              <a:defRPr/>
            </a:pPr>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209550" y="228600"/>
            <a:ext cx="8724900" cy="690563"/>
          </a:xfrm>
        </p:spPr>
        <p:txBody>
          <a:bodyPr/>
          <a:lstStyle/>
          <a:p>
            <a:pPr>
              <a:defRPr/>
            </a:pPr>
            <a:r>
              <a:rPr lang="en-US" sz="3200" dirty="0">
                <a:solidFill>
                  <a:schemeClr val="accent6">
                    <a:lumMod val="75000"/>
                  </a:schemeClr>
                </a:solidFill>
                <a:latin typeface="Arial Black" pitchFamily="34" charset="0"/>
              </a:rPr>
              <a:t>Case Study: Libya</a:t>
            </a:r>
          </a:p>
        </p:txBody>
      </p:sp>
      <p:sp>
        <p:nvSpPr>
          <p:cNvPr id="439299" name="Rectangle 3"/>
          <p:cNvSpPr>
            <a:spLocks noChangeArrowheads="1"/>
          </p:cNvSpPr>
          <p:nvPr/>
        </p:nvSpPr>
        <p:spPr bwMode="auto">
          <a:xfrm>
            <a:off x="3236913" y="4475163"/>
            <a:ext cx="3016250" cy="1406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90000"/>
              </a:lnSpc>
              <a:defRPr/>
            </a:pPr>
            <a:endParaRPr lang="en-US" sz="9600">
              <a:effectLst>
                <a:outerShdw blurRad="38100" dist="38100" dir="2700000" algn="tl">
                  <a:srgbClr val="000000"/>
                </a:outerShdw>
              </a:effectLst>
              <a:latin typeface="EngraversGothic BT" pitchFamily="34" charset="0"/>
            </a:endParaRPr>
          </a:p>
        </p:txBody>
      </p:sp>
      <p:pic>
        <p:nvPicPr>
          <p:cNvPr id="162820" name="Picture 4" descr="LIBYA-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64595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Text Box 6"/>
          <p:cNvSpPr txBox="1">
            <a:spLocks noChangeArrowheads="1"/>
          </p:cNvSpPr>
          <p:nvPr/>
        </p:nvSpPr>
        <p:spPr bwMode="auto">
          <a:xfrm>
            <a:off x="644525" y="1828800"/>
            <a:ext cx="1031875" cy="457200"/>
          </a:xfrm>
          <a:prstGeom prst="rect">
            <a:avLst/>
          </a:prstGeom>
          <a:noFill/>
          <a:ln>
            <a:noFill/>
          </a:ln>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latin typeface="Helvetica" pitchFamily="34" charset="0"/>
              </a:rPr>
              <a:t>Rabta</a:t>
            </a:r>
            <a:endParaRPr lang="en-US" sz="1600" b="1" i="1">
              <a:latin typeface="Helvetica" pitchFamily="34" charset="0"/>
            </a:endParaRPr>
          </a:p>
        </p:txBody>
      </p:sp>
      <p:sp>
        <p:nvSpPr>
          <p:cNvPr id="162822" name="Text Box 12"/>
          <p:cNvSpPr txBox="1">
            <a:spLocks noChangeArrowheads="1"/>
          </p:cNvSpPr>
          <p:nvPr/>
        </p:nvSpPr>
        <p:spPr bwMode="auto">
          <a:xfrm>
            <a:off x="246063" y="2743200"/>
            <a:ext cx="1571625" cy="457200"/>
          </a:xfrm>
          <a:prstGeom prst="rect">
            <a:avLst/>
          </a:prstGeom>
          <a:noFill/>
          <a:ln>
            <a:noFill/>
          </a:ln>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latin typeface="Helvetica" pitchFamily="34" charset="0"/>
              </a:rPr>
              <a:t>Tarhunah</a:t>
            </a:r>
          </a:p>
        </p:txBody>
      </p:sp>
      <p:sp>
        <p:nvSpPr>
          <p:cNvPr id="162823" name="Line 13"/>
          <p:cNvSpPr>
            <a:spLocks noChangeShapeType="1"/>
          </p:cNvSpPr>
          <p:nvPr/>
        </p:nvSpPr>
        <p:spPr bwMode="auto">
          <a:xfrm flipV="1">
            <a:off x="1828800" y="1752600"/>
            <a:ext cx="1981200" cy="1143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2824" name="Line 15"/>
          <p:cNvSpPr>
            <a:spLocks noChangeShapeType="1"/>
          </p:cNvSpPr>
          <p:nvPr/>
        </p:nvSpPr>
        <p:spPr bwMode="auto">
          <a:xfrm flipV="1">
            <a:off x="1676400" y="1752600"/>
            <a:ext cx="1752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304800" y="285750"/>
            <a:ext cx="8496300" cy="628650"/>
          </a:xfrm>
        </p:spPr>
        <p:txBody>
          <a:bodyPr>
            <a:normAutofit/>
          </a:bodyPr>
          <a:lstStyle/>
          <a:p>
            <a:pPr>
              <a:defRPr/>
            </a:pPr>
            <a:r>
              <a:rPr lang="en-US" sz="3200" dirty="0">
                <a:solidFill>
                  <a:schemeClr val="accent6">
                    <a:lumMod val="75000"/>
                  </a:schemeClr>
                </a:solidFill>
                <a:latin typeface="Arial Black" pitchFamily="34" charset="0"/>
              </a:rPr>
              <a:t>Libya’s Suspected Plant at </a:t>
            </a:r>
            <a:r>
              <a:rPr lang="en-US" sz="3200" dirty="0" err="1">
                <a:solidFill>
                  <a:schemeClr val="accent6">
                    <a:lumMod val="75000"/>
                  </a:schemeClr>
                </a:solidFill>
                <a:latin typeface="Arial Black" pitchFamily="34" charset="0"/>
              </a:rPr>
              <a:t>Tarhunah</a:t>
            </a:r>
            <a:endParaRPr lang="en-US" sz="3200" dirty="0">
              <a:solidFill>
                <a:schemeClr val="accent6">
                  <a:lumMod val="75000"/>
                </a:schemeClr>
              </a:solidFill>
              <a:latin typeface="Arial Black" pitchFamily="34" charset="0"/>
            </a:endParaRPr>
          </a:p>
        </p:txBody>
      </p:sp>
      <p:sp>
        <p:nvSpPr>
          <p:cNvPr id="163843" name="Rectangle 3"/>
          <p:cNvSpPr>
            <a:spLocks noGrp="1" noChangeArrowheads="1"/>
          </p:cNvSpPr>
          <p:nvPr>
            <p:ph type="body" idx="1"/>
          </p:nvPr>
        </p:nvSpPr>
        <p:spPr>
          <a:xfrm>
            <a:off x="228600" y="1905000"/>
            <a:ext cx="2667000" cy="3810000"/>
          </a:xfrm>
        </p:spPr>
        <p:txBody>
          <a:bodyPr/>
          <a:lstStyle/>
          <a:p>
            <a:pPr marL="0" indent="0">
              <a:spcBef>
                <a:spcPct val="0"/>
              </a:spcBef>
              <a:buFontTx/>
              <a:buNone/>
            </a:pPr>
            <a:r>
              <a:rPr lang="en-US" sz="2400" smtClean="0"/>
              <a:t>U.S. released artist’s rendition of entrance to Tarhunah site as part of public campaign to put pressure on Libya.</a:t>
            </a:r>
          </a:p>
        </p:txBody>
      </p:sp>
      <p:pic>
        <p:nvPicPr>
          <p:cNvPr id="16384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143000"/>
            <a:ext cx="5778500" cy="4921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64866" name="Rectangle 1"/>
          <p:cNvSpPr>
            <a:spLocks noChangeArrowheads="1"/>
          </p:cNvSpPr>
          <p:nvPr/>
        </p:nvSpPr>
        <p:spPr bwMode="auto">
          <a:xfrm>
            <a:off x="228600" y="990600"/>
            <a:ext cx="86868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pitchFamily="34" charset="0"/>
              <a:buChar char="•"/>
            </a:pPr>
            <a:r>
              <a:rPr lang="en-US" sz="2200"/>
              <a:t>Ihsan Barbouti</a:t>
            </a:r>
          </a:p>
          <a:p>
            <a:pPr marL="914400" lvl="1" indent="-457200">
              <a:spcAft>
                <a:spcPts val="1200"/>
              </a:spcAft>
              <a:buFont typeface="Arial" pitchFamily="34" charset="0"/>
              <a:buChar char="•"/>
            </a:pPr>
            <a:r>
              <a:rPr lang="en-US" sz="2200"/>
              <a:t>Iraqi-born businessman</a:t>
            </a:r>
          </a:p>
          <a:p>
            <a:pPr marL="914400" lvl="1" indent="-457200">
              <a:spcAft>
                <a:spcPts val="1200"/>
              </a:spcAft>
              <a:buFont typeface="Arial" pitchFamily="34" charset="0"/>
              <a:buChar char="•"/>
            </a:pPr>
            <a:r>
              <a:rPr lang="en-US" sz="2200"/>
              <a:t>His Frankfurt-based engineering firm was linked to a CW plant in Iraq.</a:t>
            </a:r>
          </a:p>
          <a:p>
            <a:pPr marL="914400" lvl="1" indent="-457200">
              <a:spcAft>
                <a:spcPts val="1200"/>
              </a:spcAft>
              <a:buFont typeface="Arial" pitchFamily="34" charset="0"/>
              <a:buChar char="•"/>
            </a:pPr>
            <a:r>
              <a:rPr lang="en-US" sz="2200"/>
              <a:t>Used front companies to ship chemical equipment, supplies, construction plans, and personnel to Libya</a:t>
            </a:r>
          </a:p>
          <a:p>
            <a:pPr marL="914400" lvl="1" indent="-457200">
              <a:spcAft>
                <a:spcPts val="1200"/>
              </a:spcAft>
              <a:buFont typeface="Arial" pitchFamily="34" charset="0"/>
              <a:buChar char="•"/>
            </a:pPr>
            <a:r>
              <a:rPr lang="en-US" sz="2200"/>
              <a:t>Involved 30 German companies, several Austrian engineers, and Swiss banks</a:t>
            </a:r>
          </a:p>
          <a:p>
            <a:pPr marL="457200" indent="-457200">
              <a:spcAft>
                <a:spcPts val="1200"/>
              </a:spcAft>
              <a:buFont typeface="Arial" pitchFamily="34" charset="0"/>
              <a:buChar char="•"/>
            </a:pPr>
            <a:r>
              <a:rPr lang="en-US" sz="2200"/>
              <a:t>Prime contractor Imhausen-Chemie, West German company</a:t>
            </a:r>
          </a:p>
          <a:p>
            <a:pPr marL="457200" indent="-457200">
              <a:spcAft>
                <a:spcPts val="1200"/>
              </a:spcAft>
              <a:buFont typeface="Arial" pitchFamily="34" charset="0"/>
              <a:buChar char="•"/>
            </a:pPr>
            <a:r>
              <a:rPr lang="en-US" sz="2200"/>
              <a:t>Most equipment and supplies left European ports with false documents</a:t>
            </a:r>
          </a:p>
          <a:p>
            <a:pPr marL="457200" indent="-457200">
              <a:spcAft>
                <a:spcPts val="1200"/>
              </a:spcAft>
              <a:buFont typeface="Arial" pitchFamily="34" charset="0"/>
              <a:buChar char="•"/>
            </a:pPr>
            <a:r>
              <a:rPr lang="en-US" sz="2200"/>
              <a:t>Used front companies to reroute equipment and supplies through ports in the Far East</a:t>
            </a:r>
          </a:p>
        </p:txBody>
      </p:sp>
      <p:sp>
        <p:nvSpPr>
          <p:cNvPr id="4" name="TextBox 3"/>
          <p:cNvSpPr txBox="1"/>
          <p:nvPr/>
        </p:nvSpPr>
        <p:spPr>
          <a:xfrm>
            <a:off x="228600" y="236538"/>
            <a:ext cx="8686800" cy="523875"/>
          </a:xfrm>
          <a:prstGeom prst="rect">
            <a:avLst/>
          </a:prstGeom>
          <a:noFill/>
        </p:spPr>
        <p:txBody>
          <a:bodyPr>
            <a:spAutoFit/>
          </a:bodyPr>
          <a:lstStyle/>
          <a:p>
            <a:pPr algn="ctr">
              <a:defRPr/>
            </a:pPr>
            <a:r>
              <a:rPr lang="en-US" sz="2800" b="1" dirty="0">
                <a:solidFill>
                  <a:srgbClr val="000064"/>
                </a:solidFill>
                <a:latin typeface="Arial Black" pitchFamily="34" charset="0"/>
              </a:rPr>
              <a:t>International Help for Pharma-150</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65890" name="Rectangle 1"/>
          <p:cNvSpPr>
            <a:spLocks noChangeArrowheads="1"/>
          </p:cNvSpPr>
          <p:nvPr/>
        </p:nvSpPr>
        <p:spPr bwMode="auto">
          <a:xfrm>
            <a:off x="381000" y="914400"/>
            <a:ext cx="835025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pitchFamily="34" charset="0"/>
              <a:buChar char="•"/>
            </a:pPr>
            <a:r>
              <a:rPr lang="en-US" sz="2400" dirty="0"/>
              <a:t>Construction done under tight security by 1300 low-wage workers from Thailand. </a:t>
            </a:r>
          </a:p>
          <a:p>
            <a:pPr marL="457200" indent="-457200">
              <a:spcAft>
                <a:spcPts val="1200"/>
              </a:spcAft>
              <a:buFont typeface="Arial" pitchFamily="34" charset="0"/>
              <a:buChar char="•"/>
            </a:pPr>
            <a:r>
              <a:rPr lang="en-US" sz="2400" dirty="0"/>
              <a:t>Libya  claimed it was a pharmaceutical plant, but unusually large and spread out for that.</a:t>
            </a:r>
          </a:p>
          <a:p>
            <a:pPr marL="457200" indent="-457200">
              <a:spcAft>
                <a:spcPts val="1200"/>
              </a:spcAft>
              <a:buFont typeface="Arial" pitchFamily="34" charset="0"/>
              <a:buChar char="•"/>
            </a:pPr>
            <a:r>
              <a:rPr lang="en-US" sz="2400" dirty="0"/>
              <a:t>Ringed by high fences</a:t>
            </a:r>
          </a:p>
          <a:p>
            <a:pPr marL="457200" indent="-457200">
              <a:spcAft>
                <a:spcPts val="1200"/>
              </a:spcAft>
              <a:buFont typeface="Arial" pitchFamily="34" charset="0"/>
              <a:buChar char="•"/>
            </a:pPr>
            <a:r>
              <a:rPr lang="en-US" sz="2400" dirty="0"/>
              <a:t>Because production facility enclosed in warehouse-like structure, overhead photography not useful in identification, except for oversized air-filtration system suggesting CW production</a:t>
            </a:r>
          </a:p>
          <a:p>
            <a:pPr marL="457200" indent="-457200">
              <a:spcAft>
                <a:spcPts val="1200"/>
              </a:spcAft>
              <a:buFont typeface="Arial" pitchFamily="34" charset="0"/>
              <a:buChar char="•"/>
            </a:pPr>
            <a:r>
              <a:rPr lang="en-US" sz="2400" dirty="0"/>
              <a:t>Intelligence agencies questioned foreign workers, who described the plant equipment layout, leading to the conclusion that the plant had a CW facility, a storage building, and a metal-working plant suitable for making munitions</a:t>
            </a:r>
          </a:p>
        </p:txBody>
      </p:sp>
      <p:sp>
        <p:nvSpPr>
          <p:cNvPr id="4" name="TextBox 3"/>
          <p:cNvSpPr txBox="1"/>
          <p:nvPr/>
        </p:nvSpPr>
        <p:spPr>
          <a:xfrm>
            <a:off x="228600" y="236538"/>
            <a:ext cx="8686800" cy="523875"/>
          </a:xfrm>
          <a:prstGeom prst="rect">
            <a:avLst/>
          </a:prstGeom>
          <a:noFill/>
        </p:spPr>
        <p:txBody>
          <a:bodyPr>
            <a:spAutoFit/>
          </a:bodyPr>
          <a:lstStyle/>
          <a:p>
            <a:pPr algn="ctr">
              <a:defRPr/>
            </a:pPr>
            <a:r>
              <a:rPr lang="en-US" sz="2800" b="1" dirty="0">
                <a:solidFill>
                  <a:srgbClr val="000064"/>
                </a:solidFill>
                <a:latin typeface="Arial Black" pitchFamily="34" charset="0"/>
              </a:rPr>
              <a:t>International Help for Pharma-150</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66914" name="Rectangle 1"/>
          <p:cNvSpPr>
            <a:spLocks noChangeArrowheads="1"/>
          </p:cNvSpPr>
          <p:nvPr/>
        </p:nvSpPr>
        <p:spPr bwMode="auto">
          <a:xfrm>
            <a:off x="381000" y="1123950"/>
            <a:ext cx="83502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pitchFamily="34" charset="0"/>
              <a:buChar char="•"/>
            </a:pPr>
            <a:r>
              <a:rPr lang="en-US" sz="2400"/>
              <a:t>West German government obtained plans of plant, showing strong security facilities, including airtight windows and doors, gas-tight walls, burn-off unit, corrosion-resistant lining of pipes, and escape routes.</a:t>
            </a:r>
          </a:p>
          <a:p>
            <a:pPr marL="457200" indent="-457200">
              <a:spcAft>
                <a:spcPts val="1200"/>
              </a:spcAft>
              <a:buFont typeface="Arial" pitchFamily="34" charset="0"/>
              <a:buChar char="•"/>
            </a:pPr>
            <a:r>
              <a:rPr lang="en-US" sz="2400"/>
              <a:t>August 1988: accidental spill, releasing toxic wastes, killing pack of wild desert dogs whose bodies were detected by satellite…Panicked Libyan officials called Imhausen-Chemie for emergency advice, and U.S. intelligence intercepted the conversation.</a:t>
            </a:r>
          </a:p>
          <a:p>
            <a:pPr marL="457200" indent="-457200">
              <a:spcAft>
                <a:spcPts val="1200"/>
              </a:spcAft>
              <a:buFont typeface="Arial" pitchFamily="34" charset="0"/>
              <a:buChar char="•"/>
            </a:pPr>
            <a:r>
              <a:rPr lang="en-US" sz="2400"/>
              <a:t>September 14, 1988 – State Department, </a:t>
            </a:r>
            <a:r>
              <a:rPr lang="en-US" sz="2400" i="1"/>
              <a:t>“The U.S. now believes Libya has established a CW production capability and is on the verge of full-scale production of these weapons.” </a:t>
            </a:r>
          </a:p>
        </p:txBody>
      </p:sp>
      <p:sp>
        <p:nvSpPr>
          <p:cNvPr id="4" name="TextBox 3"/>
          <p:cNvSpPr txBox="1"/>
          <p:nvPr/>
        </p:nvSpPr>
        <p:spPr>
          <a:xfrm>
            <a:off x="228600" y="390525"/>
            <a:ext cx="8686800" cy="523875"/>
          </a:xfrm>
          <a:prstGeom prst="rect">
            <a:avLst/>
          </a:prstGeom>
          <a:noFill/>
        </p:spPr>
        <p:txBody>
          <a:bodyPr>
            <a:spAutoFit/>
          </a:bodyPr>
          <a:lstStyle/>
          <a:p>
            <a:pPr algn="ctr">
              <a:defRPr/>
            </a:pPr>
            <a:r>
              <a:rPr lang="en-US" sz="2800" b="1" dirty="0">
                <a:solidFill>
                  <a:srgbClr val="000064"/>
                </a:solidFill>
                <a:latin typeface="Arial Black" pitchFamily="34" charset="0"/>
              </a:rPr>
              <a:t>International Help for Pharma-150</a:t>
            </a:r>
            <a:endParaRPr lang="en-US" sz="2800" dirty="0">
              <a:solidFill>
                <a:schemeClr val="accent6">
                  <a:lumMod val="75000"/>
                </a:schemeClr>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228600"/>
            <a:ext cx="8724900" cy="685800"/>
          </a:xfrm>
        </p:spPr>
        <p:txBody>
          <a:bodyPr/>
          <a:lstStyle/>
          <a:p>
            <a:pPr>
              <a:defRPr/>
            </a:pPr>
            <a:r>
              <a:rPr lang="en-US" sz="3200" dirty="0" smtClean="0">
                <a:solidFill>
                  <a:schemeClr val="accent6">
                    <a:lumMod val="75000"/>
                  </a:schemeClr>
                </a:solidFill>
                <a:latin typeface="Arial Black" pitchFamily="34" charset="0"/>
              </a:rPr>
              <a:t>Libya</a:t>
            </a:r>
            <a:r>
              <a:rPr lang="en-US" sz="3200" dirty="0">
                <a:solidFill>
                  <a:schemeClr val="accent6">
                    <a:lumMod val="75000"/>
                  </a:schemeClr>
                </a:solidFill>
                <a:latin typeface="Arial Black" pitchFamily="34" charset="0"/>
              </a:rPr>
              <a:t> </a:t>
            </a:r>
            <a:r>
              <a:rPr lang="en-US" sz="3200" dirty="0" smtClean="0">
                <a:solidFill>
                  <a:schemeClr val="accent6">
                    <a:lumMod val="75000"/>
                  </a:schemeClr>
                </a:solidFill>
                <a:latin typeface="Arial Black" pitchFamily="34" charset="0"/>
              </a:rPr>
              <a:t>CW History</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304800" y="1066800"/>
            <a:ext cx="8591550" cy="56388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000" dirty="0"/>
              <a:t>From </a:t>
            </a:r>
            <a:r>
              <a:rPr lang="en-US" sz="2000" dirty="0">
                <a:hlinkClick r:id="rId3"/>
              </a:rPr>
              <a:t>http://www.nti.org/country-profiles/libya</a:t>
            </a:r>
            <a:r>
              <a:rPr lang="en-US" sz="2000" dirty="0" smtClean="0">
                <a:hlinkClick r:id="rId3"/>
              </a:rPr>
              <a:t>/</a:t>
            </a:r>
            <a:endParaRPr lang="en-US" sz="2000" dirty="0" smtClean="0"/>
          </a:p>
          <a:p>
            <a:pPr>
              <a:defRPr/>
            </a:pPr>
            <a:r>
              <a:rPr lang="en-US" sz="2400" dirty="0" smtClean="0"/>
              <a:t>1988 – President Reagan threatens air strike against Parma-150 plant.</a:t>
            </a:r>
          </a:p>
          <a:p>
            <a:pPr>
              <a:defRPr/>
            </a:pPr>
            <a:r>
              <a:rPr lang="en-US" sz="2400" dirty="0" smtClean="0"/>
              <a:t>January, 1989 – West German (</a:t>
            </a:r>
            <a:r>
              <a:rPr lang="en-US" sz="2400" dirty="0" err="1" smtClean="0"/>
              <a:t>Imhausen-Chemie</a:t>
            </a:r>
            <a:r>
              <a:rPr lang="en-US" sz="2400" dirty="0" smtClean="0"/>
              <a:t>) and Japanese companies found to be aiding in the construction of Pharma-150.</a:t>
            </a:r>
          </a:p>
          <a:p>
            <a:pPr>
              <a:defRPr/>
            </a:pPr>
            <a:r>
              <a:rPr lang="en-US" sz="2400" dirty="0" smtClean="0"/>
              <a:t>1990 – U.S. intelligence community learns of China’s plan to supply Libya with about 10,000 tons of saran and </a:t>
            </a:r>
            <a:r>
              <a:rPr lang="en-US" sz="2400" dirty="0" err="1" smtClean="0"/>
              <a:t>tabin</a:t>
            </a:r>
            <a:r>
              <a:rPr lang="en-US" sz="2400" dirty="0" smtClean="0"/>
              <a:t> precursors.</a:t>
            </a:r>
          </a:p>
          <a:p>
            <a:pPr>
              <a:defRPr/>
            </a:pPr>
            <a:r>
              <a:rPr lang="en-US" sz="2400" dirty="0" smtClean="0"/>
              <a:t>May 1990 – before U.S. is able to attack facility, satellite photos show what was thought to be a fire at the facility…turns out to be tire fire…U.S. accuses Libyans of faking fire to avoid attack.</a:t>
            </a:r>
            <a:endParaRPr lang="en-US" sz="2000" dirty="0"/>
          </a:p>
          <a:p>
            <a:pPr>
              <a:defRPr/>
            </a:pPr>
            <a:r>
              <a:rPr lang="en-US" sz="2400" dirty="0" smtClean="0"/>
              <a:t>1993 – Libya and other Arab countries initially reject CWC.</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228600"/>
            <a:ext cx="8724900" cy="685800"/>
          </a:xfrm>
        </p:spPr>
        <p:txBody>
          <a:bodyPr/>
          <a:lstStyle/>
          <a:p>
            <a:pPr>
              <a:defRPr/>
            </a:pPr>
            <a:r>
              <a:rPr lang="en-US" sz="3200" dirty="0">
                <a:solidFill>
                  <a:schemeClr val="accent6">
                    <a:lumMod val="75000"/>
                  </a:schemeClr>
                </a:solidFill>
                <a:latin typeface="Arial Black" pitchFamily="34" charset="0"/>
              </a:rPr>
              <a:t>Libya CW History</a:t>
            </a:r>
          </a:p>
        </p:txBody>
      </p:sp>
      <p:sp>
        <p:nvSpPr>
          <p:cNvPr id="73731" name="Rectangle 3"/>
          <p:cNvSpPr>
            <a:spLocks noGrp="1" noChangeArrowheads="1"/>
          </p:cNvSpPr>
          <p:nvPr>
            <p:ph type="body" idx="1"/>
          </p:nvPr>
        </p:nvSpPr>
        <p:spPr>
          <a:xfrm>
            <a:off x="304800" y="990600"/>
            <a:ext cx="8591550" cy="56388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000" dirty="0"/>
              <a:t>From </a:t>
            </a:r>
            <a:r>
              <a:rPr lang="en-US" sz="2000" dirty="0">
                <a:hlinkClick r:id="rId3"/>
              </a:rPr>
              <a:t>http://www.nti.org/country-profiles/libya</a:t>
            </a:r>
            <a:r>
              <a:rPr lang="en-US" sz="2000" dirty="0" smtClean="0">
                <a:hlinkClick r:id="rId3"/>
              </a:rPr>
              <a:t>/</a:t>
            </a:r>
            <a:endParaRPr lang="en-US" sz="2000" dirty="0" smtClean="0"/>
          </a:p>
          <a:p>
            <a:pPr>
              <a:defRPr/>
            </a:pPr>
            <a:r>
              <a:rPr lang="en-US" sz="2400" dirty="0" smtClean="0"/>
              <a:t>October 2003 – Libya consents to U.S. and British inspections of laboratories and military facilities</a:t>
            </a:r>
          </a:p>
          <a:p>
            <a:pPr>
              <a:defRPr/>
            </a:pPr>
            <a:r>
              <a:rPr lang="en-US" sz="2400" dirty="0" smtClean="0"/>
              <a:t>19 December 2003 – Libya publically announced intention to abandon development of WMD. This was the first admission of CW production.</a:t>
            </a:r>
          </a:p>
          <a:p>
            <a:pPr>
              <a:defRPr/>
            </a:pPr>
            <a:r>
              <a:rPr lang="en-US" sz="2400" dirty="0"/>
              <a:t>2 February, 2004 – Libya becomes 159</a:t>
            </a:r>
            <a:r>
              <a:rPr lang="en-US" sz="2400" baseline="30000" dirty="0"/>
              <a:t>th</a:t>
            </a:r>
            <a:r>
              <a:rPr lang="en-US" sz="2400" dirty="0"/>
              <a:t> state party to join </a:t>
            </a:r>
            <a:r>
              <a:rPr lang="en-US" sz="2400" dirty="0" smtClean="0"/>
              <a:t>CWC.</a:t>
            </a:r>
          </a:p>
          <a:p>
            <a:pPr>
              <a:defRPr/>
            </a:pPr>
            <a:r>
              <a:rPr lang="en-US" sz="2400" dirty="0"/>
              <a:t>March 2004 - arsenal of aerial bombs crushed by bulldozers</a:t>
            </a:r>
          </a:p>
          <a:p>
            <a:pPr>
              <a:defRPr/>
            </a:pPr>
            <a:r>
              <a:rPr lang="en-US" sz="2400" dirty="0"/>
              <a:t>Two of the former chemical weapons production facilities demolished down to their foundations</a:t>
            </a:r>
          </a:p>
          <a:p>
            <a:pPr>
              <a:defRPr/>
            </a:pPr>
            <a:r>
              <a:rPr lang="en-US" sz="2400" dirty="0"/>
              <a:t>With OPCW’s approval, third facility converted into a pharmaceuticals </a:t>
            </a:r>
            <a:r>
              <a:rPr lang="en-US" sz="2400" dirty="0" smtClean="0"/>
              <a:t>plant</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228600"/>
            <a:ext cx="8724900" cy="685800"/>
          </a:xfrm>
        </p:spPr>
        <p:txBody>
          <a:bodyPr/>
          <a:lstStyle/>
          <a:p>
            <a:pPr>
              <a:defRPr/>
            </a:pPr>
            <a:r>
              <a:rPr lang="en-US" sz="3200" dirty="0">
                <a:solidFill>
                  <a:schemeClr val="accent6">
                    <a:lumMod val="75000"/>
                  </a:schemeClr>
                </a:solidFill>
                <a:latin typeface="Arial Black" pitchFamily="34" charset="0"/>
              </a:rPr>
              <a:t>Libya CW History</a:t>
            </a:r>
          </a:p>
        </p:txBody>
      </p:sp>
      <p:sp>
        <p:nvSpPr>
          <p:cNvPr id="73731" name="Rectangle 3"/>
          <p:cNvSpPr>
            <a:spLocks noGrp="1" noChangeArrowheads="1"/>
          </p:cNvSpPr>
          <p:nvPr>
            <p:ph type="body" idx="1"/>
          </p:nvPr>
        </p:nvSpPr>
        <p:spPr>
          <a:xfrm>
            <a:off x="228600" y="990600"/>
            <a:ext cx="8667750" cy="56388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400" dirty="0" smtClean="0"/>
              <a:t>From</a:t>
            </a:r>
            <a:r>
              <a:rPr lang="en-US" sz="2400" dirty="0"/>
              <a:t>	</a:t>
            </a:r>
            <a:r>
              <a:rPr lang="en-US" sz="2400" dirty="0">
                <a:hlinkClick r:id="rId3"/>
              </a:rPr>
              <a:t>http://www.opcw.org/the-opcw-and-libya</a:t>
            </a:r>
            <a:r>
              <a:rPr lang="en-US" sz="2400" dirty="0" smtClean="0">
                <a:hlinkClick r:id="rId3"/>
              </a:rPr>
              <a:t>/</a:t>
            </a:r>
            <a:endParaRPr lang="en-US" sz="2400" dirty="0" smtClean="0"/>
          </a:p>
          <a:p>
            <a:pPr marL="0" indent="0">
              <a:buFontTx/>
              <a:buNone/>
              <a:defRPr/>
            </a:pPr>
            <a:endParaRPr lang="en-US" sz="2400" dirty="0"/>
          </a:p>
          <a:p>
            <a:pPr>
              <a:defRPr/>
            </a:pPr>
            <a:r>
              <a:rPr lang="en-US" sz="2400" dirty="0"/>
              <a:t>November 2005 – OPCW grants Libya an extension until December 2011 for destruction of CW</a:t>
            </a:r>
          </a:p>
          <a:p>
            <a:pPr>
              <a:defRPr/>
            </a:pPr>
            <a:r>
              <a:rPr lang="en-US" sz="2400" dirty="0"/>
              <a:t>October 2010 – destruction of sulfur mustard started - 55% destroyed </a:t>
            </a:r>
          </a:p>
          <a:p>
            <a:pPr>
              <a:defRPr/>
            </a:pPr>
            <a:r>
              <a:rPr lang="en-US" sz="2400" dirty="0"/>
              <a:t>February 2011 - heating component of the neutralization unit malfunctioned…operations suspended. OPCW recalled its on-site inspectors until destruction activities could resume</a:t>
            </a:r>
            <a:r>
              <a:rPr lang="en-US" sz="2400" dirty="0" smtClean="0"/>
              <a:t>.</a:t>
            </a:r>
          </a:p>
          <a:p>
            <a:pPr>
              <a:defRPr/>
            </a:pPr>
            <a:r>
              <a:rPr lang="en-US" sz="2400" dirty="0"/>
              <a:t>Due to the mounting crisis, the spare part needed to repair the destruction facility could not be delivered. The OPCW moved the destruction deadline to 29 April 2012, the maximum allowable under the Convention. </a:t>
            </a:r>
            <a:endParaRPr lang="en-US" sz="2400" dirty="0" smtClean="0"/>
          </a:p>
          <a:p>
            <a:pPr>
              <a:defRPr/>
            </a:pP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04800" y="152400"/>
            <a:ext cx="8458200" cy="584200"/>
          </a:xfrm>
          <a:prstGeom prst="rect">
            <a:avLst/>
          </a:prstGeom>
          <a:noFill/>
        </p:spPr>
        <p:txBody>
          <a:bodyPr>
            <a:spAutoFit/>
          </a:bodyPr>
          <a:lstStyle/>
          <a:p>
            <a:pPr algn="ctr">
              <a:defRPr/>
            </a:pPr>
            <a:r>
              <a:rPr lang="en-US" sz="3200" dirty="0">
                <a:solidFill>
                  <a:schemeClr val="accent6">
                    <a:lumMod val="50000"/>
                  </a:schemeClr>
                </a:solidFill>
                <a:latin typeface="Arial Black" pitchFamily="34" charset="0"/>
              </a:rPr>
              <a:t>DNA Segment</a:t>
            </a: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914400"/>
            <a:ext cx="48958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152400"/>
            <a:ext cx="8724900" cy="685800"/>
          </a:xfrm>
        </p:spPr>
        <p:txBody>
          <a:bodyPr/>
          <a:lstStyle/>
          <a:p>
            <a:pPr>
              <a:defRPr/>
            </a:pPr>
            <a:r>
              <a:rPr lang="en-US" sz="3200" dirty="0">
                <a:solidFill>
                  <a:schemeClr val="accent6">
                    <a:lumMod val="75000"/>
                  </a:schemeClr>
                </a:solidFill>
                <a:latin typeface="Arial Black" pitchFamily="34" charset="0"/>
              </a:rPr>
              <a:t>Libya CW History</a:t>
            </a:r>
          </a:p>
        </p:txBody>
      </p:sp>
      <p:sp>
        <p:nvSpPr>
          <p:cNvPr id="171011" name="Rectangle 3"/>
          <p:cNvSpPr>
            <a:spLocks noGrp="1" noChangeArrowheads="1"/>
          </p:cNvSpPr>
          <p:nvPr>
            <p:ph type="body" idx="1"/>
          </p:nvPr>
        </p:nvSpPr>
        <p:spPr>
          <a:xfrm>
            <a:off x="228600" y="914400"/>
            <a:ext cx="8667750" cy="5791200"/>
          </a:xfrm>
          <a:extLst>
            <a:ext uri="{909E8E84-426E-40DD-AFC4-6F175D3DCCD1}">
              <a14:hiddenFill xmlns:a14="http://schemas.microsoft.com/office/drawing/2010/main">
                <a:solidFill>
                  <a:srgbClr val="000000"/>
                </a:solidFill>
              </a14:hiddenFill>
            </a:ext>
          </a:extLst>
        </p:spPr>
        <p:txBody>
          <a:bodyPr/>
          <a:lstStyle/>
          <a:p>
            <a:r>
              <a:rPr lang="en-US" sz="2400" smtClean="0"/>
              <a:t>2011 – Qaddhafi did not use CW against those participating in the uprising…maybe due to only limited amount of CW and no delivery system…success of CWC?</a:t>
            </a:r>
          </a:p>
          <a:p>
            <a:r>
              <a:rPr lang="en-US" sz="2400" smtClean="0"/>
              <a:t>16 September 2011 - The United Nations formally recognized the new government in Tripoli as the legitimate authority of Libya, which assumed Libya’s obligations under the CWC to complete destruction of the remaining stockpiles.</a:t>
            </a:r>
          </a:p>
          <a:p>
            <a:r>
              <a:rPr lang="en-US" sz="2400" smtClean="0"/>
              <a:t>The OPCW Technical Secretariat is now engaged in regular consultations with the Libyan government and other Member States to enable the return of OPCW inspectors to examine conditions at the storage depot and verify destruction operations when they recommence. </a:t>
            </a:r>
          </a:p>
          <a:p>
            <a:r>
              <a:rPr lang="en-US" sz="2400" smtClean="0"/>
              <a:t>See </a:t>
            </a:r>
            <a:r>
              <a:rPr lang="en-US" sz="2400" smtClean="0">
                <a:hlinkClick r:id="rId3"/>
              </a:rPr>
              <a:t>http://www.opcw.org/the-opcw-and-libya/</a:t>
            </a:r>
            <a:r>
              <a:rPr lang="en-US" sz="2400" smtClean="0"/>
              <a:t> for further updates.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228600"/>
            <a:ext cx="8724900" cy="690563"/>
          </a:xfrm>
        </p:spPr>
        <p:txBody>
          <a:bodyPr/>
          <a:lstStyle/>
          <a:p>
            <a:pPr>
              <a:defRPr/>
            </a:pPr>
            <a:r>
              <a:rPr lang="en-US" sz="3200" dirty="0" smtClean="0">
                <a:solidFill>
                  <a:schemeClr val="accent6">
                    <a:lumMod val="75000"/>
                  </a:schemeClr>
                </a:solidFill>
                <a:latin typeface="Arial Black" pitchFamily="34" charset="0"/>
              </a:rPr>
              <a:t>Chemical Weapons Still in Libya</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304800" y="1295400"/>
            <a:ext cx="8591550" cy="53340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000" dirty="0" smtClean="0"/>
              <a:t>From 28 September, 2011 </a:t>
            </a:r>
            <a:r>
              <a:rPr lang="en-US" sz="2000" dirty="0">
                <a:hlinkClick r:id="rId3"/>
              </a:rPr>
              <a:t>http://www.opcw.org/news/article/captured-chemical-weapons-in-libya-were-declared-to-the-opcw-by-former-government</a:t>
            </a:r>
            <a:r>
              <a:rPr lang="en-US" sz="2000" dirty="0" smtClean="0">
                <a:hlinkClick r:id="rId3"/>
              </a:rPr>
              <a:t>/</a:t>
            </a:r>
            <a:endParaRPr lang="en-US" sz="2000" dirty="0" smtClean="0"/>
          </a:p>
          <a:p>
            <a:pPr marL="0" indent="0">
              <a:buFontTx/>
              <a:buNone/>
              <a:defRPr/>
            </a:pPr>
            <a:endParaRPr lang="en-US" sz="2400" dirty="0"/>
          </a:p>
          <a:p>
            <a:pPr>
              <a:defRPr/>
            </a:pPr>
            <a:r>
              <a:rPr lang="en-US" sz="2400" dirty="0"/>
              <a:t>Libyan sources have informed the OPCW that they are taking all necessary measures to control stockpiles of chemical weapons that were captured last week. </a:t>
            </a:r>
            <a:endParaRPr lang="en-US" sz="2400" dirty="0" smtClean="0"/>
          </a:p>
          <a:p>
            <a:pPr>
              <a:defRPr/>
            </a:pPr>
            <a:r>
              <a:rPr lang="en-US" sz="2400" dirty="0" smtClean="0"/>
              <a:t>These </a:t>
            </a:r>
            <a:r>
              <a:rPr lang="en-US" sz="2400" dirty="0"/>
              <a:t>are the same stocks that were declared to the </a:t>
            </a:r>
            <a:r>
              <a:rPr lang="en-US" sz="2400" dirty="0" smtClean="0"/>
              <a:t>OPCW </a:t>
            </a:r>
            <a:r>
              <a:rPr lang="en-US" sz="2400" dirty="0"/>
              <a:t>by the former regime of Muammar Qaddafi in compliance with the Chemical Weapons Convention (CWC). </a:t>
            </a:r>
            <a:endParaRPr lang="en-US" sz="2400" dirty="0" smtClean="0"/>
          </a:p>
          <a:p>
            <a:pPr>
              <a:defRPr/>
            </a:pPr>
            <a:r>
              <a:rPr lang="en-US" sz="2400" dirty="0" smtClean="0"/>
              <a:t>The </a:t>
            </a:r>
            <a:r>
              <a:rPr lang="en-US" sz="2400" dirty="0"/>
              <a:t>OPCW has not been advised by the Libyan sources of the discovery of any previously undeclared stockpiles. </a:t>
            </a:r>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228600"/>
            <a:ext cx="8724900" cy="690563"/>
          </a:xfrm>
        </p:spPr>
        <p:txBody>
          <a:bodyPr/>
          <a:lstStyle/>
          <a:p>
            <a:pPr>
              <a:defRPr/>
            </a:pPr>
            <a:r>
              <a:rPr lang="en-US" sz="3200" dirty="0" smtClean="0">
                <a:solidFill>
                  <a:schemeClr val="accent6">
                    <a:lumMod val="75000"/>
                  </a:schemeClr>
                </a:solidFill>
                <a:latin typeface="Arial Black" pitchFamily="34" charset="0"/>
              </a:rPr>
              <a:t>Chemical Weapons Still in Libya</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228600" y="990600"/>
            <a:ext cx="8667750" cy="56388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400" dirty="0"/>
              <a:t>From 28 September, 2011 </a:t>
            </a:r>
            <a:r>
              <a:rPr lang="en-US" sz="2400" dirty="0">
                <a:hlinkClick r:id="rId3"/>
              </a:rPr>
              <a:t>http://www.opcw.org/news/article/captured-chemical-weapons-in-libya-were-declared-to-the-opcw-by-former-government/</a:t>
            </a:r>
            <a:endParaRPr lang="en-US" sz="2400" dirty="0"/>
          </a:p>
          <a:p>
            <a:pPr marL="0" indent="0">
              <a:buFontTx/>
              <a:buNone/>
              <a:defRPr/>
            </a:pPr>
            <a:endParaRPr lang="en-US" sz="2800" dirty="0"/>
          </a:p>
          <a:p>
            <a:pPr>
              <a:defRPr/>
            </a:pPr>
            <a:r>
              <a:rPr lang="en-US" sz="2400" dirty="0" smtClean="0"/>
              <a:t>Remaining </a:t>
            </a:r>
            <a:r>
              <a:rPr lang="en-US" sz="2400" dirty="0"/>
              <a:t>chemical weapons </a:t>
            </a:r>
            <a:r>
              <a:rPr lang="en-US" sz="2400" dirty="0" smtClean="0"/>
              <a:t>stored </a:t>
            </a:r>
            <a:r>
              <a:rPr lang="en-US" sz="2400" dirty="0"/>
              <a:t>at a military facility about 700 kilometers southeast of Tripoli. </a:t>
            </a:r>
            <a:endParaRPr lang="en-US" sz="2400" dirty="0" smtClean="0"/>
          </a:p>
          <a:p>
            <a:pPr>
              <a:defRPr/>
            </a:pPr>
            <a:r>
              <a:rPr lang="en-US" sz="2400" dirty="0" smtClean="0"/>
              <a:t>Stockpiles consist </a:t>
            </a:r>
            <a:r>
              <a:rPr lang="en-US" sz="2400" dirty="0"/>
              <a:t>of about 9 metric </a:t>
            </a:r>
            <a:r>
              <a:rPr lang="en-US" sz="2400" dirty="0" smtClean="0"/>
              <a:t>tons </a:t>
            </a:r>
            <a:r>
              <a:rPr lang="en-US" sz="2400" dirty="0"/>
              <a:t>of </a:t>
            </a:r>
            <a:r>
              <a:rPr lang="en-US" sz="2400" dirty="0" smtClean="0"/>
              <a:t>sulfur </a:t>
            </a:r>
            <a:r>
              <a:rPr lang="en-US" sz="2400" dirty="0"/>
              <a:t>mustard agent and over 800 metric </a:t>
            </a:r>
            <a:r>
              <a:rPr lang="en-US" sz="2400" dirty="0" smtClean="0"/>
              <a:t>tons </a:t>
            </a:r>
            <a:r>
              <a:rPr lang="en-US" sz="2400" dirty="0"/>
              <a:t>of precursor chemicals. </a:t>
            </a:r>
            <a:endParaRPr lang="en-US" sz="2400" dirty="0" smtClean="0"/>
          </a:p>
          <a:p>
            <a:pPr>
              <a:defRPr/>
            </a:pPr>
            <a:r>
              <a:rPr lang="en-US" sz="2400" dirty="0" smtClean="0"/>
              <a:t>The </a:t>
            </a:r>
            <a:r>
              <a:rPr lang="en-US" sz="2400" dirty="0"/>
              <a:t>new government in Tripoli, which has been </a:t>
            </a:r>
            <a:r>
              <a:rPr lang="en-US" sz="2400" dirty="0" smtClean="0"/>
              <a:t>recognized </a:t>
            </a:r>
            <a:r>
              <a:rPr lang="en-US" sz="2400" dirty="0"/>
              <a:t>by the United Nations, inherits Libya’s obligations as a State Party to the CWC to destroy the remaining stockpiles in their entirety under international verification by OPCW inspectors.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228600"/>
            <a:ext cx="8724900" cy="690563"/>
          </a:xfrm>
        </p:spPr>
        <p:txBody>
          <a:bodyPr/>
          <a:lstStyle/>
          <a:p>
            <a:pPr>
              <a:defRPr/>
            </a:pPr>
            <a:r>
              <a:rPr lang="en-US" sz="3200" dirty="0" smtClean="0">
                <a:solidFill>
                  <a:schemeClr val="accent6">
                    <a:lumMod val="75000"/>
                  </a:schemeClr>
                </a:solidFill>
                <a:latin typeface="Arial Black" pitchFamily="34" charset="0"/>
              </a:rPr>
              <a:t>Chemical Weapons Still in Libya</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304800" y="1295400"/>
            <a:ext cx="8591550" cy="53340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400" dirty="0"/>
              <a:t>From 28 September, 2011 </a:t>
            </a:r>
            <a:r>
              <a:rPr lang="en-US" sz="2400" dirty="0">
                <a:hlinkClick r:id="rId3"/>
              </a:rPr>
              <a:t>http://www.opcw.org/news/article/captured-chemical-weapons-in-libya-were-declared-to-the-opcw-by-former-government/</a:t>
            </a:r>
            <a:endParaRPr lang="en-US" sz="2400" dirty="0"/>
          </a:p>
          <a:p>
            <a:pPr marL="0" indent="0">
              <a:buFontTx/>
              <a:buNone/>
              <a:defRPr/>
            </a:pPr>
            <a:endParaRPr lang="en-US" sz="2800" dirty="0"/>
          </a:p>
          <a:p>
            <a:pPr>
              <a:defRPr/>
            </a:pPr>
            <a:r>
              <a:rPr lang="en-US" sz="2400" dirty="0" smtClean="0"/>
              <a:t>The </a:t>
            </a:r>
            <a:r>
              <a:rPr lang="en-US" sz="2400" dirty="0"/>
              <a:t>OPCW is closely monitoring developments in Libya and will be prepared to return its inspectors to the country as soon as circumstances permit. Once destruction activities are able to resume it should be possible to destroy the remaining sulfur mustard agent, which poses the biggest concern, within a month</a:t>
            </a:r>
            <a:r>
              <a:rPr lang="en-US" sz="2400" dirty="0" smtClean="0"/>
              <a:t>.</a:t>
            </a:r>
            <a:endParaRPr lang="en-US" sz="2400" dirty="0"/>
          </a:p>
          <a:p>
            <a:pPr>
              <a:defRPr/>
            </a:pPr>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09550" y="304800"/>
            <a:ext cx="8724900" cy="690563"/>
          </a:xfrm>
        </p:spPr>
        <p:txBody>
          <a:bodyPr/>
          <a:lstStyle/>
          <a:p>
            <a:pPr>
              <a:defRPr/>
            </a:pPr>
            <a:r>
              <a:rPr lang="en-US" sz="3200" dirty="0" smtClean="0">
                <a:solidFill>
                  <a:schemeClr val="accent6">
                    <a:lumMod val="75000"/>
                  </a:schemeClr>
                </a:solidFill>
                <a:latin typeface="Arial Black" pitchFamily="34" charset="0"/>
              </a:rPr>
              <a:t>Libya Chemical Weapons</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457200" y="1143000"/>
            <a:ext cx="8229600" cy="5181600"/>
          </a:xfrm>
          <a:extLst>
            <a:ext uri="{909E8E84-426E-40DD-AFC4-6F175D3DCCD1}">
              <a14:hiddenFill xmlns:a14="http://schemas.microsoft.com/office/drawing/2010/main">
                <a:solidFill>
                  <a:srgbClr val="000000"/>
                </a:solidFill>
              </a14:hiddenFill>
            </a:ext>
          </a:extLst>
        </p:spPr>
        <p:txBody>
          <a:bodyPr/>
          <a:lstStyle/>
          <a:p>
            <a:pPr marL="0" indent="0">
              <a:buFontTx/>
              <a:buNone/>
              <a:defRPr/>
            </a:pPr>
            <a:r>
              <a:rPr lang="en-US" sz="2000" dirty="0"/>
              <a:t>From </a:t>
            </a:r>
            <a:r>
              <a:rPr lang="en-US" sz="2000" dirty="0">
                <a:hlinkClick r:id="rId3"/>
              </a:rPr>
              <a:t>http://www.opcw.org/the-opcw-and-libya/libya-fact-and-figures</a:t>
            </a:r>
            <a:r>
              <a:rPr lang="en-US" sz="2000" dirty="0" smtClean="0">
                <a:hlinkClick r:id="rId3"/>
              </a:rPr>
              <a:t>/</a:t>
            </a:r>
            <a:endParaRPr lang="en-US" sz="2000" dirty="0" smtClean="0"/>
          </a:p>
          <a:p>
            <a:pPr>
              <a:defRPr/>
            </a:pPr>
            <a:endParaRPr lang="en-US" sz="2400" dirty="0" smtClean="0"/>
          </a:p>
          <a:p>
            <a:pPr>
              <a:defRPr/>
            </a:pPr>
            <a:r>
              <a:rPr lang="en-US" sz="2400" dirty="0" smtClean="0"/>
              <a:t>Libya </a:t>
            </a:r>
            <a:r>
              <a:rPr lang="en-US" sz="2400" dirty="0"/>
              <a:t>declared possession of the following materials, which were verified by OPCW inspections: </a:t>
            </a:r>
          </a:p>
          <a:p>
            <a:pPr lvl="1">
              <a:defRPr/>
            </a:pPr>
            <a:r>
              <a:rPr lang="en-US" sz="2000" dirty="0"/>
              <a:t>24.7 metric </a:t>
            </a:r>
            <a:r>
              <a:rPr lang="en-US" sz="2000" dirty="0" smtClean="0"/>
              <a:t>tons of </a:t>
            </a:r>
            <a:r>
              <a:rPr lang="en-US" sz="2000" dirty="0"/>
              <a:t>sulfur mustard</a:t>
            </a:r>
          </a:p>
          <a:p>
            <a:pPr lvl="1">
              <a:defRPr/>
            </a:pPr>
            <a:r>
              <a:rPr lang="en-US" sz="2000" dirty="0"/>
              <a:t>1,390 </a:t>
            </a:r>
            <a:r>
              <a:rPr lang="en-US" sz="2000" dirty="0" smtClean="0"/>
              <a:t>metric tons </a:t>
            </a:r>
            <a:r>
              <a:rPr lang="en-US" sz="2000" dirty="0"/>
              <a:t>of precursor chemicals </a:t>
            </a:r>
          </a:p>
          <a:p>
            <a:pPr lvl="1">
              <a:defRPr/>
            </a:pPr>
            <a:r>
              <a:rPr lang="en-US" sz="2000" dirty="0"/>
              <a:t>3,563 unloaded chemical weapons munitions (aerial bombs)</a:t>
            </a:r>
          </a:p>
          <a:p>
            <a:pPr lvl="1">
              <a:defRPr/>
            </a:pPr>
            <a:r>
              <a:rPr lang="en-US" sz="2000" dirty="0"/>
              <a:t>3 chemical weapons production </a:t>
            </a:r>
            <a:r>
              <a:rPr lang="en-US" sz="2000" dirty="0" smtClean="0"/>
              <a:t>facilities</a:t>
            </a:r>
          </a:p>
          <a:p>
            <a:pPr>
              <a:defRPr/>
            </a:pPr>
            <a:r>
              <a:rPr lang="en-US" sz="2400" dirty="0"/>
              <a:t>Since declaring this stockpile, Libya has destroyed under OPCW verification:</a:t>
            </a:r>
          </a:p>
          <a:p>
            <a:pPr lvl="1">
              <a:defRPr/>
            </a:pPr>
            <a:r>
              <a:rPr lang="en-US" sz="2000" dirty="0"/>
              <a:t>55% of its sulfur mustard stockpile</a:t>
            </a:r>
          </a:p>
          <a:p>
            <a:pPr lvl="1">
              <a:defRPr/>
            </a:pPr>
            <a:r>
              <a:rPr lang="en-US" sz="2000" dirty="0"/>
              <a:t>40% of its precursor chemicals, and </a:t>
            </a:r>
          </a:p>
          <a:p>
            <a:pPr lvl="1">
              <a:defRPr/>
            </a:pPr>
            <a:r>
              <a:rPr lang="en-US" sz="2000" dirty="0"/>
              <a:t>100% of its unloaded CW munitions.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304800" y="228600"/>
            <a:ext cx="8534400" cy="614363"/>
          </a:xfrm>
          <a:effectLst/>
        </p:spPr>
        <p:txBody>
          <a:bodyPr/>
          <a:lstStyle/>
          <a:p>
            <a:pPr>
              <a:defRPr/>
            </a:pPr>
            <a:r>
              <a:rPr lang="en-US" sz="3200" dirty="0" smtClean="0">
                <a:solidFill>
                  <a:schemeClr val="accent6">
                    <a:lumMod val="75000"/>
                  </a:schemeClr>
                </a:solidFill>
                <a:latin typeface="Arial Black" pitchFamily="34" charset="0"/>
              </a:rPr>
              <a:t>Syria Chemical Weapons</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228600" y="914400"/>
            <a:ext cx="8686800" cy="2971800"/>
          </a:xfrm>
          <a:noFill/>
          <a:effectLst/>
          <a:extLst>
            <a:ext uri="{909E8E84-426E-40DD-AFC4-6F175D3DCCD1}">
              <a14:hiddenFill xmlns:a14="http://schemas.microsoft.com/office/drawing/2010/main">
                <a:solidFill>
                  <a:srgbClr val="000000"/>
                </a:solidFill>
              </a14:hiddenFill>
            </a:ext>
          </a:extLst>
        </p:spPr>
        <p:txBody>
          <a:bodyPr/>
          <a:lstStyle/>
          <a:p>
            <a:r>
              <a:rPr lang="en-US" sz="2400" dirty="0" smtClean="0"/>
              <a:t>Syria is one of only eight Chemical Weapons Convention non-member states.</a:t>
            </a:r>
          </a:p>
          <a:p>
            <a:r>
              <a:rPr lang="en-US" sz="2400" dirty="0" smtClean="0"/>
              <a:t>Thought to have large amounts of sarin, </a:t>
            </a:r>
            <a:r>
              <a:rPr lang="en-US" sz="2400" dirty="0" err="1" smtClean="0"/>
              <a:t>tabun</a:t>
            </a:r>
            <a:r>
              <a:rPr lang="en-US" sz="2400" dirty="0" smtClean="0"/>
              <a:t>, mustard gas, and VX.</a:t>
            </a:r>
          </a:p>
          <a:p>
            <a:r>
              <a:rPr lang="en-US" sz="2400" dirty="0" smtClean="0"/>
              <a:t>Has both production and delivery capabilities</a:t>
            </a:r>
          </a:p>
          <a:p>
            <a:r>
              <a:rPr lang="en-US" sz="2400" dirty="0" smtClean="0"/>
              <a:t>Reported to have four or more production facilities</a:t>
            </a:r>
          </a:p>
          <a:p>
            <a:r>
              <a:rPr lang="en-US" sz="2400" dirty="0" smtClean="0"/>
              <a:t>Blister and nerve agents added to long-range Scud missiles</a:t>
            </a:r>
          </a:p>
        </p:txBody>
      </p:sp>
      <p:sp>
        <p:nvSpPr>
          <p:cNvPr id="3" name="TextBox 2"/>
          <p:cNvSpPr txBox="1"/>
          <p:nvPr/>
        </p:nvSpPr>
        <p:spPr>
          <a:xfrm>
            <a:off x="960120" y="6324600"/>
            <a:ext cx="7019935" cy="369332"/>
          </a:xfrm>
          <a:prstGeom prst="rect">
            <a:avLst/>
          </a:prstGeom>
          <a:noFill/>
        </p:spPr>
        <p:txBody>
          <a:bodyPr wrap="none" rtlCol="0">
            <a:spAutoFit/>
          </a:bodyPr>
          <a:lstStyle/>
          <a:p>
            <a:r>
              <a:rPr lang="en-US" dirty="0">
                <a:hlinkClick r:id="rId3"/>
              </a:rPr>
              <a:t>http://</a:t>
            </a:r>
            <a:r>
              <a:rPr lang="en-US" dirty="0" smtClean="0">
                <a:hlinkClick r:id="rId3"/>
              </a:rPr>
              <a:t>defense-update.com/analysis/analysis_230907_syria_cw.htm</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931920"/>
            <a:ext cx="4876800" cy="2392680"/>
          </a:xfrm>
          <a:prstGeom prst="rect">
            <a:avLst/>
          </a:prstGeom>
        </p:spPr>
      </p:pic>
      <p:sp>
        <p:nvSpPr>
          <p:cNvPr id="5" name="TextBox 4"/>
          <p:cNvSpPr txBox="1"/>
          <p:nvPr/>
        </p:nvSpPr>
        <p:spPr>
          <a:xfrm>
            <a:off x="381000" y="4140875"/>
            <a:ext cx="3276600" cy="2031325"/>
          </a:xfrm>
          <a:prstGeom prst="rect">
            <a:avLst/>
          </a:prstGeom>
          <a:noFill/>
        </p:spPr>
        <p:txBody>
          <a:bodyPr wrap="square" rtlCol="0">
            <a:spAutoFit/>
          </a:bodyPr>
          <a:lstStyle/>
          <a:p>
            <a:r>
              <a:rPr lang="en-US" i="1" dirty="0"/>
              <a:t>Al-</a:t>
            </a:r>
            <a:r>
              <a:rPr lang="en-US" i="1" dirty="0" err="1"/>
              <a:t>Safir</a:t>
            </a:r>
            <a:r>
              <a:rPr lang="en-US" i="1" dirty="0"/>
              <a:t> chemical warfare complex (right, marked in green) and the </a:t>
            </a:r>
            <a:r>
              <a:rPr lang="en-US" i="1" dirty="0" err="1"/>
              <a:t>Kafr</a:t>
            </a:r>
            <a:r>
              <a:rPr lang="en-US" i="1" dirty="0"/>
              <a:t> </a:t>
            </a:r>
            <a:r>
              <a:rPr lang="en-US" i="1" dirty="0" err="1"/>
              <a:t>Aakkar</a:t>
            </a:r>
            <a:r>
              <a:rPr lang="en-US" i="1" dirty="0"/>
              <a:t> missile base (left, marked in light blue). An SA-2 missile is seen on the far right (marked in red)</a:t>
            </a:r>
            <a:endParaRPr lang="en-US" dirty="0"/>
          </a:p>
        </p:txBody>
      </p:sp>
    </p:spTree>
    <p:extLst>
      <p:ext uri="{BB962C8B-B14F-4D97-AF65-F5344CB8AC3E}">
        <p14:creationId xmlns:p14="http://schemas.microsoft.com/office/powerpoint/2010/main" val="287309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2514600" y="914400"/>
            <a:ext cx="5867400" cy="614363"/>
          </a:xfrm>
          <a:effectLst/>
        </p:spPr>
        <p:txBody>
          <a:bodyPr/>
          <a:lstStyle/>
          <a:p>
            <a:pPr algn="l">
              <a:defRPr/>
            </a:pPr>
            <a:r>
              <a:rPr lang="en-US" sz="3200" dirty="0" smtClean="0">
                <a:solidFill>
                  <a:schemeClr val="accent6">
                    <a:lumMod val="75000"/>
                  </a:schemeClr>
                </a:solidFill>
                <a:latin typeface="Arial Black" pitchFamily="34" charset="0"/>
              </a:rPr>
              <a:t>Syria Chemical Weapons</a:t>
            </a:r>
            <a:endParaRPr lang="en-US" sz="3200" dirty="0">
              <a:solidFill>
                <a:schemeClr val="accent6">
                  <a:lumMod val="75000"/>
                </a:schemeClr>
              </a:solidFill>
              <a:latin typeface="Arial Black" pitchFamily="34" charset="0"/>
            </a:endParaRPr>
          </a:p>
        </p:txBody>
      </p:sp>
      <p:sp>
        <p:nvSpPr>
          <p:cNvPr id="73731" name="Rectangle 3"/>
          <p:cNvSpPr>
            <a:spLocks noGrp="1" noChangeArrowheads="1"/>
          </p:cNvSpPr>
          <p:nvPr>
            <p:ph type="body" idx="1"/>
          </p:nvPr>
        </p:nvSpPr>
        <p:spPr>
          <a:xfrm>
            <a:off x="1981200" y="1676400"/>
            <a:ext cx="6705600" cy="5029200"/>
          </a:xfrm>
          <a:noFill/>
          <a:effectLst/>
          <a:extLst>
            <a:ext uri="{909E8E84-426E-40DD-AFC4-6F175D3DCCD1}">
              <a14:hiddenFill xmlns:a14="http://schemas.microsoft.com/office/drawing/2010/main">
                <a:solidFill>
                  <a:srgbClr val="000000"/>
                </a:solidFill>
              </a14:hiddenFill>
            </a:ext>
          </a:extLst>
        </p:spPr>
        <p:txBody>
          <a:bodyPr/>
          <a:lstStyle/>
          <a:p>
            <a:r>
              <a:rPr lang="en-US" sz="2400" dirty="0" smtClean="0"/>
              <a:t>Concern that Syrian CW will be given to groups who might use them against Israel, such as Hezbollah</a:t>
            </a:r>
          </a:p>
          <a:p>
            <a:r>
              <a:rPr lang="en-US" sz="2400" dirty="0" smtClean="0"/>
              <a:t>Also concern that CW might be captured by Syrian rebels or radical terrorist groups. </a:t>
            </a:r>
          </a:p>
          <a:p>
            <a:r>
              <a:rPr lang="en-US" sz="2400" dirty="0" smtClean="0"/>
              <a:t>Syria relies </a:t>
            </a:r>
            <a:r>
              <a:rPr lang="en-US" sz="2400" dirty="0"/>
              <a:t>on other countries for precursors. Iran may be helping provide materials</a:t>
            </a:r>
            <a:r>
              <a:rPr lang="en-US" sz="2400" dirty="0" smtClean="0"/>
              <a:t>.</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4648199"/>
            <a:ext cx="2916813" cy="1990725"/>
          </a:xfrm>
          <a:prstGeom prst="rect">
            <a:avLst/>
          </a:prstGeom>
        </p:spPr>
      </p:pic>
    </p:spTree>
    <p:extLst>
      <p:ext uri="{BB962C8B-B14F-4D97-AF65-F5344CB8AC3E}">
        <p14:creationId xmlns:p14="http://schemas.microsoft.com/office/powerpoint/2010/main" val="258753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895600" y="533400"/>
            <a:ext cx="5791200" cy="884238"/>
          </a:xfrm>
        </p:spPr>
        <p:txBody>
          <a:bodyPr/>
          <a:lstStyle/>
          <a:p>
            <a:pPr algn="l" eaLnBrk="1" hangingPunct="1"/>
            <a:r>
              <a:rPr lang="en-US" sz="4000" smtClean="0">
                <a:solidFill>
                  <a:srgbClr val="000064"/>
                </a:solidFill>
                <a:latin typeface="Arial Black" pitchFamily="34" charset="0"/>
              </a:rPr>
              <a:t>Organic Chemistry</a:t>
            </a:r>
          </a:p>
        </p:txBody>
      </p:sp>
      <p:sp>
        <p:nvSpPr>
          <p:cNvPr id="7171" name="Rectangle 3"/>
          <p:cNvSpPr>
            <a:spLocks noGrp="1" noChangeArrowheads="1"/>
          </p:cNvSpPr>
          <p:nvPr>
            <p:ph type="body" idx="1"/>
          </p:nvPr>
        </p:nvSpPr>
        <p:spPr>
          <a:xfrm>
            <a:off x="1905000" y="1600200"/>
            <a:ext cx="7010400" cy="5029200"/>
          </a:xfrm>
        </p:spPr>
        <p:txBody>
          <a:bodyPr/>
          <a:lstStyle/>
          <a:p>
            <a:pPr eaLnBrk="1" hangingPunct="1">
              <a:lnSpc>
                <a:spcPct val="90000"/>
              </a:lnSpc>
            </a:pPr>
            <a:r>
              <a:rPr lang="en-US" b="1" smtClean="0">
                <a:solidFill>
                  <a:srgbClr val="000064"/>
                </a:solidFill>
              </a:rPr>
              <a:t>Organic chemistry</a:t>
            </a:r>
            <a:r>
              <a:rPr lang="en-US" smtClean="0"/>
              <a:t> is the chemistry of carbon-based compounds.</a:t>
            </a:r>
          </a:p>
          <a:p>
            <a:pPr eaLnBrk="1" hangingPunct="1">
              <a:lnSpc>
                <a:spcPct val="90000"/>
              </a:lnSpc>
            </a:pPr>
            <a:r>
              <a:rPr lang="en-US" smtClean="0"/>
              <a:t>There are two reasons why there are millions of organic chemicals.</a:t>
            </a:r>
          </a:p>
          <a:p>
            <a:pPr lvl="1" eaLnBrk="1" hangingPunct="1">
              <a:lnSpc>
                <a:spcPct val="90000"/>
              </a:lnSpc>
            </a:pPr>
            <a:r>
              <a:rPr lang="en-US" smtClean="0"/>
              <a:t>Carbon atoms can form strong bonds to other carbon atoms and still form bonds to atoms of other elements.</a:t>
            </a:r>
          </a:p>
          <a:p>
            <a:pPr lvl="1" eaLnBrk="1" hangingPunct="1">
              <a:lnSpc>
                <a:spcPct val="90000"/>
              </a:lnSpc>
            </a:pPr>
            <a:r>
              <a:rPr lang="en-US" smtClean="0"/>
              <a:t>There are many different ways to arrange the same atoms in carbon-based compounds.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9550" y="381000"/>
            <a:ext cx="8724900" cy="1143000"/>
          </a:xfrm>
        </p:spPr>
        <p:txBody>
          <a:bodyPr/>
          <a:lstStyle/>
          <a:p>
            <a:pPr>
              <a:defRPr/>
            </a:pPr>
            <a:r>
              <a:rPr lang="en-US" sz="3200" dirty="0">
                <a:solidFill>
                  <a:schemeClr val="accent6">
                    <a:lumMod val="75000"/>
                  </a:schemeClr>
                </a:solidFill>
                <a:latin typeface="Arial Black" pitchFamily="34" charset="0"/>
              </a:rPr>
              <a:t>Difference Between Theoretical and Actual Effects</a:t>
            </a:r>
          </a:p>
        </p:txBody>
      </p:sp>
      <p:sp>
        <p:nvSpPr>
          <p:cNvPr id="30723" name="Rectangle 3"/>
          <p:cNvSpPr>
            <a:spLocks noGrp="1" noChangeArrowheads="1"/>
          </p:cNvSpPr>
          <p:nvPr>
            <p:ph type="body" idx="1"/>
          </p:nvPr>
        </p:nvSpPr>
        <p:spPr>
          <a:xfrm>
            <a:off x="609600" y="1752600"/>
            <a:ext cx="7924800" cy="4876800"/>
          </a:xfrm>
        </p:spPr>
        <p:txBody>
          <a:bodyPr/>
          <a:lstStyle/>
          <a:p>
            <a:r>
              <a:rPr lang="en-US" sz="2800" smtClean="0"/>
              <a:t>The ability of CW agents to kill or hurt people depends on a number of factors, such as:</a:t>
            </a:r>
          </a:p>
          <a:p>
            <a:pPr lvl="1"/>
            <a:r>
              <a:rPr lang="en-US" sz="2400" smtClean="0"/>
              <a:t>Quality of agent</a:t>
            </a:r>
          </a:p>
          <a:p>
            <a:pPr lvl="1"/>
            <a:r>
              <a:rPr lang="en-US" sz="2400" smtClean="0"/>
              <a:t>Means of delivery</a:t>
            </a:r>
          </a:p>
          <a:p>
            <a:pPr lvl="1"/>
            <a:r>
              <a:rPr lang="en-US" sz="2400" smtClean="0"/>
              <a:t>Environmental factors</a:t>
            </a:r>
          </a:p>
          <a:p>
            <a:r>
              <a:rPr lang="en-US" sz="2800" smtClean="0"/>
              <a:t>Illustration:</a:t>
            </a:r>
          </a:p>
          <a:p>
            <a:pPr lvl="1"/>
            <a:r>
              <a:rPr lang="en-US" sz="2400" smtClean="0"/>
              <a:t>In theory, less than a teaspoon of mustard gas can kill if it is inhaled into the lungs. Yet in WW I, more than 60 pounds of mustard gas were used for each man killed or wounded. Only 2% of the people affected by mustard gas actually died.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2895600" y="130175"/>
            <a:ext cx="2690813" cy="690563"/>
          </a:xfrm>
        </p:spPr>
        <p:txBody>
          <a:bodyPr>
            <a:noAutofit/>
          </a:bodyPr>
          <a:lstStyle/>
          <a:p>
            <a:pPr algn="l">
              <a:defRPr/>
            </a:pPr>
            <a:r>
              <a:rPr lang="en-US" sz="4000" dirty="0" smtClean="0">
                <a:solidFill>
                  <a:schemeClr val="accent6">
                    <a:lumMod val="75000"/>
                  </a:schemeClr>
                </a:solidFill>
                <a:latin typeface="Arial Black" pitchFamily="34" charset="0"/>
              </a:rPr>
              <a:t>Lewisite</a:t>
            </a:r>
          </a:p>
        </p:txBody>
      </p:sp>
      <p:sp>
        <p:nvSpPr>
          <p:cNvPr id="31747" name="Rectangle 7"/>
          <p:cNvSpPr>
            <a:spLocks noGrp="1" noChangeArrowheads="1"/>
          </p:cNvSpPr>
          <p:nvPr>
            <p:ph type="body" sz="half" idx="2"/>
          </p:nvPr>
        </p:nvSpPr>
        <p:spPr>
          <a:xfrm>
            <a:off x="381000" y="2438400"/>
            <a:ext cx="8386763" cy="3962400"/>
          </a:xfrm>
        </p:spPr>
        <p:txBody>
          <a:bodyPr/>
          <a:lstStyle/>
          <a:p>
            <a:r>
              <a:rPr lang="en-US" sz="2400" dirty="0" smtClean="0"/>
              <a:t>Easily penetrates ordinary clothing</a:t>
            </a:r>
          </a:p>
          <a:p>
            <a:r>
              <a:rPr lang="en-US" sz="2400" dirty="0" smtClean="0"/>
              <a:t>Upon skin contact immediate pain and itching with a rash and swelling. Large blisters (similar to those caused by mustard gas) develop after approximately 12 hours</a:t>
            </a:r>
          </a:p>
          <a:p>
            <a:r>
              <a:rPr lang="en-US" sz="2400" dirty="0" smtClean="0"/>
              <a:t>Can cause systemic poisoning leading to liver damage or death.</a:t>
            </a:r>
          </a:p>
          <a:p>
            <a:r>
              <a:rPr lang="en-US" sz="2400" dirty="0" smtClean="0"/>
              <a:t>Inhalation causes a burning pain, sneezing, coughing, vomiting</a:t>
            </a:r>
          </a:p>
          <a:p>
            <a:r>
              <a:rPr lang="en-US" sz="2400" dirty="0" smtClean="0"/>
              <a:t>Ingestion results in severe pain, nausea, vomiting, and tissue damage.</a:t>
            </a:r>
          </a:p>
          <a:p>
            <a:pPr marL="0" indent="0">
              <a:buNone/>
            </a:pPr>
            <a:r>
              <a:rPr lang="en-US" sz="2400" baseline="30000" dirty="0" smtClean="0"/>
              <a:t>         </a:t>
            </a:r>
            <a:r>
              <a:rPr lang="en-US" sz="2400" baseline="30000" dirty="0" smtClean="0">
                <a:hlinkClick r:id="rId3"/>
              </a:rPr>
              <a:t>http</a:t>
            </a:r>
            <a:r>
              <a:rPr lang="en-US" sz="2400" baseline="30000" dirty="0">
                <a:hlinkClick r:id="rId3"/>
              </a:rPr>
              <a:t>://chemapps.stolaf.edu/jmol/jmol.php?model=Cl[As]%</a:t>
            </a:r>
            <a:r>
              <a:rPr lang="en-US" sz="2400" baseline="30000" dirty="0" smtClean="0">
                <a:hlinkClick r:id="rId3"/>
              </a:rPr>
              <a:t>28Cl%29\C%3DC\Cl</a:t>
            </a:r>
            <a:endParaRPr lang="en-US" sz="2400" baseline="30000" dirty="0" smtClean="0"/>
          </a:p>
          <a:p>
            <a:pPr marL="0" indent="0">
              <a:buNone/>
            </a:pPr>
            <a:endParaRPr lang="en-US" sz="2400" baseline="30000" dirty="0" smtClean="0"/>
          </a:p>
        </p:txBody>
      </p:sp>
      <p:pic>
        <p:nvPicPr>
          <p:cNvPr id="3174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04800"/>
            <a:ext cx="220534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66800"/>
            <a:ext cx="3429000" cy="121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1981200" y="223838"/>
            <a:ext cx="3605213" cy="690562"/>
          </a:xfrm>
        </p:spPr>
        <p:txBody>
          <a:bodyPr>
            <a:noAutofit/>
          </a:bodyPr>
          <a:lstStyle/>
          <a:p>
            <a:pPr algn="l">
              <a:defRPr/>
            </a:pPr>
            <a:r>
              <a:rPr lang="en-US" sz="4000" dirty="0" smtClean="0">
                <a:solidFill>
                  <a:schemeClr val="accent6">
                    <a:lumMod val="75000"/>
                  </a:schemeClr>
                </a:solidFill>
                <a:latin typeface="Arial Black" pitchFamily="34" charset="0"/>
              </a:rPr>
              <a:t>Lewisite (L)</a:t>
            </a:r>
          </a:p>
        </p:txBody>
      </p:sp>
      <p:sp>
        <p:nvSpPr>
          <p:cNvPr id="32771" name="Rectangle 7"/>
          <p:cNvSpPr>
            <a:spLocks noGrp="1" noChangeArrowheads="1"/>
          </p:cNvSpPr>
          <p:nvPr>
            <p:ph type="body" sz="half" idx="2"/>
          </p:nvPr>
        </p:nvSpPr>
        <p:spPr>
          <a:xfrm>
            <a:off x="381000" y="2438400"/>
            <a:ext cx="8386763" cy="4114800"/>
          </a:xfrm>
        </p:spPr>
        <p:txBody>
          <a:bodyPr/>
          <a:lstStyle/>
          <a:p>
            <a:r>
              <a:rPr lang="en-US" sz="2400" dirty="0" smtClean="0"/>
              <a:t>Oily, colorless liquid in its pure form and can appear amber to black in its impure form. </a:t>
            </a:r>
          </a:p>
          <a:p>
            <a:r>
              <a:rPr lang="en-US" sz="2400" dirty="0" smtClean="0"/>
              <a:t>Odorless when pure…smells like geraniums in impure form. </a:t>
            </a:r>
          </a:p>
          <a:p>
            <a:r>
              <a:rPr lang="en-US" sz="2400" dirty="0" smtClean="0"/>
              <a:t>Produced in the U.S. in 1918 to be used in World War I, but its production was too late for it to be used in the war. </a:t>
            </a:r>
          </a:p>
          <a:p>
            <a:r>
              <a:rPr lang="en-US" sz="2400" dirty="0" smtClean="0"/>
              <a:t>Used only as a chemical warfare agent</a:t>
            </a:r>
          </a:p>
          <a:p>
            <a:r>
              <a:rPr lang="en-US" sz="2400" dirty="0" smtClean="0"/>
              <a:t>Blended with sulfur mustard to lower the freezing point for cold weather use</a:t>
            </a:r>
          </a:p>
          <a:p>
            <a:r>
              <a:rPr lang="en-US" sz="2400" dirty="0" smtClean="0"/>
              <a:t>No medical or other practical use</a:t>
            </a:r>
            <a:endParaRPr lang="en-US" sz="2400" baseline="30000" dirty="0" smtClean="0"/>
          </a:p>
        </p:txBody>
      </p:sp>
      <p:pic>
        <p:nvPicPr>
          <p:cNvPr id="3277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52400"/>
            <a:ext cx="2133600" cy="221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66800"/>
            <a:ext cx="3505200" cy="124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2895600" y="130175"/>
            <a:ext cx="2690813" cy="690563"/>
          </a:xfrm>
        </p:spPr>
        <p:txBody>
          <a:bodyPr>
            <a:noAutofit/>
          </a:bodyPr>
          <a:lstStyle/>
          <a:p>
            <a:pPr algn="l">
              <a:defRPr/>
            </a:pPr>
            <a:r>
              <a:rPr lang="en-US" sz="4000" dirty="0" smtClean="0">
                <a:solidFill>
                  <a:schemeClr val="accent6">
                    <a:lumMod val="75000"/>
                  </a:schemeClr>
                </a:solidFill>
                <a:latin typeface="Arial Black" pitchFamily="34" charset="0"/>
              </a:rPr>
              <a:t>Lewisite</a:t>
            </a:r>
          </a:p>
        </p:txBody>
      </p:sp>
      <p:sp>
        <p:nvSpPr>
          <p:cNvPr id="33795" name="Rectangle 7"/>
          <p:cNvSpPr>
            <a:spLocks noGrp="1" noChangeArrowheads="1"/>
          </p:cNvSpPr>
          <p:nvPr>
            <p:ph type="body" sz="half" idx="2"/>
          </p:nvPr>
        </p:nvSpPr>
        <p:spPr>
          <a:xfrm>
            <a:off x="381000" y="2895600"/>
            <a:ext cx="8386763" cy="3733800"/>
          </a:xfrm>
        </p:spPr>
        <p:txBody>
          <a:bodyPr/>
          <a:lstStyle/>
          <a:p>
            <a:r>
              <a:rPr lang="en-US" sz="2800" dirty="0" smtClean="0"/>
              <a:t>U.S. made 20,000 tons of it</a:t>
            </a:r>
          </a:p>
          <a:p>
            <a:r>
              <a:rPr lang="en-US" sz="2800" dirty="0" smtClean="0"/>
              <a:t>Declared obsolete in 1950s</a:t>
            </a:r>
          </a:p>
          <a:p>
            <a:r>
              <a:rPr lang="en-US" sz="2800" dirty="0" smtClean="0"/>
              <a:t>Most of U.S. stockpiles chemically neutralized with bleach and dumped in Gulf of Mexico </a:t>
            </a:r>
          </a:p>
          <a:p>
            <a:r>
              <a:rPr lang="en-US" sz="2800" dirty="0" smtClean="0"/>
              <a:t>The destruction of the last of the lewisite stored in the U.S. at the Deseret Chemical Depot in Utah was completed 1/18/2012.</a:t>
            </a:r>
          </a:p>
          <a:p>
            <a:endParaRPr lang="en-US" dirty="0" smtClean="0"/>
          </a:p>
        </p:txBody>
      </p:sp>
      <p:pic>
        <p:nvPicPr>
          <p:cNvPr id="337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
            <a:ext cx="264795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19200"/>
            <a:ext cx="3810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extBox 1"/>
          <p:cNvSpPr txBox="1"/>
          <p:nvPr/>
        </p:nvSpPr>
        <p:spPr>
          <a:xfrm>
            <a:off x="76200" y="314325"/>
            <a:ext cx="8915400" cy="646113"/>
          </a:xfrm>
          <a:prstGeom prst="rect">
            <a:avLst/>
          </a:prstGeom>
          <a:noFill/>
        </p:spPr>
        <p:txBody>
          <a:bodyPr>
            <a:spAutoFit/>
          </a:bodyPr>
          <a:lstStyle/>
          <a:p>
            <a:pPr algn="ctr">
              <a:defRPr/>
            </a:pPr>
            <a:r>
              <a:rPr lang="en-US" sz="3600" dirty="0">
                <a:solidFill>
                  <a:schemeClr val="accent6">
                    <a:lumMod val="75000"/>
                  </a:schemeClr>
                </a:solidFill>
                <a:latin typeface="Arial Black" pitchFamily="34" charset="0"/>
              </a:rPr>
              <a:t>Description of Toxicity</a:t>
            </a:r>
          </a:p>
        </p:txBody>
      </p:sp>
      <p:sp>
        <p:nvSpPr>
          <p:cNvPr id="3" name="Rectangle 2"/>
          <p:cNvSpPr>
            <a:spLocks noChangeArrowheads="1"/>
          </p:cNvSpPr>
          <p:nvPr/>
        </p:nvSpPr>
        <p:spPr bwMode="auto">
          <a:xfrm>
            <a:off x="722313" y="1206500"/>
            <a:ext cx="79644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t>LD</a:t>
            </a:r>
            <a:r>
              <a:rPr lang="en-US" sz="2800" b="1" baseline="-25000"/>
              <a:t>50</a:t>
            </a:r>
            <a:r>
              <a:rPr lang="en-US" sz="2800" b="1"/>
              <a:t> (median lethal dose) </a:t>
            </a:r>
            <a:r>
              <a:rPr lang="en-US" sz="2800"/>
              <a:t>=  the dose expected to kill 50% of the population exposed; typically in mg/kg of body mass</a:t>
            </a:r>
          </a:p>
        </p:txBody>
      </p:sp>
      <p:pic>
        <p:nvPicPr>
          <p:cNvPr id="34820" name="Picture 8" descr="phosgene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30538"/>
            <a:ext cx="21336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mustard_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013" y="3043238"/>
            <a:ext cx="18049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9"/>
          <p:cNvSpPr txBox="1">
            <a:spLocks noChangeArrowheads="1"/>
          </p:cNvSpPr>
          <p:nvPr/>
        </p:nvSpPr>
        <p:spPr bwMode="auto">
          <a:xfrm>
            <a:off x="533400" y="5710238"/>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800 mg/kg (ppm)        30 mg/kg (ppm)       100 mg/kg (ppm)</a:t>
            </a:r>
          </a:p>
        </p:txBody>
      </p:sp>
      <p:pic>
        <p:nvPicPr>
          <p:cNvPr id="34823" name="Picture 5" descr="lewi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900" y="3008313"/>
            <a:ext cx="18319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290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42640" tIns="914112" rIns="1142640" bIns="914112" anchor="ctr">
            <a:spAutoFit/>
          </a:bodyPr>
          <a:lstStyle/>
          <a:p>
            <a:endParaRPr lang="en-US"/>
          </a:p>
        </p:txBody>
      </p:sp>
      <p:graphicFrame>
        <p:nvGraphicFramePr>
          <p:cNvPr id="641027" name="Group 3"/>
          <p:cNvGraphicFramePr>
            <a:graphicFrameLocks noGrp="1"/>
          </p:cNvGraphicFramePr>
          <p:nvPr/>
        </p:nvGraphicFramePr>
        <p:xfrm>
          <a:off x="228600" y="609600"/>
          <a:ext cx="8610600" cy="6096001"/>
        </p:xfrm>
        <a:graphic>
          <a:graphicData uri="http://schemas.openxmlformats.org/drawingml/2006/table">
            <a:tbl>
              <a:tblPr/>
              <a:tblGrid>
                <a:gridCol w="2895600"/>
                <a:gridCol w="1981200"/>
                <a:gridCol w="1676400"/>
                <a:gridCol w="2057400"/>
              </a:tblGrid>
              <a:tr h="42862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Total Amount of Chemical Agents Used – 112,000 Tons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080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Verdana" pitchFamily="34" charset="0"/>
                          <a:cs typeface="Times New Roman" pitchFamily="18" charset="0"/>
                        </a:rPr>
                        <a:t>Nations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Verdana" pitchFamily="34" charset="0"/>
                          <a:cs typeface="Times New Roman" pitchFamily="18" charset="0"/>
                        </a:rPr>
                        <a:t>Non-fatal</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Verdana" pitchFamily="34" charset="0"/>
                          <a:cs typeface="Times New Roman" pitchFamily="18" charset="0"/>
                        </a:rPr>
                        <a:t>Deaths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Verdana" pitchFamily="34" charset="0"/>
                          <a:cs typeface="Times New Roman" pitchFamily="18" charset="0"/>
                        </a:rPr>
                        <a:t>Total Casualties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10160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Commonwealth Forces </a:t>
                      </a:r>
                      <a:br>
                        <a:rPr kumimoji="0" lang="en-US" sz="1200" b="1" i="0" u="none" strike="noStrike" cap="none" normalizeH="0" baseline="0" dirty="0" smtClean="0">
                          <a:ln>
                            <a:noFill/>
                          </a:ln>
                          <a:solidFill>
                            <a:srgbClr val="000000"/>
                          </a:solidFill>
                          <a:effectLst/>
                          <a:latin typeface="Verdana" pitchFamily="34" charset="0"/>
                          <a:cs typeface="Times New Roman" pitchFamily="18" charset="0"/>
                        </a:rPr>
                      </a:b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(Britain, Canada, Australia, New Zealand, India,...)</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180,597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8,109</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188,706</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4270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France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182,000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8,000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190,000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United States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71,345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1,462</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72,807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4254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Italy</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55,373</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4,627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60,000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Russia</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419,340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56,000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475,340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Germany</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191,000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9,000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200,000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Austria - Hungary</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97,000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3,000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100,000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4270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Others</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9,000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Verdana" pitchFamily="34" charset="0"/>
                          <a:cs typeface="Times New Roman" pitchFamily="18" charset="0"/>
                        </a:rPr>
                        <a:t>1,000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Verdana" pitchFamily="34" charset="0"/>
                          <a:cs typeface="Times New Roman" pitchFamily="18" charset="0"/>
                        </a:rPr>
                        <a:t>10,000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r h="7493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Verdana" pitchFamily="34" charset="0"/>
                          <a:cs typeface="Times New Roman" pitchFamily="18" charset="0"/>
                        </a:rPr>
                        <a:t>Total</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Verdana" pitchFamily="34" charset="0"/>
                          <a:cs typeface="Times New Roman" pitchFamily="18" charset="0"/>
                        </a:rPr>
                        <a:t>1,205,655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Verdana" pitchFamily="34" charset="0"/>
                          <a:cs typeface="Times New Roman" pitchFamily="18" charset="0"/>
                        </a:rPr>
                        <a:t>91,198 (1.1% of total)</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Verdana" pitchFamily="34" charset="0"/>
                          <a:cs typeface="Times New Roman" pitchFamily="18" charset="0"/>
                        </a:rPr>
                        <a:t>1,296,853</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CFEB9"/>
                    </a:solidFill>
                  </a:tcPr>
                </a:tc>
              </a:tr>
            </a:tbl>
          </a:graphicData>
        </a:graphic>
      </p:graphicFrame>
      <p:sp>
        <p:nvSpPr>
          <p:cNvPr id="35902" name="Text Box 62"/>
          <p:cNvSpPr txBox="1">
            <a:spLocks noChangeArrowheads="1"/>
          </p:cNvSpPr>
          <p:nvPr/>
        </p:nvSpPr>
        <p:spPr bwMode="auto">
          <a:xfrm>
            <a:off x="609600" y="0"/>
            <a:ext cx="8134350" cy="64135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3600" b="1" i="1">
              <a:solidFill>
                <a:srgbClr val="FAFD00"/>
              </a:solidFill>
              <a:latin typeface="Helvetica" pitchFamily="34" charset="0"/>
            </a:endParaRPr>
          </a:p>
        </p:txBody>
      </p:sp>
      <p:sp>
        <p:nvSpPr>
          <p:cNvPr id="23615" name="Rectangle 63"/>
          <p:cNvSpPr>
            <a:spLocks noGrp="1" noChangeArrowheads="1"/>
          </p:cNvSpPr>
          <p:nvPr>
            <p:ph type="title" idx="4294967295"/>
          </p:nvPr>
        </p:nvSpPr>
        <p:spPr>
          <a:xfrm>
            <a:off x="209550" y="76200"/>
            <a:ext cx="8724900" cy="488950"/>
          </a:xfrm>
        </p:spPr>
        <p:txBody>
          <a:bodyPr/>
          <a:lstStyle/>
          <a:p>
            <a:pPr>
              <a:defRPr/>
            </a:pPr>
            <a:r>
              <a:rPr lang="en-US" sz="3200" kern="1200" dirty="0">
                <a:solidFill>
                  <a:schemeClr val="accent6">
                    <a:lumMod val="75000"/>
                  </a:schemeClr>
                </a:solidFill>
                <a:latin typeface="Arial Black" pitchFamily="34" charset="0"/>
                <a:ea typeface="+mn-ea"/>
                <a:cs typeface="+mn-cs"/>
              </a:rPr>
              <a:t>World War I Casualties from Gas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67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290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42640" tIns="914112" rIns="1142640" bIns="914112" anchor="ctr">
            <a:spAutoFit/>
          </a:bodyPr>
          <a:lstStyle/>
          <a:p>
            <a:endParaRPr lang="en-US" sz="1800" b="0" i="0">
              <a:solidFill>
                <a:schemeClr val="tx1"/>
              </a:solidFill>
              <a:latin typeface="Arial" charset="0"/>
            </a:endParaRPr>
          </a:p>
        </p:txBody>
      </p:sp>
      <p:sp>
        <p:nvSpPr>
          <p:cNvPr id="23614" name="Text Box 62"/>
          <p:cNvSpPr txBox="1">
            <a:spLocks noChangeArrowheads="1"/>
          </p:cNvSpPr>
          <p:nvPr/>
        </p:nvSpPr>
        <p:spPr bwMode="auto">
          <a:xfrm>
            <a:off x="609600" y="0"/>
            <a:ext cx="8134350" cy="64135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Lst>
        </p:spPr>
        <p:txBody>
          <a:bodyPr>
            <a:spAutoFit/>
          </a:bodyPr>
          <a:lstStyle>
            <a:lvl1pPr>
              <a:defRPr sz="1600" b="1" i="1">
                <a:solidFill>
                  <a:srgbClr val="FAFD00"/>
                </a:solidFill>
                <a:latin typeface="Helvetica" pitchFamily="34" charset="0"/>
              </a:defRPr>
            </a:lvl1pPr>
            <a:lvl2pPr marL="742950" indent="-285750">
              <a:defRPr sz="1600" b="1" i="1">
                <a:solidFill>
                  <a:srgbClr val="FAFD00"/>
                </a:solidFill>
                <a:latin typeface="Helvetica" pitchFamily="34" charset="0"/>
              </a:defRPr>
            </a:lvl2pPr>
            <a:lvl3pPr marL="1143000" indent="-228600">
              <a:defRPr sz="1600" b="1" i="1">
                <a:solidFill>
                  <a:srgbClr val="FAFD00"/>
                </a:solidFill>
                <a:latin typeface="Helvetica" pitchFamily="34" charset="0"/>
              </a:defRPr>
            </a:lvl3pPr>
            <a:lvl4pPr marL="1600200" indent="-228600">
              <a:defRPr sz="1600" b="1" i="1">
                <a:solidFill>
                  <a:srgbClr val="FAFD00"/>
                </a:solidFill>
                <a:latin typeface="Helvetica" pitchFamily="34" charset="0"/>
              </a:defRPr>
            </a:lvl4pPr>
            <a:lvl5pPr marL="2057400" indent="-228600">
              <a:defRPr sz="1600" b="1" i="1">
                <a:solidFill>
                  <a:srgbClr val="FAFD00"/>
                </a:solidFill>
                <a:latin typeface="Helvetica" pitchFamily="34" charset="0"/>
              </a:defRPr>
            </a:lvl5pPr>
            <a:lvl6pPr marL="2514600" indent="-228600" eaLnBrk="0" fontAlgn="base" hangingPunct="0">
              <a:spcBef>
                <a:spcPct val="0"/>
              </a:spcBef>
              <a:spcAft>
                <a:spcPct val="0"/>
              </a:spcAft>
              <a:defRPr sz="1600" b="1" i="1">
                <a:solidFill>
                  <a:srgbClr val="FAFD00"/>
                </a:solidFill>
                <a:latin typeface="Helvetica" pitchFamily="34" charset="0"/>
              </a:defRPr>
            </a:lvl6pPr>
            <a:lvl7pPr marL="2971800" indent="-228600" eaLnBrk="0" fontAlgn="base" hangingPunct="0">
              <a:spcBef>
                <a:spcPct val="0"/>
              </a:spcBef>
              <a:spcAft>
                <a:spcPct val="0"/>
              </a:spcAft>
              <a:defRPr sz="1600" b="1" i="1">
                <a:solidFill>
                  <a:srgbClr val="FAFD00"/>
                </a:solidFill>
                <a:latin typeface="Helvetica" pitchFamily="34" charset="0"/>
              </a:defRPr>
            </a:lvl7pPr>
            <a:lvl8pPr marL="3429000" indent="-228600" eaLnBrk="0" fontAlgn="base" hangingPunct="0">
              <a:spcBef>
                <a:spcPct val="0"/>
              </a:spcBef>
              <a:spcAft>
                <a:spcPct val="0"/>
              </a:spcAft>
              <a:defRPr sz="1600" b="1" i="1">
                <a:solidFill>
                  <a:srgbClr val="FAFD00"/>
                </a:solidFill>
                <a:latin typeface="Helvetica" pitchFamily="34" charset="0"/>
              </a:defRPr>
            </a:lvl8pPr>
            <a:lvl9pPr marL="3886200" indent="-228600" eaLnBrk="0" fontAlgn="base" hangingPunct="0">
              <a:spcBef>
                <a:spcPct val="0"/>
              </a:spcBef>
              <a:spcAft>
                <a:spcPct val="0"/>
              </a:spcAft>
              <a:defRPr sz="1600" b="1" i="1">
                <a:solidFill>
                  <a:srgbClr val="FAFD00"/>
                </a:solidFill>
                <a:latin typeface="Helvetica" pitchFamily="34" charset="0"/>
              </a:defRPr>
            </a:lvl9pPr>
          </a:lstStyle>
          <a:p>
            <a:endParaRPr lang="en-US" sz="3600"/>
          </a:p>
        </p:txBody>
      </p:sp>
      <p:sp>
        <p:nvSpPr>
          <p:cNvPr id="23615" name="Rectangle 63"/>
          <p:cNvSpPr>
            <a:spLocks noGrp="1" noChangeArrowheads="1"/>
          </p:cNvSpPr>
          <p:nvPr>
            <p:ph type="title" idx="4294967295"/>
          </p:nvPr>
        </p:nvSpPr>
        <p:spPr>
          <a:xfrm>
            <a:off x="209550" y="425450"/>
            <a:ext cx="8724900" cy="488950"/>
          </a:xfrm>
          <a:noFill/>
        </p:spPr>
        <p:txBody>
          <a:bodyPr/>
          <a:lstStyle/>
          <a:p>
            <a:pPr algn="ctr"/>
            <a:r>
              <a:rPr lang="en-US" sz="3200" kern="1200" dirty="0" smtClean="0">
                <a:solidFill>
                  <a:schemeClr val="accent6">
                    <a:lumMod val="75000"/>
                  </a:schemeClr>
                </a:solidFill>
                <a:latin typeface="Arial Black" pitchFamily="34" charset="0"/>
                <a:ea typeface="+mn-ea"/>
                <a:cs typeface="+mn-cs"/>
              </a:rPr>
              <a:t>U.S. Chemical Warfare Service (CWS)</a:t>
            </a:r>
            <a:endParaRPr lang="en-US" sz="3200" kern="1200" dirty="0">
              <a:solidFill>
                <a:schemeClr val="accent6">
                  <a:lumMod val="75000"/>
                </a:schemeClr>
              </a:solidFill>
              <a:latin typeface="Arial Black" pitchFamily="34" charset="0"/>
              <a:ea typeface="+mn-ea"/>
              <a:cs typeface="+mn-cs"/>
            </a:endParaRPr>
          </a:p>
        </p:txBody>
      </p:sp>
      <p:sp>
        <p:nvSpPr>
          <p:cNvPr id="6" name="Rectangle 5"/>
          <p:cNvSpPr>
            <a:spLocks noChangeArrowheads="1"/>
          </p:cNvSpPr>
          <p:nvPr/>
        </p:nvSpPr>
        <p:spPr bwMode="auto">
          <a:xfrm>
            <a:off x="722313" y="1206500"/>
            <a:ext cx="796448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Arial" pitchFamily="34" charset="0"/>
              <a:buChar char="•"/>
            </a:pPr>
            <a:r>
              <a:rPr lang="en-US" sz="2800" dirty="0" smtClean="0"/>
              <a:t>Formed in 1918</a:t>
            </a:r>
          </a:p>
          <a:p>
            <a:pPr marL="457200" indent="-457200">
              <a:buFont typeface="Arial" pitchFamily="34" charset="0"/>
              <a:buChar char="•"/>
            </a:pPr>
            <a:r>
              <a:rPr lang="en-US" sz="2800" dirty="0" smtClean="0"/>
              <a:t>Headquartered at Edgewood Arsenal</a:t>
            </a:r>
          </a:p>
          <a:p>
            <a:pPr marL="457200" indent="-457200">
              <a:buFont typeface="Arial" pitchFamily="34" charset="0"/>
              <a:buChar char="•"/>
            </a:pPr>
            <a:r>
              <a:rPr lang="en-US" sz="2800" dirty="0" smtClean="0"/>
              <a:t>Headed by General Amos Fries</a:t>
            </a:r>
          </a:p>
          <a:p>
            <a:endParaRPr lang="en-US" sz="2800" dirty="0"/>
          </a:p>
          <a:p>
            <a:r>
              <a:rPr lang="en-US" sz="2400" i="1" dirty="0" smtClean="0"/>
              <a:t>When properly safe-guarded with masks and other safety devices, [chemical weapons give] the most scientific and </a:t>
            </a:r>
            <a:r>
              <a:rPr lang="en-US" sz="2400" i="1" smtClean="0"/>
              <a:t>most ingenious people </a:t>
            </a:r>
            <a:r>
              <a:rPr lang="en-US" sz="2400" i="1" dirty="0" smtClean="0"/>
              <a:t>an advantage over the less scientific and less ingenious…It is just as sportsman-like to fight with chemical warfare material as it is to fight with machine guns.</a:t>
            </a:r>
          </a:p>
          <a:p>
            <a:endParaRPr lang="en-US" sz="2400" i="1" dirty="0"/>
          </a:p>
          <a:p>
            <a:r>
              <a:rPr lang="en-US" sz="2400" dirty="0" smtClean="0"/>
              <a:t>				General Fries</a:t>
            </a:r>
            <a:endParaRPr lang="en-US" sz="2400" dirty="0"/>
          </a:p>
        </p:txBody>
      </p:sp>
    </p:spTree>
    <p:extLst>
      <p:ext uri="{BB962C8B-B14F-4D97-AF65-F5344CB8AC3E}">
        <p14:creationId xmlns:p14="http://schemas.microsoft.com/office/powerpoint/2010/main" val="319452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228600" y="381000"/>
            <a:ext cx="8705850" cy="690563"/>
          </a:xfrm>
        </p:spPr>
        <p:txBody>
          <a:bodyPr>
            <a:noAutofit/>
          </a:bodyPr>
          <a:lstStyle/>
          <a:p>
            <a:pPr>
              <a:defRPr/>
            </a:pPr>
            <a:r>
              <a:rPr lang="en-US" sz="4000" dirty="0" smtClean="0">
                <a:solidFill>
                  <a:schemeClr val="accent6">
                    <a:lumMod val="75000"/>
                  </a:schemeClr>
                </a:solidFill>
                <a:latin typeface="Arial Black" pitchFamily="34" charset="0"/>
              </a:rPr>
              <a:t>1925 Geneva Protocol</a:t>
            </a:r>
          </a:p>
        </p:txBody>
      </p:sp>
      <p:sp>
        <p:nvSpPr>
          <p:cNvPr id="23559" name="Rectangle 7"/>
          <p:cNvSpPr>
            <a:spLocks noGrp="1" noChangeArrowheads="1"/>
          </p:cNvSpPr>
          <p:nvPr>
            <p:ph type="body" sz="half" idx="2"/>
          </p:nvPr>
        </p:nvSpPr>
        <p:spPr>
          <a:xfrm>
            <a:off x="304800" y="1219200"/>
            <a:ext cx="8539163" cy="5257800"/>
          </a:xfrm>
        </p:spPr>
        <p:txBody>
          <a:bodyPr>
            <a:noAutofit/>
          </a:bodyPr>
          <a:lstStyle/>
          <a:p>
            <a:pPr>
              <a:defRPr/>
            </a:pPr>
            <a:r>
              <a:rPr lang="en-US" sz="2400" dirty="0" smtClean="0">
                <a:latin typeface="+mj-lt"/>
                <a:ea typeface="+mj-ea"/>
                <a:cs typeface="+mj-cs"/>
              </a:rPr>
              <a:t>Protocol on the Prohibition of the Use in War of Asphyxiating, Poisonous or Other Gases, and of Bacteriological Methods of Warfare</a:t>
            </a:r>
          </a:p>
          <a:p>
            <a:pPr>
              <a:defRPr/>
            </a:pPr>
            <a:r>
              <a:rPr lang="en-US" sz="2400" dirty="0" smtClean="0">
                <a:latin typeface="+mj-lt"/>
                <a:ea typeface="+mj-ea"/>
                <a:cs typeface="+mj-cs"/>
              </a:rPr>
              <a:t>Banned use first use of chemical and biological weapons but not their production and stockpiling</a:t>
            </a:r>
          </a:p>
          <a:p>
            <a:pPr>
              <a:defRPr/>
            </a:pPr>
            <a:r>
              <a:rPr lang="en-US" sz="2400" dirty="0">
                <a:latin typeface="+mj-lt"/>
                <a:ea typeface="+mj-ea"/>
                <a:cs typeface="+mj-cs"/>
              </a:rPr>
              <a:t>Adopted by the League of Nations</a:t>
            </a:r>
          </a:p>
          <a:p>
            <a:pPr>
              <a:defRPr/>
            </a:pPr>
            <a:r>
              <a:rPr lang="en-US" sz="2400" dirty="0" smtClean="0">
                <a:latin typeface="+mj-lt"/>
                <a:ea typeface="+mj-ea"/>
                <a:cs typeface="+mj-cs"/>
              </a:rPr>
              <a:t>Within ten years, it was ratified by forty countries, including most of the majors powers except the U.S. and Japan. </a:t>
            </a:r>
          </a:p>
          <a:p>
            <a:pPr>
              <a:defRPr/>
            </a:pPr>
            <a:r>
              <a:rPr lang="en-US" sz="2400" dirty="0" smtClean="0">
                <a:latin typeface="+mj-lt"/>
                <a:ea typeface="+mj-ea"/>
                <a:cs typeface="+mj-cs"/>
              </a:rPr>
              <a:t>Not ratified in U.S. for 50 years </a:t>
            </a:r>
            <a:r>
              <a:rPr lang="en-US" sz="2400" dirty="0"/>
              <a:t>(General Fries lobbied against it, aided by a coalition of veterans' groups, the chemical industry, and the American Chemical Society.)</a:t>
            </a:r>
            <a:endParaRPr lang="en-US" sz="2400" dirty="0" smtClean="0">
              <a:latin typeface="+mj-lt"/>
              <a:ea typeface="+mj-ea"/>
              <a:cs typeface="+mj-cs"/>
            </a:endParaRPr>
          </a:p>
          <a:p>
            <a:pPr>
              <a:defRPr/>
            </a:pPr>
            <a:r>
              <a:rPr lang="en-US" sz="2400" dirty="0" smtClean="0">
                <a:latin typeface="+mj-lt"/>
                <a:ea typeface="+mj-ea"/>
                <a:cs typeface="+mj-cs"/>
              </a:rPr>
              <a:t>Many countries reserved the right to retaliate and therefore stockpiled chemical weapons.</a:t>
            </a:r>
            <a:endParaRPr lang="en-US" sz="2400" dirty="0">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228600" y="503237"/>
            <a:ext cx="8724900" cy="487363"/>
          </a:xfrm>
        </p:spPr>
        <p:txBody>
          <a:bodyPr/>
          <a:lstStyle/>
          <a:p>
            <a:pPr>
              <a:defRPr/>
            </a:pPr>
            <a:r>
              <a:rPr lang="en-US" sz="3200" dirty="0">
                <a:solidFill>
                  <a:schemeClr val="accent6">
                    <a:lumMod val="75000"/>
                  </a:schemeClr>
                </a:solidFill>
                <a:latin typeface="Arial Black" pitchFamily="34" charset="0"/>
              </a:rPr>
              <a:t>CW</a:t>
            </a:r>
            <a:r>
              <a:rPr lang="en-US" sz="3200" dirty="0"/>
              <a:t> </a:t>
            </a:r>
            <a:r>
              <a:rPr lang="en-US" sz="3200" dirty="0">
                <a:solidFill>
                  <a:schemeClr val="accent6">
                    <a:lumMod val="75000"/>
                  </a:schemeClr>
                </a:solidFill>
                <a:latin typeface="Arial Black" pitchFamily="34" charset="0"/>
              </a:rPr>
              <a:t>Use in Interwar Period</a:t>
            </a:r>
          </a:p>
        </p:txBody>
      </p:sp>
      <p:sp>
        <p:nvSpPr>
          <p:cNvPr id="649219" name="Rectangle 3"/>
          <p:cNvSpPr>
            <a:spLocks noGrp="1" noChangeArrowheads="1"/>
          </p:cNvSpPr>
          <p:nvPr>
            <p:ph type="body" idx="1"/>
          </p:nvPr>
        </p:nvSpPr>
        <p:spPr>
          <a:xfrm>
            <a:off x="381000" y="1371600"/>
            <a:ext cx="8382000" cy="5257800"/>
          </a:xfrm>
        </p:spPr>
        <p:txBody>
          <a:bodyPr/>
          <a:lstStyle/>
          <a:p>
            <a:pPr>
              <a:defRPr/>
            </a:pPr>
            <a:r>
              <a:rPr lang="en-US" sz="2800" dirty="0" smtClean="0"/>
              <a:t>Italian </a:t>
            </a:r>
            <a:r>
              <a:rPr lang="en-US" sz="2800" dirty="0"/>
              <a:t>Use of CW in </a:t>
            </a:r>
            <a:r>
              <a:rPr lang="en-US" sz="2800" dirty="0" smtClean="0"/>
              <a:t>Ethiopia  1935-1936</a:t>
            </a:r>
            <a:endParaRPr lang="en-US" sz="2800" dirty="0"/>
          </a:p>
          <a:p>
            <a:pPr lvl="1">
              <a:defRPr/>
            </a:pPr>
            <a:r>
              <a:rPr lang="en-US" sz="2400" dirty="0"/>
              <a:t>sprayed mustard from </a:t>
            </a:r>
            <a:r>
              <a:rPr lang="en-US" sz="2400" dirty="0" smtClean="0"/>
              <a:t>planes and dropped aerial bombs with sulfur mustard</a:t>
            </a:r>
          </a:p>
          <a:p>
            <a:pPr lvl="1">
              <a:defRPr/>
            </a:pPr>
            <a:r>
              <a:rPr lang="en-US" sz="2400" dirty="0" smtClean="0"/>
              <a:t>Italy </a:t>
            </a:r>
            <a:r>
              <a:rPr lang="en-US" sz="2400" dirty="0"/>
              <a:t>argued that the protocol did not prohibit the use of </a:t>
            </a:r>
            <a:r>
              <a:rPr lang="en-US" sz="2400" dirty="0" smtClean="0"/>
              <a:t>chemical weapons </a:t>
            </a:r>
            <a:r>
              <a:rPr lang="en-US" sz="2400" dirty="0"/>
              <a:t>in retaliation </a:t>
            </a:r>
            <a:r>
              <a:rPr lang="en-US" sz="2400" dirty="0" smtClean="0"/>
              <a:t>for </a:t>
            </a:r>
            <a:r>
              <a:rPr lang="en-US" sz="2400" dirty="0"/>
              <a:t>war </a:t>
            </a:r>
            <a:r>
              <a:rPr lang="en-US" sz="2400" dirty="0" smtClean="0"/>
              <a:t>crimes.</a:t>
            </a:r>
            <a:endParaRPr lang="en-US" sz="2400" dirty="0"/>
          </a:p>
          <a:p>
            <a:pPr lvl="1">
              <a:defRPr/>
            </a:pPr>
            <a:r>
              <a:rPr lang="en-US" sz="2400" dirty="0"/>
              <a:t>estimated 15,000 casualties</a:t>
            </a:r>
          </a:p>
          <a:p>
            <a:pPr>
              <a:defRPr/>
            </a:pPr>
            <a:r>
              <a:rPr lang="en-US" sz="2800" dirty="0" smtClean="0"/>
              <a:t>Japanese against Chinese 1937-1945</a:t>
            </a:r>
          </a:p>
          <a:p>
            <a:pPr lvl="1">
              <a:defRPr/>
            </a:pPr>
            <a:r>
              <a:rPr lang="en-US" sz="2400" dirty="0" smtClean="0"/>
              <a:t>Over 1,000 assaults with blister and incapacitating agents</a:t>
            </a:r>
          </a:p>
          <a:p>
            <a:pPr lvl="1">
              <a:defRPr/>
            </a:pPr>
            <a:r>
              <a:rPr lang="en-US" sz="2400" dirty="0" smtClean="0"/>
              <a:t>Estimated 10,000 fatalities (99% military)</a:t>
            </a:r>
          </a:p>
          <a:p>
            <a:pPr lvl="1">
              <a:defRPr/>
            </a:pPr>
            <a:r>
              <a:rPr lang="en-US" sz="2400" dirty="0" smtClean="0"/>
              <a:t>Estimated 84,000 casualties (80% military)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2514600" y="914400"/>
            <a:ext cx="6096000" cy="487363"/>
          </a:xfrm>
        </p:spPr>
        <p:txBody>
          <a:bodyPr/>
          <a:lstStyle/>
          <a:p>
            <a:pPr algn="l">
              <a:defRPr/>
            </a:pPr>
            <a:r>
              <a:rPr lang="en-US" sz="3200" dirty="0">
                <a:solidFill>
                  <a:schemeClr val="accent6">
                    <a:lumMod val="75000"/>
                  </a:schemeClr>
                </a:solidFill>
                <a:latin typeface="Arial Black" pitchFamily="34" charset="0"/>
              </a:rPr>
              <a:t>CW</a:t>
            </a:r>
            <a:r>
              <a:rPr lang="en-US" sz="3200" dirty="0"/>
              <a:t> </a:t>
            </a:r>
            <a:r>
              <a:rPr lang="en-US" sz="3200" dirty="0">
                <a:solidFill>
                  <a:schemeClr val="accent6">
                    <a:lumMod val="75000"/>
                  </a:schemeClr>
                </a:solidFill>
                <a:latin typeface="Arial Black" pitchFamily="34" charset="0"/>
              </a:rPr>
              <a:t>Use in Interwar Period</a:t>
            </a:r>
          </a:p>
        </p:txBody>
      </p:sp>
      <p:sp>
        <p:nvSpPr>
          <p:cNvPr id="649219" name="Rectangle 3"/>
          <p:cNvSpPr>
            <a:spLocks noGrp="1" noChangeArrowheads="1"/>
          </p:cNvSpPr>
          <p:nvPr>
            <p:ph type="body" idx="1"/>
          </p:nvPr>
        </p:nvSpPr>
        <p:spPr>
          <a:xfrm>
            <a:off x="2057400" y="2133600"/>
            <a:ext cx="6705600" cy="4495800"/>
          </a:xfrm>
        </p:spPr>
        <p:txBody>
          <a:bodyPr/>
          <a:lstStyle/>
          <a:p>
            <a:pPr>
              <a:defRPr/>
            </a:pPr>
            <a:r>
              <a:rPr lang="en-US" sz="2800" dirty="0" smtClean="0"/>
              <a:t>Japan began shipping CW to Manchuria in 1935.</a:t>
            </a:r>
          </a:p>
          <a:p>
            <a:pPr>
              <a:defRPr/>
            </a:pPr>
            <a:r>
              <a:rPr lang="en-US" sz="2800" dirty="0" smtClean="0"/>
              <a:t>In 1940, shipped 100,000 munitions to fight Soviets.</a:t>
            </a:r>
          </a:p>
          <a:p>
            <a:pPr>
              <a:defRPr/>
            </a:pPr>
            <a:r>
              <a:rPr lang="en-US" sz="2800" dirty="0" smtClean="0"/>
              <a:t>In 1945, retreating Japanese units dumped or buried CW stocks.</a:t>
            </a:r>
            <a:endParaRPr lang="en-US" sz="2800" dirty="0" smtClean="0">
              <a:effectLst>
                <a:outerShdw blurRad="38100" dist="38100" dir="2700000" algn="tl">
                  <a:srgbClr val="FFFFFF"/>
                </a:outerShdw>
              </a:effectLst>
            </a:endParaRPr>
          </a:p>
        </p:txBody>
      </p:sp>
    </p:spTree>
    <p:extLst>
      <p:ext uri="{BB962C8B-B14F-4D97-AF65-F5344CB8AC3E}">
        <p14:creationId xmlns:p14="http://schemas.microsoft.com/office/powerpoint/2010/main" val="355725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429000" y="381000"/>
            <a:ext cx="5257800" cy="1143000"/>
          </a:xfrm>
        </p:spPr>
        <p:txBody>
          <a:bodyPr/>
          <a:lstStyle/>
          <a:p>
            <a:pPr algn="l" eaLnBrk="1" hangingPunct="1"/>
            <a:r>
              <a:rPr lang="en-US" sz="3600" smtClean="0">
                <a:solidFill>
                  <a:srgbClr val="000064"/>
                </a:solidFill>
                <a:latin typeface="Arial Black" pitchFamily="34" charset="0"/>
              </a:rPr>
              <a:t>Ways to Describe Organic Compounds</a:t>
            </a:r>
          </a:p>
        </p:txBody>
      </p:sp>
      <p:sp>
        <p:nvSpPr>
          <p:cNvPr id="8195" name="Rectangle 3"/>
          <p:cNvSpPr>
            <a:spLocks noGrp="1" noChangeArrowheads="1"/>
          </p:cNvSpPr>
          <p:nvPr>
            <p:ph type="body" idx="1"/>
          </p:nvPr>
        </p:nvSpPr>
        <p:spPr>
          <a:xfrm>
            <a:off x="2209800" y="1600200"/>
            <a:ext cx="6477000" cy="5029200"/>
          </a:xfrm>
        </p:spPr>
        <p:txBody>
          <a:bodyPr/>
          <a:lstStyle/>
          <a:p>
            <a:pPr eaLnBrk="1" hangingPunct="1"/>
            <a:r>
              <a:rPr lang="en-US" smtClean="0"/>
              <a:t>Lewis structures</a:t>
            </a:r>
          </a:p>
          <a:p>
            <a:pPr eaLnBrk="1" hangingPunct="1"/>
            <a:endParaRPr lang="en-US" smtClean="0"/>
          </a:p>
          <a:p>
            <a:pPr eaLnBrk="1" hangingPunct="1"/>
            <a:endParaRPr lang="en-US" smtClean="0"/>
          </a:p>
          <a:p>
            <a:pPr eaLnBrk="1" hangingPunct="1"/>
            <a:endParaRPr lang="en-US" smtClean="0"/>
          </a:p>
          <a:p>
            <a:pPr eaLnBrk="1" hangingPunct="1"/>
            <a:r>
              <a:rPr lang="en-US" smtClean="0"/>
              <a:t>Condensed Formulas</a:t>
            </a:r>
          </a:p>
          <a:p>
            <a:pPr eaLnBrk="1" hangingPunct="1">
              <a:buFontTx/>
              <a:buNone/>
            </a:pPr>
            <a:r>
              <a:rPr lang="en-US" smtClean="0"/>
              <a:t>        CH</a:t>
            </a:r>
            <a:r>
              <a:rPr lang="en-US" baseline="-25000" smtClean="0"/>
              <a:t>3</a:t>
            </a:r>
            <a:r>
              <a:rPr lang="en-US" smtClean="0"/>
              <a:t>CH(CH</a:t>
            </a:r>
            <a:r>
              <a:rPr lang="en-US" baseline="-25000" smtClean="0"/>
              <a:t>3</a:t>
            </a:r>
            <a:r>
              <a:rPr lang="en-US" smtClean="0"/>
              <a:t>)CH</a:t>
            </a:r>
            <a:r>
              <a:rPr lang="en-US" baseline="-25000" smtClean="0"/>
              <a:t>3</a:t>
            </a:r>
            <a:endParaRPr lang="en-US" smtClean="0"/>
          </a:p>
          <a:p>
            <a:pPr eaLnBrk="1" hangingPunct="1"/>
            <a:endParaRPr lang="en-US" smtClean="0"/>
          </a:p>
          <a:p>
            <a:pPr eaLnBrk="1" hangingPunct="1"/>
            <a:r>
              <a:rPr lang="en-US" smtClean="0"/>
              <a:t>Line Drawings</a:t>
            </a:r>
          </a:p>
        </p:txBody>
      </p:sp>
      <p:pic>
        <p:nvPicPr>
          <p:cNvPr id="8196" name="Picture 4" descr="methylpropane_larger_ls_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175" y="1676400"/>
            <a:ext cx="2308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methylpropane_line_larger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276850"/>
            <a:ext cx="1600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5612" name="Rectangle 12"/>
          <p:cNvSpPr>
            <a:spLocks noGrp="1" noChangeArrowheads="1"/>
          </p:cNvSpPr>
          <p:nvPr>
            <p:ph type="title"/>
          </p:nvPr>
        </p:nvSpPr>
        <p:spPr>
          <a:xfrm>
            <a:off x="209550" y="300038"/>
            <a:ext cx="8724900" cy="690562"/>
          </a:xfrm>
        </p:spPr>
        <p:txBody>
          <a:bodyPr>
            <a:noAutofit/>
          </a:bodyPr>
          <a:lstStyle/>
          <a:p>
            <a:pPr>
              <a:defRPr/>
            </a:pPr>
            <a:r>
              <a:rPr lang="en-US" sz="4000" dirty="0" smtClean="0">
                <a:solidFill>
                  <a:schemeClr val="accent6">
                    <a:lumMod val="75000"/>
                  </a:schemeClr>
                </a:solidFill>
                <a:latin typeface="Arial Black" pitchFamily="34" charset="0"/>
              </a:rPr>
              <a:t>Blood Agents</a:t>
            </a:r>
          </a:p>
        </p:txBody>
      </p:sp>
      <p:graphicFrame>
        <p:nvGraphicFramePr>
          <p:cNvPr id="46083" name="Object 13">
            <a:hlinkClick r:id="" action="ppaction://ole?verb=0"/>
          </p:cNvPr>
          <p:cNvGraphicFramePr>
            <a:graphicFrameLocks/>
          </p:cNvGraphicFramePr>
          <p:nvPr/>
        </p:nvGraphicFramePr>
        <p:xfrm>
          <a:off x="368300" y="1492250"/>
          <a:ext cx="1917700" cy="4781550"/>
        </p:xfrm>
        <a:graphic>
          <a:graphicData uri="http://schemas.openxmlformats.org/presentationml/2006/ole">
            <mc:AlternateContent xmlns:mc="http://schemas.openxmlformats.org/markup-compatibility/2006">
              <mc:Choice xmlns:v="urn:schemas-microsoft-com:vml" Requires="v">
                <p:oleObj spid="_x0000_s46252" name="Clip" r:id="rId4" imgW="1928813" imgH="4792663" progId="MS_ClipArt_Gallery.2">
                  <p:embed/>
                </p:oleObj>
              </mc:Choice>
              <mc:Fallback>
                <p:oleObj name="Clip" r:id="rId4" imgW="1928813" imgH="4792663" progId="MS_ClipArt_Gallery.2">
                  <p:embed/>
                  <p:pic>
                    <p:nvPicPr>
                      <p:cNvPr id="0" name="Object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14922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25614" name="Rectangle 14"/>
          <p:cNvSpPr>
            <a:spLocks noGrp="1" noChangeArrowheads="1"/>
          </p:cNvSpPr>
          <p:nvPr>
            <p:ph type="body" sz="half" idx="2"/>
          </p:nvPr>
        </p:nvSpPr>
        <p:spPr>
          <a:xfrm>
            <a:off x="2600325" y="1447800"/>
            <a:ext cx="5934075" cy="4595813"/>
          </a:xfrm>
        </p:spPr>
        <p:txBody>
          <a:bodyPr>
            <a:noAutofit/>
          </a:bodyPr>
          <a:lstStyle/>
          <a:p>
            <a:pPr>
              <a:defRPr/>
            </a:pPr>
            <a:r>
              <a:rPr lang="en-US" sz="2800" b="1" dirty="0" smtClean="0">
                <a:latin typeface="+mj-lt"/>
                <a:ea typeface="+mj-ea"/>
                <a:cs typeface="+mj-cs"/>
              </a:rPr>
              <a:t>Hydrogen cyanide</a:t>
            </a:r>
            <a:r>
              <a:rPr lang="en-US" sz="2800" dirty="0" smtClean="0">
                <a:latin typeface="+mj-lt"/>
                <a:ea typeface="+mj-ea"/>
                <a:cs typeface="+mj-cs"/>
              </a:rPr>
              <a:t>, cyanogen chloride, and arsine</a:t>
            </a:r>
          </a:p>
          <a:p>
            <a:pPr>
              <a:defRPr/>
            </a:pPr>
            <a:r>
              <a:rPr lang="en-US" sz="2800" dirty="0" smtClean="0">
                <a:latin typeface="+mj-lt"/>
                <a:ea typeface="+mj-ea"/>
                <a:cs typeface="+mj-cs"/>
              </a:rPr>
              <a:t>Mode </a:t>
            </a:r>
            <a:r>
              <a:rPr lang="en-US" sz="2800" dirty="0">
                <a:latin typeface="+mj-lt"/>
                <a:ea typeface="+mj-ea"/>
                <a:cs typeface="+mj-cs"/>
              </a:rPr>
              <a:t>of Action: </a:t>
            </a:r>
            <a:r>
              <a:rPr lang="en-US" sz="2800" dirty="0" smtClean="0">
                <a:latin typeface="+mj-lt"/>
                <a:ea typeface="+mj-ea"/>
                <a:cs typeface="+mj-cs"/>
              </a:rPr>
              <a:t>Inhalation</a:t>
            </a:r>
            <a:endParaRPr lang="en-US" sz="2800" dirty="0">
              <a:latin typeface="+mj-lt"/>
              <a:ea typeface="+mj-ea"/>
              <a:cs typeface="+mj-cs"/>
            </a:endParaRPr>
          </a:p>
          <a:p>
            <a:pPr>
              <a:defRPr/>
            </a:pPr>
            <a:r>
              <a:rPr lang="en-US" sz="2800" dirty="0">
                <a:latin typeface="+mj-lt"/>
                <a:ea typeface="+mj-ea"/>
                <a:cs typeface="+mj-cs"/>
              </a:rPr>
              <a:t>Physiological Effects of Cyanide</a:t>
            </a:r>
          </a:p>
          <a:p>
            <a:pPr lvl="1">
              <a:buFont typeface="Arial" pitchFamily="34" charset="0"/>
              <a:buChar char="•"/>
              <a:defRPr/>
            </a:pPr>
            <a:r>
              <a:rPr lang="en-US" dirty="0">
                <a:latin typeface="+mj-lt"/>
                <a:ea typeface="+mj-ea"/>
                <a:cs typeface="+mj-cs"/>
              </a:rPr>
              <a:t>Destroys ability of </a:t>
            </a:r>
            <a:r>
              <a:rPr lang="en-US" dirty="0" smtClean="0">
                <a:latin typeface="+mj-lt"/>
                <a:ea typeface="+mj-ea"/>
                <a:cs typeface="+mj-cs"/>
              </a:rPr>
              <a:t>tissues </a:t>
            </a:r>
            <a:r>
              <a:rPr lang="en-US" dirty="0">
                <a:latin typeface="+mj-lt"/>
                <a:ea typeface="+mj-ea"/>
                <a:cs typeface="+mj-cs"/>
              </a:rPr>
              <a:t>to utilize oxygen</a:t>
            </a:r>
          </a:p>
          <a:p>
            <a:pPr>
              <a:buFont typeface="Arial" pitchFamily="34" charset="0"/>
              <a:buChar char="•"/>
              <a:defRPr/>
            </a:pPr>
            <a:r>
              <a:rPr lang="en-US" sz="2800" dirty="0">
                <a:latin typeface="+mj-lt"/>
                <a:ea typeface="+mj-ea"/>
                <a:cs typeface="+mj-cs"/>
              </a:rPr>
              <a:t>Form When Disseminated: </a:t>
            </a:r>
            <a:r>
              <a:rPr lang="en-US" sz="2800" dirty="0" smtClean="0">
                <a:latin typeface="+mj-lt"/>
                <a:ea typeface="+mj-ea"/>
                <a:cs typeface="+mj-cs"/>
              </a:rPr>
              <a:t>Gas</a:t>
            </a:r>
            <a:endParaRPr lang="en-US" sz="2800" dirty="0">
              <a:latin typeface="+mj-lt"/>
              <a:ea typeface="+mj-ea"/>
              <a:cs typeface="+mj-cs"/>
            </a:endParaRPr>
          </a:p>
          <a:p>
            <a:pPr>
              <a:defRPr/>
            </a:pPr>
            <a:r>
              <a:rPr lang="en-US" sz="2800" dirty="0">
                <a:latin typeface="+mj-lt"/>
                <a:ea typeface="+mj-ea"/>
                <a:cs typeface="+mj-cs"/>
              </a:rPr>
              <a:t>Required Defensive Gear: Protective Mask</a:t>
            </a:r>
          </a:p>
        </p:txBody>
      </p:sp>
      <p:sp>
        <p:nvSpPr>
          <p:cNvPr id="46085" name="Line 15"/>
          <p:cNvSpPr>
            <a:spLocks noChangeShapeType="1"/>
          </p:cNvSpPr>
          <p:nvPr/>
        </p:nvSpPr>
        <p:spPr bwMode="auto">
          <a:xfrm flipH="1" flipV="1">
            <a:off x="1295400" y="2794000"/>
            <a:ext cx="1752600" cy="86360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1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1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0500" y="276352"/>
            <a:ext cx="5105400" cy="1057305"/>
          </a:xfrm>
        </p:spPr>
        <p:txBody>
          <a:bodyPr>
            <a:noAutofit/>
          </a:bodyPr>
          <a:lstStyle/>
          <a:p>
            <a:pPr algn="l">
              <a:defRPr/>
            </a:pPr>
            <a:r>
              <a:rPr lang="en-US" sz="3600" dirty="0" smtClean="0">
                <a:solidFill>
                  <a:schemeClr val="accent6">
                    <a:lumMod val="75000"/>
                  </a:schemeClr>
                </a:solidFill>
                <a:latin typeface="Arial Black" pitchFamily="34" charset="0"/>
              </a:rPr>
              <a:t>Hydrogen Cyanide, </a:t>
            </a:r>
            <a:br>
              <a:rPr lang="en-US" sz="3600" dirty="0" smtClean="0">
                <a:solidFill>
                  <a:schemeClr val="accent6">
                    <a:lumMod val="75000"/>
                  </a:schemeClr>
                </a:solidFill>
                <a:latin typeface="Arial Black" pitchFamily="34" charset="0"/>
              </a:rPr>
            </a:br>
            <a:r>
              <a:rPr lang="en-US" sz="3600" dirty="0" smtClean="0">
                <a:solidFill>
                  <a:schemeClr val="accent6">
                    <a:lumMod val="75000"/>
                  </a:schemeClr>
                </a:solidFill>
                <a:latin typeface="Arial Black" pitchFamily="34" charset="0"/>
              </a:rPr>
              <a:t>HCN</a:t>
            </a:r>
          </a:p>
        </p:txBody>
      </p:sp>
      <p:sp>
        <p:nvSpPr>
          <p:cNvPr id="30723" name="Rectangle 4"/>
          <p:cNvSpPr>
            <a:spLocks noGrp="1" noChangeArrowheads="1"/>
          </p:cNvSpPr>
          <p:nvPr>
            <p:ph type="body" sz="half" idx="2"/>
          </p:nvPr>
        </p:nvSpPr>
        <p:spPr>
          <a:xfrm>
            <a:off x="228600" y="1981200"/>
            <a:ext cx="8686800" cy="4572000"/>
          </a:xfrm>
        </p:spPr>
        <p:txBody>
          <a:bodyPr/>
          <a:lstStyle/>
          <a:p>
            <a:r>
              <a:rPr lang="en-US" sz="2400" dirty="0" smtClean="0"/>
              <a:t>Volatile liquid – boiling point 26 </a:t>
            </a:r>
            <a:r>
              <a:rPr lang="en-US" sz="2400" dirty="0"/>
              <a:t>°C (79 °F</a:t>
            </a:r>
            <a:r>
              <a:rPr lang="en-US" sz="2400" dirty="0" smtClean="0"/>
              <a:t>)</a:t>
            </a:r>
          </a:p>
          <a:p>
            <a:r>
              <a:rPr lang="en-US" sz="2400" dirty="0" smtClean="0"/>
              <a:t>Used in industry to make many important chemicals</a:t>
            </a:r>
          </a:p>
          <a:p>
            <a:r>
              <a:rPr lang="en-US" sz="2400" dirty="0" smtClean="0"/>
              <a:t>Fatal at concentrations as low as 300 mg/m</a:t>
            </a:r>
            <a:r>
              <a:rPr lang="en-US" sz="2400" baseline="30000" dirty="0" smtClean="0"/>
              <a:t>3</a:t>
            </a:r>
            <a:r>
              <a:rPr lang="en-US" sz="2400" dirty="0" smtClean="0"/>
              <a:t> in air.</a:t>
            </a:r>
          </a:p>
          <a:p>
            <a:r>
              <a:rPr lang="en-US" sz="2400" dirty="0" smtClean="0"/>
              <a:t>Disrupts cellular respiration (the conversion of nutrients and oxygen into carbon dioxide, water, and energy) by inhibiting an enzyme in mitochondria. </a:t>
            </a:r>
          </a:p>
          <a:p>
            <a:r>
              <a:rPr lang="en-US" sz="2400" dirty="0" smtClean="0"/>
              <a:t>Leads to dizziness, vomiting, loss of consciousness, and death</a:t>
            </a:r>
          </a:p>
          <a:p>
            <a:r>
              <a:rPr lang="en-US" sz="2400" dirty="0" smtClean="0"/>
              <a:t>Most made from the following reaction at 1200 </a:t>
            </a:r>
            <a:r>
              <a:rPr lang="en-US" sz="2400" dirty="0"/>
              <a:t>°C </a:t>
            </a:r>
            <a:r>
              <a:rPr lang="en-US" sz="2400" dirty="0" smtClean="0"/>
              <a:t>over a platinum catalyst.</a:t>
            </a:r>
          </a:p>
          <a:p>
            <a:pPr marL="0" indent="0">
              <a:buNone/>
            </a:pPr>
            <a:r>
              <a:rPr lang="pt-BR" sz="2400" dirty="0" smtClean="0"/>
              <a:t>            2CH</a:t>
            </a:r>
            <a:r>
              <a:rPr lang="pt-BR" sz="2400" baseline="-25000" dirty="0" smtClean="0"/>
              <a:t>4</a:t>
            </a:r>
            <a:r>
              <a:rPr lang="pt-BR" sz="2400" dirty="0" smtClean="0"/>
              <a:t> </a:t>
            </a:r>
            <a:r>
              <a:rPr lang="pt-BR" sz="2400" dirty="0"/>
              <a:t>+ </a:t>
            </a:r>
            <a:r>
              <a:rPr lang="pt-BR" sz="2400" dirty="0" smtClean="0"/>
              <a:t>2NH</a:t>
            </a:r>
            <a:r>
              <a:rPr lang="pt-BR" sz="2400" baseline="-25000" dirty="0" smtClean="0"/>
              <a:t>3</a:t>
            </a:r>
            <a:r>
              <a:rPr lang="pt-BR" sz="2400" dirty="0" smtClean="0"/>
              <a:t> </a:t>
            </a:r>
            <a:r>
              <a:rPr lang="pt-BR" sz="2400" dirty="0"/>
              <a:t>+ </a:t>
            </a:r>
            <a:r>
              <a:rPr lang="pt-BR" sz="2400" dirty="0" smtClean="0"/>
              <a:t>3O</a:t>
            </a:r>
            <a:r>
              <a:rPr lang="pt-BR" sz="2400" baseline="-25000" dirty="0" smtClean="0"/>
              <a:t>2</a:t>
            </a:r>
            <a:r>
              <a:rPr lang="pt-BR" sz="2400" dirty="0" smtClean="0"/>
              <a:t> </a:t>
            </a:r>
            <a:r>
              <a:rPr lang="pt-BR" sz="2400" dirty="0"/>
              <a:t>→ </a:t>
            </a:r>
            <a:r>
              <a:rPr lang="pt-BR" sz="2400" dirty="0" smtClean="0"/>
              <a:t>2HCN </a:t>
            </a:r>
            <a:r>
              <a:rPr lang="pt-BR" sz="2400" dirty="0"/>
              <a:t>+ </a:t>
            </a:r>
            <a:r>
              <a:rPr lang="pt-BR" sz="2400" dirty="0" smtClean="0"/>
              <a:t>6H</a:t>
            </a:r>
            <a:r>
              <a:rPr lang="pt-BR" sz="2400" baseline="-25000" dirty="0" smtClean="0"/>
              <a:t>2</a:t>
            </a:r>
            <a:r>
              <a:rPr lang="pt-BR" sz="2400" dirty="0" smtClean="0"/>
              <a:t>O</a:t>
            </a:r>
            <a:endParaRPr lang="en-US" sz="24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420387"/>
            <a:ext cx="1753614" cy="12582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163933"/>
            <a:ext cx="2286000" cy="551486"/>
          </a:xfrm>
          <a:prstGeom prst="rect">
            <a:avLst/>
          </a:prstGeom>
        </p:spPr>
      </p:pic>
    </p:spTree>
    <p:extLst>
      <p:ext uri="{BB962C8B-B14F-4D97-AF65-F5344CB8AC3E}">
        <p14:creationId xmlns:p14="http://schemas.microsoft.com/office/powerpoint/2010/main" val="3554628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shade val="30000"/>
                <a:satMod val="115000"/>
                <a:lumMod val="20000"/>
                <a:lumOff val="80000"/>
              </a:schemeClr>
            </a:gs>
            <a:gs pos="48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09600" y="152400"/>
            <a:ext cx="7924800" cy="685800"/>
          </a:xfrm>
        </p:spPr>
        <p:txBody>
          <a:bodyPr/>
          <a:lstStyle/>
          <a:p>
            <a:pPr eaLnBrk="1" hangingPunct="1"/>
            <a:r>
              <a:rPr lang="en-US" sz="4000" smtClean="0">
                <a:solidFill>
                  <a:srgbClr val="000064"/>
                </a:solidFill>
                <a:latin typeface="Arial Black" pitchFamily="34" charset="0"/>
              </a:rPr>
              <a:t>Enzymes</a:t>
            </a:r>
          </a:p>
        </p:txBody>
      </p:sp>
      <p:sp>
        <p:nvSpPr>
          <p:cNvPr id="429059" name="Rectangle 3"/>
          <p:cNvSpPr>
            <a:spLocks noGrp="1" noChangeArrowheads="1"/>
          </p:cNvSpPr>
          <p:nvPr>
            <p:ph type="body" idx="1"/>
          </p:nvPr>
        </p:nvSpPr>
        <p:spPr>
          <a:xfrm>
            <a:off x="304800" y="990600"/>
            <a:ext cx="8534400" cy="2209800"/>
          </a:xfrm>
        </p:spPr>
        <p:txBody>
          <a:bodyPr/>
          <a:lstStyle/>
          <a:p>
            <a:pPr eaLnBrk="1" hangingPunct="1">
              <a:lnSpc>
                <a:spcPct val="80000"/>
              </a:lnSpc>
            </a:pPr>
            <a:r>
              <a:rPr lang="en-US" sz="2800" smtClean="0"/>
              <a:t>Enzymes are naturally occurring catalysts, primarily composed of protein</a:t>
            </a:r>
            <a:r>
              <a:rPr lang="en-US" sz="2800" smtClean="0">
                <a:solidFill>
                  <a:srgbClr val="990000"/>
                </a:solidFill>
              </a:rPr>
              <a:t>.</a:t>
            </a:r>
            <a:r>
              <a:rPr lang="en-US" sz="2800" smtClean="0"/>
              <a:t> </a:t>
            </a:r>
            <a:r>
              <a:rPr lang="en-US" sz="2800" b="1" i="1" smtClean="0">
                <a:solidFill>
                  <a:srgbClr val="000064"/>
                </a:solidFill>
              </a:rPr>
              <a:t>Catalysts</a:t>
            </a:r>
            <a:r>
              <a:rPr lang="en-US" sz="2800" smtClean="0">
                <a:solidFill>
                  <a:schemeClr val="hlink"/>
                </a:solidFill>
              </a:rPr>
              <a:t> </a:t>
            </a:r>
            <a:r>
              <a:rPr lang="en-US" sz="2800" smtClean="0"/>
              <a:t>speed chemical changes without being permanently altered themselves.</a:t>
            </a:r>
          </a:p>
          <a:p>
            <a:pPr eaLnBrk="1" hangingPunct="1">
              <a:lnSpc>
                <a:spcPct val="80000"/>
              </a:lnSpc>
            </a:pPr>
            <a:r>
              <a:rPr lang="en-US" sz="2800" smtClean="0"/>
              <a:t>The chemicals that they act on are called </a:t>
            </a:r>
            <a:r>
              <a:rPr lang="en-US" sz="2800" b="1" i="1" smtClean="0">
                <a:solidFill>
                  <a:srgbClr val="000064"/>
                </a:solidFill>
              </a:rPr>
              <a:t>substrates</a:t>
            </a:r>
            <a:r>
              <a:rPr lang="en-US" sz="2800" smtClean="0"/>
              <a:t>.</a:t>
            </a:r>
          </a:p>
        </p:txBody>
      </p:sp>
      <p:pic>
        <p:nvPicPr>
          <p:cNvPr id="4813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314700"/>
            <a:ext cx="85725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9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362200" y="533400"/>
            <a:ext cx="6172200" cy="1143000"/>
          </a:xfrm>
        </p:spPr>
        <p:txBody>
          <a:bodyPr/>
          <a:lstStyle/>
          <a:p>
            <a:pPr algn="l" eaLnBrk="1" hangingPunct="1"/>
            <a:r>
              <a:rPr lang="en-US" sz="4000" smtClean="0">
                <a:solidFill>
                  <a:srgbClr val="000064"/>
                </a:solidFill>
                <a:latin typeface="Arial Black" pitchFamily="34" charset="0"/>
              </a:rPr>
              <a:t>Enzymes</a:t>
            </a:r>
          </a:p>
        </p:txBody>
      </p:sp>
      <p:sp>
        <p:nvSpPr>
          <p:cNvPr id="429059" name="Rectangle 3"/>
          <p:cNvSpPr>
            <a:spLocks noGrp="1" noChangeArrowheads="1"/>
          </p:cNvSpPr>
          <p:nvPr>
            <p:ph type="body" idx="1"/>
          </p:nvPr>
        </p:nvSpPr>
        <p:spPr>
          <a:xfrm>
            <a:off x="1905000" y="1905000"/>
            <a:ext cx="7162800" cy="4724400"/>
          </a:xfrm>
        </p:spPr>
        <p:txBody>
          <a:bodyPr/>
          <a:lstStyle/>
          <a:p>
            <a:pPr eaLnBrk="1" hangingPunct="1">
              <a:lnSpc>
                <a:spcPct val="80000"/>
              </a:lnSpc>
            </a:pPr>
            <a:r>
              <a:rPr lang="en-US" smtClean="0"/>
              <a:t>Very specific due to</a:t>
            </a:r>
          </a:p>
          <a:p>
            <a:pPr lvl="1" eaLnBrk="1" hangingPunct="1">
              <a:lnSpc>
                <a:spcPct val="80000"/>
              </a:lnSpc>
            </a:pPr>
            <a:r>
              <a:rPr lang="en-US" sz="2400" smtClean="0"/>
              <a:t>Substrate shape – “Lock and Key”</a:t>
            </a:r>
          </a:p>
          <a:p>
            <a:pPr lvl="1" eaLnBrk="1" hangingPunct="1">
              <a:lnSpc>
                <a:spcPct val="80000"/>
              </a:lnSpc>
            </a:pPr>
            <a:r>
              <a:rPr lang="en-US" sz="2400" smtClean="0"/>
              <a:t>Positions of binding groups, which attract substrates to the active site.</a:t>
            </a:r>
          </a:p>
          <a:p>
            <a:pPr lvl="1" eaLnBrk="1" hangingPunct="1">
              <a:lnSpc>
                <a:spcPct val="80000"/>
              </a:lnSpc>
            </a:pPr>
            <a:r>
              <a:rPr lang="en-US" sz="2400" smtClean="0"/>
              <a:t>Positions of the catalytic groups that speed the reaction.</a:t>
            </a:r>
          </a:p>
          <a:p>
            <a:pPr eaLnBrk="1" hangingPunct="1">
              <a:lnSpc>
                <a:spcPct val="80000"/>
              </a:lnSpc>
            </a:pPr>
            <a:r>
              <a:rPr lang="en-US" smtClean="0"/>
              <a:t>Speed chemical reactions because</a:t>
            </a:r>
          </a:p>
          <a:p>
            <a:pPr lvl="1" eaLnBrk="1" hangingPunct="1"/>
            <a:r>
              <a:rPr lang="en-US" sz="2400" smtClean="0"/>
              <a:t>Provide a different path to products that has more stable intermediates and therefore requires less energy.</a:t>
            </a:r>
          </a:p>
          <a:p>
            <a:pPr lvl="1" eaLnBrk="1" hangingPunct="1"/>
            <a:r>
              <a:rPr lang="en-US" sz="2400" smtClean="0"/>
              <a:t>Give the correct orientation every time.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90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90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905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90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905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9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09550" y="152400"/>
            <a:ext cx="8724900" cy="690563"/>
          </a:xfrm>
        </p:spPr>
        <p:txBody>
          <a:bodyPr>
            <a:noAutofit/>
          </a:bodyPr>
          <a:lstStyle/>
          <a:p>
            <a:pPr>
              <a:defRPr/>
            </a:pPr>
            <a:r>
              <a:rPr lang="en-US" sz="4000" dirty="0" smtClean="0">
                <a:solidFill>
                  <a:schemeClr val="accent6">
                    <a:lumMod val="75000"/>
                  </a:schemeClr>
                </a:solidFill>
                <a:latin typeface="Arial Black" pitchFamily="34" charset="0"/>
              </a:rPr>
              <a:t>Nerve Agents</a:t>
            </a:r>
          </a:p>
        </p:txBody>
      </p:sp>
      <p:graphicFrame>
        <p:nvGraphicFramePr>
          <p:cNvPr id="62467" name="Object 3">
            <a:hlinkClick r:id="" action="ppaction://ole?verb=0"/>
          </p:cNvPr>
          <p:cNvGraphicFramePr>
            <a:graphicFrameLocks/>
          </p:cNvGraphicFramePr>
          <p:nvPr/>
        </p:nvGraphicFramePr>
        <p:xfrm>
          <a:off x="122238" y="1492250"/>
          <a:ext cx="1917700" cy="4781550"/>
        </p:xfrm>
        <a:graphic>
          <a:graphicData uri="http://schemas.openxmlformats.org/presentationml/2006/ole">
            <mc:AlternateContent xmlns:mc="http://schemas.openxmlformats.org/markup-compatibility/2006">
              <mc:Choice xmlns:v="urn:schemas-microsoft-com:vml" Requires="v">
                <p:oleObj spid="_x0000_s62639" name="Clip" r:id="rId4" imgW="1928813" imgH="4792663" progId="MS_ClipArt_Gallery.2">
                  <p:embed/>
                </p:oleObj>
              </mc:Choice>
              <mc:Fallback>
                <p:oleObj name="Clip" r:id="rId4" imgW="1928813" imgH="4792663" progId="MS_ClipArt_Gallery.2">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4922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27652" name="Rectangle 4"/>
          <p:cNvSpPr>
            <a:spLocks noGrp="1" noChangeArrowheads="1"/>
          </p:cNvSpPr>
          <p:nvPr>
            <p:ph type="body" sz="half" idx="2"/>
          </p:nvPr>
        </p:nvSpPr>
        <p:spPr>
          <a:xfrm>
            <a:off x="1978819" y="990600"/>
            <a:ext cx="7012781" cy="5715000"/>
          </a:xfrm>
        </p:spPr>
        <p:txBody>
          <a:bodyPr>
            <a:noAutofit/>
          </a:bodyPr>
          <a:lstStyle/>
          <a:p>
            <a:pPr>
              <a:defRPr/>
            </a:pPr>
            <a:r>
              <a:rPr lang="en-US" sz="2400" b="1" dirty="0" smtClean="0">
                <a:latin typeface="+mj-lt"/>
                <a:ea typeface="+mj-ea"/>
                <a:cs typeface="+mj-cs"/>
              </a:rPr>
              <a:t>Tabun</a:t>
            </a:r>
            <a:r>
              <a:rPr lang="en-US" sz="2400" dirty="0" smtClean="0">
                <a:latin typeface="+mj-lt"/>
                <a:ea typeface="+mj-ea"/>
                <a:cs typeface="+mj-cs"/>
              </a:rPr>
              <a:t>, </a:t>
            </a:r>
            <a:r>
              <a:rPr lang="en-US" sz="2400" b="1" dirty="0">
                <a:latin typeface="+mj-lt"/>
                <a:ea typeface="+mj-ea"/>
                <a:cs typeface="+mj-cs"/>
              </a:rPr>
              <a:t>s</a:t>
            </a:r>
            <a:r>
              <a:rPr lang="en-US" sz="2400" b="1" dirty="0" smtClean="0">
                <a:latin typeface="+mj-lt"/>
                <a:ea typeface="+mj-ea"/>
                <a:cs typeface="+mj-cs"/>
              </a:rPr>
              <a:t>arin</a:t>
            </a:r>
            <a:r>
              <a:rPr lang="en-US" sz="2400" dirty="0" smtClean="0">
                <a:latin typeface="+mj-lt"/>
                <a:ea typeface="+mj-ea"/>
                <a:cs typeface="+mj-cs"/>
              </a:rPr>
              <a:t>, </a:t>
            </a:r>
            <a:r>
              <a:rPr lang="en-US" sz="2400" b="1" dirty="0" err="1">
                <a:latin typeface="+mj-lt"/>
                <a:ea typeface="+mj-ea"/>
                <a:cs typeface="+mj-cs"/>
              </a:rPr>
              <a:t>s</a:t>
            </a:r>
            <a:r>
              <a:rPr lang="en-US" sz="2400" b="1" dirty="0" err="1" smtClean="0">
                <a:latin typeface="+mj-lt"/>
                <a:ea typeface="+mj-ea"/>
                <a:cs typeface="+mj-cs"/>
              </a:rPr>
              <a:t>oman</a:t>
            </a:r>
            <a:r>
              <a:rPr lang="en-US" sz="2400" dirty="0" smtClean="0">
                <a:latin typeface="+mj-lt"/>
                <a:ea typeface="+mj-ea"/>
                <a:cs typeface="+mj-cs"/>
              </a:rPr>
              <a:t>, </a:t>
            </a:r>
            <a:r>
              <a:rPr lang="en-US" sz="2400" dirty="0" err="1" smtClean="0">
                <a:latin typeface="+mj-lt"/>
                <a:ea typeface="+mj-ea"/>
                <a:cs typeface="+mj-cs"/>
              </a:rPr>
              <a:t>cyclosarin</a:t>
            </a:r>
            <a:r>
              <a:rPr lang="en-US" sz="2400" dirty="0" smtClean="0">
                <a:latin typeface="+mj-lt"/>
                <a:ea typeface="+mj-ea"/>
                <a:cs typeface="+mj-cs"/>
              </a:rPr>
              <a:t>, </a:t>
            </a:r>
            <a:r>
              <a:rPr lang="en-US" sz="2400" b="1" dirty="0" smtClean="0">
                <a:latin typeface="+mj-lt"/>
                <a:ea typeface="+mj-ea"/>
                <a:cs typeface="+mj-cs"/>
              </a:rPr>
              <a:t>VX</a:t>
            </a:r>
            <a:r>
              <a:rPr lang="en-US" sz="2400" dirty="0" smtClean="0">
                <a:latin typeface="+mj-lt"/>
                <a:ea typeface="+mj-ea"/>
                <a:cs typeface="+mj-cs"/>
              </a:rPr>
              <a:t>, </a:t>
            </a:r>
            <a:r>
              <a:rPr lang="en-US" sz="2400" dirty="0" err="1" smtClean="0">
                <a:latin typeface="+mj-lt"/>
                <a:ea typeface="+mj-ea"/>
                <a:cs typeface="+mj-cs"/>
              </a:rPr>
              <a:t>Novichok</a:t>
            </a:r>
            <a:endParaRPr lang="en-US" sz="2400" dirty="0" smtClean="0">
              <a:latin typeface="+mj-lt"/>
              <a:ea typeface="+mj-ea"/>
              <a:cs typeface="+mj-cs"/>
            </a:endParaRPr>
          </a:p>
          <a:p>
            <a:pPr>
              <a:defRPr/>
            </a:pPr>
            <a:r>
              <a:rPr lang="en-US" sz="2400" dirty="0" smtClean="0">
                <a:latin typeface="+mj-lt"/>
                <a:ea typeface="+mj-ea"/>
                <a:cs typeface="+mj-cs"/>
              </a:rPr>
              <a:t>Modes </a:t>
            </a:r>
            <a:r>
              <a:rPr lang="en-US" sz="2400" dirty="0">
                <a:latin typeface="+mj-lt"/>
                <a:ea typeface="+mj-ea"/>
                <a:cs typeface="+mj-cs"/>
              </a:rPr>
              <a:t>of Action: </a:t>
            </a:r>
            <a:r>
              <a:rPr lang="en-US" sz="2400" dirty="0" smtClean="0">
                <a:latin typeface="+mj-lt"/>
                <a:ea typeface="+mj-ea"/>
                <a:cs typeface="+mj-cs"/>
              </a:rPr>
              <a:t>Contact, Inhalation</a:t>
            </a:r>
            <a:endParaRPr lang="en-US" sz="2400" dirty="0">
              <a:latin typeface="+mj-lt"/>
              <a:ea typeface="+mj-ea"/>
              <a:cs typeface="+mj-cs"/>
            </a:endParaRPr>
          </a:p>
          <a:p>
            <a:pPr>
              <a:defRPr/>
            </a:pPr>
            <a:r>
              <a:rPr lang="en-US" sz="2400" dirty="0" smtClean="0">
                <a:latin typeface="+mj-lt"/>
                <a:ea typeface="+mj-ea"/>
                <a:cs typeface="+mj-cs"/>
              </a:rPr>
              <a:t>Physiological Effects</a:t>
            </a:r>
          </a:p>
          <a:p>
            <a:pPr lvl="1">
              <a:buFont typeface="Arial" pitchFamily="34" charset="0"/>
              <a:buChar char="•"/>
              <a:defRPr/>
            </a:pPr>
            <a:r>
              <a:rPr lang="en-US" sz="2400" dirty="0" smtClean="0"/>
              <a:t>Disrupt </a:t>
            </a:r>
            <a:r>
              <a:rPr lang="en-US" sz="2400" dirty="0"/>
              <a:t>the mechanism by which nerves transfer messages to organs </a:t>
            </a:r>
            <a:endParaRPr lang="en-US" sz="2400" dirty="0" smtClean="0"/>
          </a:p>
          <a:p>
            <a:pPr lvl="1">
              <a:buFont typeface="Arial" pitchFamily="34" charset="0"/>
              <a:buChar char="•"/>
              <a:defRPr/>
            </a:pPr>
            <a:r>
              <a:rPr lang="en-US" sz="2400" dirty="0" smtClean="0">
                <a:latin typeface="+mj-lt"/>
                <a:ea typeface="+mj-ea"/>
                <a:cs typeface="+mj-cs"/>
              </a:rPr>
              <a:t>Causes seizures and loss of body control</a:t>
            </a:r>
          </a:p>
          <a:p>
            <a:pPr lvl="1">
              <a:buFont typeface="Arial" pitchFamily="34" charset="0"/>
              <a:buChar char="•"/>
              <a:defRPr/>
            </a:pPr>
            <a:r>
              <a:rPr lang="en-US" sz="2400" dirty="0" smtClean="0">
                <a:latin typeface="+mj-lt"/>
                <a:ea typeface="+mj-ea"/>
                <a:cs typeface="+mj-cs"/>
              </a:rPr>
              <a:t>Exhausts muscles, including heart and diaphragm</a:t>
            </a:r>
          </a:p>
          <a:p>
            <a:pPr lvl="1">
              <a:buFont typeface="Arial" pitchFamily="34" charset="0"/>
              <a:buChar char="•"/>
              <a:defRPr/>
            </a:pPr>
            <a:r>
              <a:rPr lang="en-US" sz="2400" dirty="0" smtClean="0">
                <a:latin typeface="+mj-lt"/>
                <a:ea typeface="+mj-ea"/>
                <a:cs typeface="+mj-cs"/>
              </a:rPr>
              <a:t>Lethal dose can cause death from respiratory failure in five minutes</a:t>
            </a:r>
            <a:endParaRPr lang="en-US" sz="2400" dirty="0">
              <a:latin typeface="+mj-lt"/>
              <a:ea typeface="+mj-ea"/>
              <a:cs typeface="+mj-cs"/>
            </a:endParaRPr>
          </a:p>
          <a:p>
            <a:pPr>
              <a:defRPr/>
            </a:pPr>
            <a:r>
              <a:rPr lang="en-US" sz="2400" dirty="0">
                <a:latin typeface="+mj-lt"/>
                <a:ea typeface="+mj-ea"/>
                <a:cs typeface="+mj-cs"/>
              </a:rPr>
              <a:t>Form When Disseminated: Liquid,  Vapor, </a:t>
            </a:r>
            <a:r>
              <a:rPr lang="en-US" sz="2400" dirty="0" smtClean="0">
                <a:latin typeface="+mj-lt"/>
                <a:ea typeface="+mj-ea"/>
                <a:cs typeface="+mj-cs"/>
              </a:rPr>
              <a:t>Aerosol</a:t>
            </a:r>
            <a:endParaRPr lang="en-US" sz="2400" dirty="0">
              <a:latin typeface="+mj-lt"/>
              <a:ea typeface="+mj-ea"/>
              <a:cs typeface="+mj-cs"/>
            </a:endParaRPr>
          </a:p>
          <a:p>
            <a:pPr>
              <a:defRPr/>
            </a:pPr>
            <a:r>
              <a:rPr lang="en-US" sz="2400" dirty="0">
                <a:latin typeface="+mj-lt"/>
                <a:ea typeface="+mj-ea"/>
                <a:cs typeface="+mj-cs"/>
              </a:rPr>
              <a:t>Required Defensive Gear: Protective Mask &amp; Clothing</a:t>
            </a:r>
          </a:p>
        </p:txBody>
      </p:sp>
      <p:sp>
        <p:nvSpPr>
          <p:cNvPr id="62469" name="Line 5"/>
          <p:cNvSpPr>
            <a:spLocks noChangeShapeType="1"/>
          </p:cNvSpPr>
          <p:nvPr/>
        </p:nvSpPr>
        <p:spPr bwMode="auto">
          <a:xfrm flipH="1">
            <a:off x="1393825" y="2514600"/>
            <a:ext cx="1169988" cy="465617"/>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470" name="Line 6"/>
          <p:cNvSpPr>
            <a:spLocks noChangeShapeType="1"/>
          </p:cNvSpPr>
          <p:nvPr/>
        </p:nvSpPr>
        <p:spPr bwMode="auto">
          <a:xfrm flipH="1">
            <a:off x="1108075" y="2514599"/>
            <a:ext cx="1455738" cy="222249"/>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471" name="Line 6"/>
          <p:cNvSpPr>
            <a:spLocks noChangeShapeType="1"/>
          </p:cNvSpPr>
          <p:nvPr/>
        </p:nvSpPr>
        <p:spPr bwMode="auto">
          <a:xfrm flipH="1" flipV="1">
            <a:off x="1108075" y="1676400"/>
            <a:ext cx="1455738" cy="83820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2">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2">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5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14600" y="762000"/>
            <a:ext cx="5343525" cy="690563"/>
          </a:xfrm>
        </p:spPr>
        <p:txBody>
          <a:bodyPr>
            <a:noAutofit/>
          </a:bodyPr>
          <a:lstStyle/>
          <a:p>
            <a:pPr algn="l">
              <a:defRPr/>
            </a:pPr>
            <a:r>
              <a:rPr lang="en-US" sz="4000" dirty="0" smtClean="0">
                <a:solidFill>
                  <a:schemeClr val="accent6">
                    <a:lumMod val="75000"/>
                  </a:schemeClr>
                </a:solidFill>
                <a:latin typeface="Arial Black" pitchFamily="34" charset="0"/>
              </a:rPr>
              <a:t>Nerve Agents</a:t>
            </a:r>
          </a:p>
        </p:txBody>
      </p:sp>
      <p:sp>
        <p:nvSpPr>
          <p:cNvPr id="63491" name="Rectangle 4"/>
          <p:cNvSpPr>
            <a:spLocks noGrp="1" noChangeArrowheads="1"/>
          </p:cNvSpPr>
          <p:nvPr>
            <p:ph type="body" sz="half" idx="2"/>
          </p:nvPr>
        </p:nvSpPr>
        <p:spPr>
          <a:xfrm>
            <a:off x="2133600" y="1752600"/>
            <a:ext cx="6705600" cy="4648200"/>
          </a:xfrm>
        </p:spPr>
        <p:txBody>
          <a:bodyPr/>
          <a:lstStyle/>
          <a:p>
            <a:r>
              <a:rPr lang="en-US" sz="2800" dirty="0" smtClean="0"/>
              <a:t>Cause contraction </a:t>
            </a:r>
            <a:r>
              <a:rPr lang="en-US" sz="2800" dirty="0"/>
              <a:t>of pupils, profuse salivation, convulsions, involuntary urination and defecation, and eventual death by asphyxiation as control is lost over respiratory muscles. </a:t>
            </a:r>
            <a:endParaRPr lang="en-US" sz="2800" dirty="0" smtClean="0"/>
          </a:p>
          <a:p>
            <a:r>
              <a:rPr lang="en-US" sz="2800" dirty="0" smtClean="0"/>
              <a:t>U.S. and the Soviet Union developed and stockpiled large quantities of nerve agents in a chemical arms race that mirrored the nuclear arms race. </a:t>
            </a:r>
          </a:p>
          <a:p>
            <a:endParaRPr lang="en-US" sz="2400" dirty="0" smtClean="0"/>
          </a:p>
        </p:txBody>
      </p:sp>
    </p:spTree>
    <p:extLst>
      <p:ext uri="{BB962C8B-B14F-4D97-AF65-F5344CB8AC3E}">
        <p14:creationId xmlns:p14="http://schemas.microsoft.com/office/powerpoint/2010/main" val="1071860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438400" y="609600"/>
            <a:ext cx="6324600" cy="690563"/>
          </a:xfrm>
        </p:spPr>
        <p:txBody>
          <a:bodyPr>
            <a:noAutofit/>
          </a:bodyPr>
          <a:lstStyle/>
          <a:p>
            <a:pPr algn="l">
              <a:defRPr/>
            </a:pPr>
            <a:r>
              <a:rPr lang="en-US" sz="3200" dirty="0" smtClean="0">
                <a:solidFill>
                  <a:schemeClr val="accent6">
                    <a:lumMod val="75000"/>
                  </a:schemeClr>
                </a:solidFill>
                <a:latin typeface="Arial Black" pitchFamily="34" charset="0"/>
              </a:rPr>
              <a:t>Nerve Agents – Two Series</a:t>
            </a:r>
          </a:p>
        </p:txBody>
      </p:sp>
      <p:sp>
        <p:nvSpPr>
          <p:cNvPr id="63491" name="Rectangle 4"/>
          <p:cNvSpPr>
            <a:spLocks noGrp="1" noChangeArrowheads="1"/>
          </p:cNvSpPr>
          <p:nvPr>
            <p:ph type="body" sz="half" idx="2"/>
          </p:nvPr>
        </p:nvSpPr>
        <p:spPr>
          <a:xfrm>
            <a:off x="2286000" y="1447800"/>
            <a:ext cx="6705600" cy="5334000"/>
          </a:xfrm>
        </p:spPr>
        <p:txBody>
          <a:bodyPr/>
          <a:lstStyle/>
          <a:p>
            <a:r>
              <a:rPr lang="en-US" sz="2800" dirty="0" smtClean="0"/>
              <a:t>G-series </a:t>
            </a:r>
          </a:p>
          <a:p>
            <a:pPr lvl="1"/>
            <a:r>
              <a:rPr lang="en-US" sz="2400" dirty="0" smtClean="0"/>
              <a:t>Produced by Germans</a:t>
            </a:r>
          </a:p>
          <a:p>
            <a:pPr lvl="1"/>
            <a:r>
              <a:rPr lang="en-US" sz="2400" dirty="0" smtClean="0"/>
              <a:t>1936 – GA (</a:t>
            </a:r>
            <a:r>
              <a:rPr lang="en-US" sz="2400" dirty="0" err="1" smtClean="0"/>
              <a:t>tabun</a:t>
            </a:r>
            <a:r>
              <a:rPr lang="en-US" sz="2400" dirty="0" smtClean="0"/>
              <a:t>)</a:t>
            </a:r>
          </a:p>
          <a:p>
            <a:pPr lvl="1"/>
            <a:r>
              <a:rPr lang="en-US" sz="2400" dirty="0" smtClean="0"/>
              <a:t>1939 – GB (sarin)</a:t>
            </a:r>
          </a:p>
          <a:p>
            <a:pPr lvl="1"/>
            <a:r>
              <a:rPr lang="en-US" sz="2400" dirty="0" smtClean="0"/>
              <a:t>1944 – GD (</a:t>
            </a:r>
            <a:r>
              <a:rPr lang="en-US" sz="2400" dirty="0" err="1" smtClean="0"/>
              <a:t>soman</a:t>
            </a:r>
            <a:r>
              <a:rPr lang="en-US" sz="2400" dirty="0" smtClean="0"/>
              <a:t>)</a:t>
            </a:r>
          </a:p>
          <a:p>
            <a:pPr lvl="1"/>
            <a:r>
              <a:rPr lang="en-US" sz="2400" dirty="0" smtClean="0"/>
              <a:t>1949 – GF (</a:t>
            </a:r>
            <a:r>
              <a:rPr lang="en-US" sz="2400" dirty="0" err="1" smtClean="0"/>
              <a:t>cyclosarin</a:t>
            </a:r>
            <a:r>
              <a:rPr lang="en-US" sz="2400" dirty="0" smtClean="0"/>
              <a:t>)</a:t>
            </a:r>
          </a:p>
          <a:p>
            <a:pPr lvl="1"/>
            <a:r>
              <a:rPr lang="en-US" sz="2400" dirty="0" smtClean="0"/>
              <a:t>GA and GB </a:t>
            </a:r>
            <a:r>
              <a:rPr lang="en-US" sz="2400" dirty="0"/>
              <a:t>l</a:t>
            </a:r>
            <a:r>
              <a:rPr lang="en-US" sz="2400" dirty="0" smtClean="0"/>
              <a:t>ess </a:t>
            </a:r>
            <a:r>
              <a:rPr lang="en-US" sz="2400" dirty="0"/>
              <a:t>persistent after </a:t>
            </a:r>
            <a:r>
              <a:rPr lang="en-US" sz="2400" dirty="0" smtClean="0"/>
              <a:t>dispersal</a:t>
            </a:r>
            <a:endParaRPr lang="en-US" sz="2400" dirty="0"/>
          </a:p>
          <a:p>
            <a:r>
              <a:rPr lang="en-US" sz="2800" dirty="0" smtClean="0"/>
              <a:t>V-series</a:t>
            </a:r>
          </a:p>
          <a:p>
            <a:pPr lvl="1"/>
            <a:r>
              <a:rPr lang="en-US" sz="2400" dirty="0" smtClean="0"/>
              <a:t>More persistent after dispersal</a:t>
            </a:r>
          </a:p>
          <a:p>
            <a:pPr lvl="1"/>
            <a:r>
              <a:rPr lang="en-US" sz="2400" dirty="0" smtClean="0"/>
              <a:t>Five well-known members</a:t>
            </a:r>
          </a:p>
          <a:p>
            <a:pPr lvl="1"/>
            <a:r>
              <a:rPr lang="en-US" sz="2400" dirty="0" smtClean="0"/>
              <a:t>VX most important…first produced by the British in the 1950s</a:t>
            </a:r>
          </a:p>
          <a:p>
            <a:endParaRPr lang="en-US" sz="2400" dirty="0" smtClean="0"/>
          </a:p>
        </p:txBody>
      </p:sp>
    </p:spTree>
    <p:extLst>
      <p:ext uri="{BB962C8B-B14F-4D97-AF65-F5344CB8AC3E}">
        <p14:creationId xmlns:p14="http://schemas.microsoft.com/office/powerpoint/2010/main" val="644126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62075" y="228600"/>
            <a:ext cx="6419850" cy="690563"/>
          </a:xfrm>
        </p:spPr>
        <p:txBody>
          <a:bodyPr>
            <a:noAutofit/>
          </a:bodyPr>
          <a:lstStyle/>
          <a:p>
            <a:pPr>
              <a:defRPr/>
            </a:pPr>
            <a:r>
              <a:rPr lang="en-US" sz="4000" dirty="0" smtClean="0">
                <a:solidFill>
                  <a:schemeClr val="accent6">
                    <a:lumMod val="75000"/>
                  </a:schemeClr>
                </a:solidFill>
                <a:latin typeface="Arial Black" pitchFamily="34" charset="0"/>
              </a:rPr>
              <a:t>Nerve Agents</a:t>
            </a:r>
          </a:p>
        </p:txBody>
      </p:sp>
      <p:sp>
        <p:nvSpPr>
          <p:cNvPr id="64515" name="Rectangle 4"/>
          <p:cNvSpPr>
            <a:spLocks noGrp="1" noChangeArrowheads="1"/>
          </p:cNvSpPr>
          <p:nvPr>
            <p:ph type="body" sz="half" idx="2"/>
          </p:nvPr>
        </p:nvSpPr>
        <p:spPr>
          <a:xfrm>
            <a:off x="381000" y="1295400"/>
            <a:ext cx="6019800" cy="5105400"/>
          </a:xfrm>
        </p:spPr>
        <p:txBody>
          <a:bodyPr/>
          <a:lstStyle/>
          <a:p>
            <a:pPr>
              <a:lnSpc>
                <a:spcPct val="80000"/>
              </a:lnSpc>
            </a:pPr>
            <a:r>
              <a:rPr lang="en-US" sz="2800" dirty="0" smtClean="0"/>
              <a:t>Discovered accidentally by German chemists developing pesticides. </a:t>
            </a:r>
          </a:p>
          <a:p>
            <a:pPr lvl="1">
              <a:lnSpc>
                <a:spcPct val="80000"/>
              </a:lnSpc>
            </a:pPr>
            <a:r>
              <a:rPr lang="en-US" sz="2400" dirty="0" smtClean="0"/>
              <a:t>Germany had the world’s most advanced chemical industry.</a:t>
            </a:r>
          </a:p>
          <a:p>
            <a:pPr lvl="1">
              <a:lnSpc>
                <a:spcPct val="80000"/>
              </a:lnSpc>
            </a:pPr>
            <a:r>
              <a:rPr lang="en-US" sz="2400" dirty="0" smtClean="0"/>
              <a:t>Searching for new organophosphate pesticides </a:t>
            </a:r>
            <a:endParaRPr lang="en-US" dirty="0" smtClean="0"/>
          </a:p>
          <a:p>
            <a:pPr>
              <a:lnSpc>
                <a:spcPct val="80000"/>
              </a:lnSpc>
            </a:pPr>
            <a:r>
              <a:rPr lang="en-US" sz="2800" dirty="0" smtClean="0"/>
              <a:t>Made many variations of the structure and tested them for potency. </a:t>
            </a:r>
          </a:p>
          <a:p>
            <a:pPr>
              <a:lnSpc>
                <a:spcPct val="80000"/>
              </a:lnSpc>
            </a:pPr>
            <a:r>
              <a:rPr lang="en-US" sz="2800" dirty="0" smtClean="0"/>
              <a:t>One compound found </a:t>
            </a:r>
            <a:r>
              <a:rPr lang="en-US" sz="2800" dirty="0"/>
              <a:t>to be very dangerous and therefore considered “taboo” (</a:t>
            </a:r>
            <a:r>
              <a:rPr lang="en-US" sz="2800" dirty="0" err="1"/>
              <a:t>tabu</a:t>
            </a:r>
            <a:r>
              <a:rPr lang="en-US" sz="2800" dirty="0"/>
              <a:t> in German)…called Tabun</a:t>
            </a:r>
            <a:r>
              <a:rPr lang="en-US" sz="2800" dirty="0" smtClean="0"/>
              <a:t>.</a:t>
            </a:r>
            <a:endParaRPr lang="en-US" sz="2800" dirty="0"/>
          </a:p>
        </p:txBody>
      </p:sp>
      <p:pic>
        <p:nvPicPr>
          <p:cNvPr id="645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286000"/>
            <a:ext cx="1943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7417" y="4495800"/>
            <a:ext cx="280178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67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66800" y="228600"/>
            <a:ext cx="7086600" cy="690563"/>
          </a:xfrm>
        </p:spPr>
        <p:txBody>
          <a:bodyPr>
            <a:noAutofit/>
          </a:bodyPr>
          <a:lstStyle/>
          <a:p>
            <a:pPr>
              <a:defRPr/>
            </a:pPr>
            <a:r>
              <a:rPr lang="en-US" sz="4000" dirty="0" smtClean="0">
                <a:solidFill>
                  <a:schemeClr val="accent6">
                    <a:lumMod val="75000"/>
                  </a:schemeClr>
                </a:solidFill>
                <a:latin typeface="Arial Black" pitchFamily="34" charset="0"/>
              </a:rPr>
              <a:t>One Way to Do Science</a:t>
            </a:r>
          </a:p>
        </p:txBody>
      </p:sp>
      <p:sp>
        <p:nvSpPr>
          <p:cNvPr id="64515" name="Rectangle 4"/>
          <p:cNvSpPr>
            <a:spLocks noGrp="1" noChangeArrowheads="1"/>
          </p:cNvSpPr>
          <p:nvPr>
            <p:ph type="body" sz="half" idx="2"/>
          </p:nvPr>
        </p:nvSpPr>
        <p:spPr>
          <a:xfrm>
            <a:off x="381000" y="1295400"/>
            <a:ext cx="8382000" cy="5334000"/>
          </a:xfrm>
        </p:spPr>
        <p:txBody>
          <a:bodyPr/>
          <a:lstStyle/>
          <a:p>
            <a:pPr>
              <a:lnSpc>
                <a:spcPct val="80000"/>
              </a:lnSpc>
            </a:pPr>
            <a:r>
              <a:rPr lang="en-US" sz="2800" dirty="0" smtClean="0"/>
              <a:t>Trial-and-error based on previous experience.</a:t>
            </a:r>
          </a:p>
          <a:p>
            <a:pPr>
              <a:lnSpc>
                <a:spcPct val="80000"/>
              </a:lnSpc>
            </a:pPr>
            <a:r>
              <a:rPr lang="en-US" sz="2800" dirty="0" smtClean="0"/>
              <a:t>Steps taken by the German Gerhard Schrader working for the IG </a:t>
            </a:r>
            <a:r>
              <a:rPr lang="en-US" sz="2800" dirty="0" err="1" smtClean="0"/>
              <a:t>Farben</a:t>
            </a:r>
            <a:r>
              <a:rPr lang="en-US" sz="2800" dirty="0"/>
              <a:t> </a:t>
            </a:r>
            <a:r>
              <a:rPr lang="en-US" sz="2800" dirty="0" smtClean="0"/>
              <a:t>chemical company and trying to make new pesticides.</a:t>
            </a:r>
          </a:p>
          <a:p>
            <a:pPr lvl="1">
              <a:lnSpc>
                <a:spcPct val="80000"/>
              </a:lnSpc>
            </a:pPr>
            <a:r>
              <a:rPr lang="en-US" sz="2400" dirty="0" smtClean="0"/>
              <a:t>Fluorine compounds are known to be toxic, so synthesized many different organic compounds with fluorine and tested them for toxicity to insects and safety for humans.</a:t>
            </a:r>
          </a:p>
          <a:p>
            <a:pPr lvl="1">
              <a:lnSpc>
                <a:spcPct val="80000"/>
              </a:lnSpc>
            </a:pPr>
            <a:r>
              <a:rPr lang="en-US" sz="2400" dirty="0" smtClean="0"/>
              <a:t>After no luck, tried adding first sulfur, then phosphorus, making a series of “organophosphate” compounds with promising characteristics.</a:t>
            </a:r>
          </a:p>
          <a:p>
            <a:pPr lvl="1">
              <a:lnSpc>
                <a:spcPct val="80000"/>
              </a:lnSpc>
            </a:pPr>
            <a:r>
              <a:rPr lang="en-US" sz="2400" dirty="0" smtClean="0"/>
              <a:t>To make the organophosphates more toxic, he added the cyanide group, which was known to be toxic, leading to </a:t>
            </a:r>
            <a:r>
              <a:rPr lang="en-US" sz="2400" dirty="0" err="1" smtClean="0"/>
              <a:t>tabun</a:t>
            </a:r>
            <a:r>
              <a:rPr lang="en-US" sz="2400" dirty="0" smtClean="0"/>
              <a:t>. </a:t>
            </a:r>
          </a:p>
          <a:p>
            <a:pPr lvl="1">
              <a:lnSpc>
                <a:spcPct val="80000"/>
              </a:lnSpc>
            </a:pPr>
            <a:r>
              <a:rPr lang="en-US" sz="2400" dirty="0" smtClean="0"/>
              <a:t>Noticed the adverse effects on himself after making it in the laboratory. </a:t>
            </a:r>
          </a:p>
        </p:txBody>
      </p:sp>
    </p:spTree>
    <p:extLst>
      <p:ext uri="{BB962C8B-B14F-4D97-AF65-F5344CB8AC3E}">
        <p14:creationId xmlns:p14="http://schemas.microsoft.com/office/powerpoint/2010/main" val="390713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971800" y="838200"/>
            <a:ext cx="2819400" cy="690562"/>
          </a:xfrm>
        </p:spPr>
        <p:txBody>
          <a:bodyPr>
            <a:noAutofit/>
          </a:bodyPr>
          <a:lstStyle/>
          <a:p>
            <a:pPr algn="l">
              <a:defRPr/>
            </a:pPr>
            <a:r>
              <a:rPr lang="en-US" sz="3200" dirty="0" smtClean="0">
                <a:solidFill>
                  <a:schemeClr val="accent6">
                    <a:lumMod val="75000"/>
                  </a:schemeClr>
                </a:solidFill>
                <a:latin typeface="Arial Black" pitchFamily="34" charset="0"/>
              </a:rPr>
              <a:t>Tabun (GA)</a:t>
            </a:r>
          </a:p>
        </p:txBody>
      </p:sp>
      <p:sp>
        <p:nvSpPr>
          <p:cNvPr id="65539" name="Rectangle 4"/>
          <p:cNvSpPr>
            <a:spLocks noGrp="1" noChangeArrowheads="1"/>
          </p:cNvSpPr>
          <p:nvPr>
            <p:ph type="body" sz="half" idx="2"/>
          </p:nvPr>
        </p:nvSpPr>
        <p:spPr>
          <a:xfrm>
            <a:off x="381000" y="2057400"/>
            <a:ext cx="8382000" cy="4648200"/>
          </a:xfrm>
        </p:spPr>
        <p:txBody>
          <a:bodyPr/>
          <a:lstStyle/>
          <a:p>
            <a:r>
              <a:rPr lang="en-US" sz="2400" dirty="0" smtClean="0"/>
              <a:t>First synthesized in 1936</a:t>
            </a:r>
          </a:p>
          <a:p>
            <a:r>
              <a:rPr lang="en-US" sz="2400" dirty="0" smtClean="0"/>
              <a:t>Faint fruity odor…harder to detect than chlorine, phosgene, mustard gas, and hydrogen cyanide, which have more distinctive odors…troops less likely to put on gas masks</a:t>
            </a:r>
          </a:p>
          <a:p>
            <a:r>
              <a:rPr lang="en-US" sz="2400" dirty="0" smtClean="0"/>
              <a:t>Not very volatile, which created problems with distribution</a:t>
            </a:r>
          </a:p>
          <a:p>
            <a:r>
              <a:rPr lang="en-US" sz="2400" dirty="0" smtClean="0"/>
              <a:t>Not as stable as later nerve agents</a:t>
            </a:r>
          </a:p>
          <a:p>
            <a:pPr>
              <a:spcAft>
                <a:spcPts val="600"/>
              </a:spcAft>
            </a:pPr>
            <a:r>
              <a:rPr lang="en-US" sz="2400" dirty="0" smtClean="0"/>
              <a:t>Easier </a:t>
            </a:r>
            <a:r>
              <a:rPr lang="en-US" sz="2400" dirty="0"/>
              <a:t>to produce than the other G-series </a:t>
            </a:r>
            <a:r>
              <a:rPr lang="en-US" sz="2400" dirty="0" smtClean="0"/>
              <a:t>agents (more later)</a:t>
            </a:r>
          </a:p>
          <a:p>
            <a:pPr marL="0" indent="0">
              <a:buNone/>
            </a:pPr>
            <a:r>
              <a:rPr lang="en-US" sz="1600" dirty="0" smtClean="0">
                <a:hlinkClick r:id="rId3"/>
              </a:rPr>
              <a:t>http</a:t>
            </a:r>
            <a:r>
              <a:rPr lang="en-US" sz="1600" dirty="0">
                <a:hlinkClick r:id="rId3"/>
              </a:rPr>
              <a:t>://</a:t>
            </a:r>
            <a:r>
              <a:rPr lang="en-US" sz="1600" dirty="0" smtClean="0">
                <a:hlinkClick r:id="rId3"/>
              </a:rPr>
              <a:t>chemapps.stolaf.edu/jmol/jmol.php?model=N%23CP%28%3DO%29%28OCC%29N%28C%29C</a:t>
            </a:r>
            <a:endParaRPr lang="en-US" sz="1600" dirty="0" smtClean="0"/>
          </a:p>
          <a:p>
            <a:pPr marL="0" indent="0">
              <a:buNone/>
            </a:pPr>
            <a:endParaRPr lang="en-US" sz="2800" dirty="0" smtClean="0"/>
          </a:p>
          <a:p>
            <a:endParaRPr lang="en-US" sz="2800"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42880"/>
            <a:ext cx="2176990" cy="164715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15608"/>
            <a:ext cx="1805399" cy="174998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609600"/>
            <a:ext cx="8077200" cy="990600"/>
          </a:xfrm>
        </p:spPr>
        <p:txBody>
          <a:bodyPr/>
          <a:lstStyle/>
          <a:p>
            <a:pPr eaLnBrk="1" hangingPunct="1"/>
            <a:r>
              <a:rPr lang="en-US" sz="2400" smtClean="0">
                <a:solidFill>
                  <a:srgbClr val="000064"/>
                </a:solidFill>
                <a:latin typeface="Arial Black" pitchFamily="34" charset="0"/>
              </a:rPr>
              <a:t>Alkanes - </a:t>
            </a:r>
            <a:r>
              <a:rPr lang="en-US" sz="2400" smtClean="0">
                <a:solidFill>
                  <a:schemeClr val="tx1"/>
                </a:solidFill>
                <a:latin typeface="Arial Black" pitchFamily="34" charset="0"/>
                <a:cs typeface="Times New Roman" pitchFamily="18" charset="0"/>
              </a:rPr>
              <a:t>Hydrocarbons (compounds composed of carbon and hydrogen) in which all of the carbon-carbon bonds are single bonds</a:t>
            </a:r>
          </a:p>
        </p:txBody>
      </p:sp>
      <p:sp>
        <p:nvSpPr>
          <p:cNvPr id="9219" name="Rectangle 3"/>
          <p:cNvSpPr>
            <a:spLocks noGrp="1" noChangeArrowheads="1"/>
          </p:cNvSpPr>
          <p:nvPr>
            <p:ph type="body" idx="1"/>
          </p:nvPr>
        </p:nvSpPr>
        <p:spPr>
          <a:xfrm>
            <a:off x="381000" y="5867400"/>
            <a:ext cx="8610600" cy="533400"/>
          </a:xfrm>
        </p:spPr>
        <p:txBody>
          <a:bodyPr/>
          <a:lstStyle/>
          <a:p>
            <a:pPr eaLnBrk="1" hangingPunct="1">
              <a:lnSpc>
                <a:spcPct val="90000"/>
              </a:lnSpc>
              <a:buFontTx/>
              <a:buNone/>
            </a:pPr>
            <a:r>
              <a:rPr lang="en-US" sz="2800" smtClean="0">
                <a:cs typeface="Times New Roman" pitchFamily="18" charset="0"/>
              </a:rPr>
              <a:t>2,2,4-trimethylpentane, CH</a:t>
            </a:r>
            <a:r>
              <a:rPr lang="en-US" sz="2800" baseline="-25000" smtClean="0">
                <a:cs typeface="Times New Roman" pitchFamily="18" charset="0"/>
              </a:rPr>
              <a:t>3</a:t>
            </a:r>
            <a:r>
              <a:rPr lang="en-US" sz="2800" smtClean="0">
                <a:cs typeface="Times New Roman" pitchFamily="18" charset="0"/>
              </a:rPr>
              <a:t>C(CH</a:t>
            </a:r>
            <a:r>
              <a:rPr lang="en-US" sz="2800" baseline="-25000" smtClean="0">
                <a:cs typeface="Times New Roman" pitchFamily="18" charset="0"/>
              </a:rPr>
              <a:t>3</a:t>
            </a:r>
            <a:r>
              <a:rPr lang="en-US" sz="2800" smtClean="0">
                <a:cs typeface="Times New Roman" pitchFamily="18" charset="0"/>
              </a:rPr>
              <a:t>)</a:t>
            </a:r>
            <a:r>
              <a:rPr lang="en-US" sz="2800" baseline="-25000" smtClean="0">
                <a:cs typeface="Times New Roman" pitchFamily="18" charset="0"/>
              </a:rPr>
              <a:t>2</a:t>
            </a:r>
            <a:r>
              <a:rPr lang="en-US" sz="2800" smtClean="0">
                <a:cs typeface="Times New Roman" pitchFamily="18" charset="0"/>
              </a:rPr>
              <a:t>CH</a:t>
            </a:r>
            <a:r>
              <a:rPr lang="en-US" sz="2800" baseline="-25000" smtClean="0">
                <a:cs typeface="Times New Roman" pitchFamily="18" charset="0"/>
              </a:rPr>
              <a:t>2</a:t>
            </a:r>
            <a:r>
              <a:rPr lang="en-US" sz="2800" smtClean="0">
                <a:cs typeface="Times New Roman" pitchFamily="18" charset="0"/>
              </a:rPr>
              <a:t>CH(CH</a:t>
            </a:r>
            <a:r>
              <a:rPr lang="en-US" sz="2800" baseline="-25000" smtClean="0">
                <a:cs typeface="Times New Roman" pitchFamily="18" charset="0"/>
              </a:rPr>
              <a:t>3</a:t>
            </a:r>
            <a:r>
              <a:rPr lang="en-US" sz="2800" smtClean="0">
                <a:cs typeface="Times New Roman" pitchFamily="18" charset="0"/>
              </a:rPr>
              <a:t>)CH</a:t>
            </a:r>
            <a:r>
              <a:rPr lang="en-US" sz="2800" baseline="-25000" smtClean="0">
                <a:cs typeface="Times New Roman" pitchFamily="18" charset="0"/>
              </a:rPr>
              <a:t>3</a:t>
            </a:r>
            <a:endParaRPr lang="en-US" sz="2800" smtClean="0">
              <a:cs typeface="Times New Roman" pitchFamily="18" charset="0"/>
            </a:endParaRPr>
          </a:p>
        </p:txBody>
      </p:sp>
      <p:sp>
        <p:nvSpPr>
          <p:cNvPr id="9220" name="Rectangle 4"/>
          <p:cNvSpPr>
            <a:spLocks noChangeArrowheads="1"/>
          </p:cNvSpPr>
          <p:nvPr/>
        </p:nvSpPr>
        <p:spPr bwMode="auto">
          <a:xfrm>
            <a:off x="3786188" y="2881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21" name="Rectangle 5"/>
          <p:cNvSpPr>
            <a:spLocks noChangeArrowheads="1"/>
          </p:cNvSpPr>
          <p:nvPr/>
        </p:nvSpPr>
        <p:spPr bwMode="auto">
          <a:xfrm>
            <a:off x="3886200" y="3014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222" name="Picture 6" descr="2_2_4_trimethylpentane_all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286000"/>
            <a:ext cx="876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63089"/>
            <a:ext cx="2819399" cy="690563"/>
          </a:xfrm>
        </p:spPr>
        <p:txBody>
          <a:bodyPr>
            <a:noAutofit/>
          </a:bodyPr>
          <a:lstStyle/>
          <a:p>
            <a:pPr algn="l">
              <a:defRPr/>
            </a:pPr>
            <a:r>
              <a:rPr lang="en-US" sz="3200" dirty="0" smtClean="0">
                <a:solidFill>
                  <a:schemeClr val="accent6">
                    <a:lumMod val="75000"/>
                  </a:schemeClr>
                </a:solidFill>
                <a:latin typeface="Arial Black" pitchFamily="34" charset="0"/>
              </a:rPr>
              <a:t>Sarin (GB)</a:t>
            </a:r>
          </a:p>
        </p:txBody>
      </p:sp>
      <p:sp>
        <p:nvSpPr>
          <p:cNvPr id="66563" name="Rectangle 4"/>
          <p:cNvSpPr>
            <a:spLocks noGrp="1" noChangeArrowheads="1"/>
          </p:cNvSpPr>
          <p:nvPr>
            <p:ph type="body" sz="half" idx="2"/>
          </p:nvPr>
        </p:nvSpPr>
        <p:spPr>
          <a:xfrm>
            <a:off x="228600" y="2209800"/>
            <a:ext cx="8763000" cy="4343400"/>
          </a:xfrm>
        </p:spPr>
        <p:txBody>
          <a:bodyPr/>
          <a:lstStyle/>
          <a:p>
            <a:r>
              <a:rPr lang="en-US" sz="2400" dirty="0" smtClean="0"/>
              <a:t>Developed by the Germans in 1939</a:t>
            </a:r>
          </a:p>
          <a:p>
            <a:r>
              <a:rPr lang="en-US" sz="2400" dirty="0" smtClean="0"/>
              <a:t>Named for four scientists who were important in its discovery…</a:t>
            </a:r>
            <a:r>
              <a:rPr lang="en-US" sz="2400" b="1" dirty="0" smtClean="0"/>
              <a:t>S</a:t>
            </a:r>
            <a:r>
              <a:rPr lang="en-US" sz="2400" dirty="0" smtClean="0"/>
              <a:t>chrader and </a:t>
            </a:r>
            <a:r>
              <a:rPr lang="en-US" sz="2400" b="1" dirty="0" err="1" smtClean="0"/>
              <a:t>A</a:t>
            </a:r>
            <a:r>
              <a:rPr lang="en-US" sz="2400" dirty="0" err="1" smtClean="0"/>
              <a:t>mbros</a:t>
            </a:r>
            <a:r>
              <a:rPr lang="en-US" sz="2400" dirty="0" smtClean="0"/>
              <a:t> of IG </a:t>
            </a:r>
            <a:r>
              <a:rPr lang="en-US" sz="2400" dirty="0" err="1" smtClean="0"/>
              <a:t>Farben</a:t>
            </a:r>
            <a:r>
              <a:rPr lang="en-US" sz="2400" dirty="0" smtClean="0"/>
              <a:t> and </a:t>
            </a:r>
            <a:r>
              <a:rPr lang="en-US" sz="2400" b="1" dirty="0" err="1" smtClean="0"/>
              <a:t>R</a:t>
            </a:r>
            <a:r>
              <a:rPr lang="en-US" sz="2400" dirty="0" err="1" smtClean="0"/>
              <a:t>udiger</a:t>
            </a:r>
            <a:r>
              <a:rPr lang="en-US" sz="2400" dirty="0" smtClean="0"/>
              <a:t> and </a:t>
            </a:r>
            <a:r>
              <a:rPr lang="en-US" sz="2400" dirty="0" err="1" smtClean="0"/>
              <a:t>L</a:t>
            </a:r>
            <a:r>
              <a:rPr lang="en-US" sz="2400" b="1" dirty="0" err="1" smtClean="0"/>
              <a:t>in</a:t>
            </a:r>
            <a:r>
              <a:rPr lang="en-US" sz="2400" dirty="0" err="1" smtClean="0"/>
              <a:t>de</a:t>
            </a:r>
            <a:r>
              <a:rPr lang="en-US" sz="2400" dirty="0" smtClean="0"/>
              <a:t> or the German Army Ordinance Office</a:t>
            </a:r>
          </a:p>
          <a:p>
            <a:r>
              <a:rPr lang="en-US" sz="2400" dirty="0" smtClean="0"/>
              <a:t>Odorless</a:t>
            </a:r>
          </a:p>
          <a:p>
            <a:r>
              <a:rPr lang="en-US" sz="2400" dirty="0" smtClean="0"/>
              <a:t>Harder to make than </a:t>
            </a:r>
            <a:r>
              <a:rPr lang="en-US" sz="2400" dirty="0" err="1" smtClean="0"/>
              <a:t>tabun</a:t>
            </a:r>
            <a:endParaRPr lang="en-US" sz="2400" dirty="0" smtClean="0"/>
          </a:p>
          <a:p>
            <a:r>
              <a:rPr lang="en-US" sz="2400" dirty="0" smtClean="0"/>
              <a:t>More stable than </a:t>
            </a:r>
            <a:r>
              <a:rPr lang="en-US" sz="2400" dirty="0" err="1" smtClean="0"/>
              <a:t>tabun</a:t>
            </a:r>
            <a:endParaRPr lang="en-US" sz="2400" dirty="0" smtClean="0"/>
          </a:p>
          <a:p>
            <a:r>
              <a:rPr lang="en-US" sz="2400" dirty="0" smtClean="0"/>
              <a:t>More volatile than </a:t>
            </a:r>
            <a:r>
              <a:rPr lang="en-US" sz="2400" dirty="0" err="1" smtClean="0"/>
              <a:t>tabun</a:t>
            </a:r>
            <a:endParaRPr lang="en-US" sz="2400" dirty="0" smtClean="0"/>
          </a:p>
          <a:p>
            <a:r>
              <a:rPr lang="en-US" sz="2400" dirty="0" smtClean="0"/>
              <a:t>Six times as potent as </a:t>
            </a:r>
            <a:r>
              <a:rPr lang="en-US" sz="2400" dirty="0" err="1" smtClean="0"/>
              <a:t>tabun</a:t>
            </a:r>
            <a:endParaRPr lang="en-US" sz="2400" dirty="0" smtClean="0"/>
          </a:p>
          <a:p>
            <a:r>
              <a:rPr lang="en-US" sz="2400" dirty="0" smtClean="0"/>
              <a:t>Adopted as the standard nerve agent for the U.S. in 1948.</a:t>
            </a:r>
          </a:p>
          <a:p>
            <a:pPr marL="0" indent="0">
              <a:buNone/>
            </a:pPr>
            <a:r>
              <a:rPr lang="en-US" sz="1600" dirty="0" smtClean="0">
                <a:hlinkClick r:id="rId3"/>
              </a:rPr>
              <a:t>http</a:t>
            </a:r>
            <a:r>
              <a:rPr lang="en-US" sz="1600" dirty="0">
                <a:hlinkClick r:id="rId3"/>
              </a:rPr>
              <a:t>://</a:t>
            </a:r>
            <a:r>
              <a:rPr lang="en-US" sz="1600" dirty="0" smtClean="0">
                <a:hlinkClick r:id="rId3"/>
              </a:rPr>
              <a:t>chemapps.stolaf.edu/jmol/jmol.php?model=FP%28%3DO%29%28OC%28C%29C%29C</a:t>
            </a:r>
            <a:endParaRPr lang="en-US" sz="1600" dirty="0" smtClean="0"/>
          </a:p>
          <a:p>
            <a:pPr marL="0" indent="0">
              <a:buNone/>
            </a:pPr>
            <a:endParaRPr lang="en-US" sz="24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114300"/>
            <a:ext cx="2808351" cy="24003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0"/>
            <a:ext cx="2286000" cy="224477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14600" y="757238"/>
            <a:ext cx="6400800" cy="919162"/>
          </a:xfrm>
        </p:spPr>
        <p:txBody>
          <a:bodyPr>
            <a:noAutofit/>
          </a:bodyPr>
          <a:lstStyle/>
          <a:p>
            <a:pPr algn="l">
              <a:defRPr/>
            </a:pPr>
            <a:r>
              <a:rPr lang="en-US" sz="3200" dirty="0" smtClean="0">
                <a:solidFill>
                  <a:schemeClr val="accent6">
                    <a:lumMod val="75000"/>
                  </a:schemeClr>
                </a:solidFill>
                <a:latin typeface="Arial Black" pitchFamily="34" charset="0"/>
              </a:rPr>
              <a:t>Criteria for Selection for Military Use</a:t>
            </a:r>
          </a:p>
        </p:txBody>
      </p:sp>
      <p:sp>
        <p:nvSpPr>
          <p:cNvPr id="30723" name="Rectangle 4"/>
          <p:cNvSpPr>
            <a:spLocks noGrp="1" noChangeArrowheads="1"/>
          </p:cNvSpPr>
          <p:nvPr>
            <p:ph type="body" sz="half" idx="2"/>
          </p:nvPr>
        </p:nvSpPr>
        <p:spPr>
          <a:xfrm>
            <a:off x="1981200" y="1905000"/>
            <a:ext cx="7010400" cy="4876800"/>
          </a:xfrm>
        </p:spPr>
        <p:txBody>
          <a:bodyPr/>
          <a:lstStyle/>
          <a:p>
            <a:r>
              <a:rPr lang="en-US" sz="2800" dirty="0" smtClean="0"/>
              <a:t>Best combination of</a:t>
            </a:r>
          </a:p>
          <a:p>
            <a:pPr lvl="1"/>
            <a:r>
              <a:rPr lang="en-US" sz="2400" dirty="0" smtClean="0"/>
              <a:t>High toxicity</a:t>
            </a:r>
          </a:p>
          <a:p>
            <a:pPr lvl="1"/>
            <a:r>
              <a:rPr lang="en-US" sz="2400" dirty="0" smtClean="0"/>
              <a:t>Stability</a:t>
            </a:r>
          </a:p>
          <a:p>
            <a:pPr lvl="1"/>
            <a:r>
              <a:rPr lang="en-US" sz="2400" dirty="0" smtClean="0"/>
              <a:t>Volatility </a:t>
            </a:r>
          </a:p>
          <a:p>
            <a:pPr lvl="1"/>
            <a:r>
              <a:rPr lang="en-US" sz="2400" dirty="0" err="1" smtClean="0"/>
              <a:t>Nonflammability</a:t>
            </a:r>
            <a:r>
              <a:rPr lang="en-US" sz="2400" dirty="0" smtClean="0"/>
              <a:t> when explosively dispersed</a:t>
            </a:r>
          </a:p>
          <a:p>
            <a:pPr lvl="1"/>
            <a:r>
              <a:rPr lang="en-US" sz="2400" dirty="0" smtClean="0"/>
              <a:t>Ease of decontamination</a:t>
            </a:r>
          </a:p>
          <a:p>
            <a:pPr lvl="1"/>
            <a:r>
              <a:rPr lang="en-US" sz="2400" dirty="0" smtClean="0"/>
              <a:t>Availability of antidotes and protective drugs</a:t>
            </a:r>
          </a:p>
          <a:p>
            <a:pPr lvl="1"/>
            <a:r>
              <a:rPr lang="en-US" sz="2400" dirty="0" smtClean="0"/>
              <a:t>Ease of production</a:t>
            </a:r>
          </a:p>
          <a:p>
            <a:pPr lvl="1"/>
            <a:r>
              <a:rPr lang="en-US" sz="2400" dirty="0" smtClean="0"/>
              <a:t>Cost of production</a:t>
            </a:r>
          </a:p>
          <a:p>
            <a:pPr lvl="1"/>
            <a:r>
              <a:rPr lang="en-US" sz="2400" dirty="0" smtClean="0"/>
              <a:t>Ease of transport</a:t>
            </a:r>
          </a:p>
          <a:p>
            <a:pPr lvl="1"/>
            <a:endParaRPr lang="en-US" sz="2400" dirty="0" smtClean="0"/>
          </a:p>
        </p:txBody>
      </p:sp>
    </p:spTree>
    <p:extLst>
      <p:ext uri="{BB962C8B-B14F-4D97-AF65-F5344CB8AC3E}">
        <p14:creationId xmlns:p14="http://schemas.microsoft.com/office/powerpoint/2010/main" val="108144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63089"/>
            <a:ext cx="2819399" cy="690563"/>
          </a:xfrm>
        </p:spPr>
        <p:txBody>
          <a:bodyPr>
            <a:noAutofit/>
          </a:bodyPr>
          <a:lstStyle/>
          <a:p>
            <a:pPr algn="l">
              <a:defRPr/>
            </a:pPr>
            <a:r>
              <a:rPr lang="en-US" sz="3200" dirty="0" smtClean="0">
                <a:solidFill>
                  <a:schemeClr val="accent6">
                    <a:lumMod val="75000"/>
                  </a:schemeClr>
                </a:solidFill>
                <a:latin typeface="Arial Black" pitchFamily="34" charset="0"/>
              </a:rPr>
              <a:t>Sarin (GB)</a:t>
            </a:r>
          </a:p>
        </p:txBody>
      </p:sp>
      <p:sp>
        <p:nvSpPr>
          <p:cNvPr id="66563" name="Rectangle 4"/>
          <p:cNvSpPr>
            <a:spLocks noGrp="1" noChangeArrowheads="1"/>
          </p:cNvSpPr>
          <p:nvPr>
            <p:ph type="body" sz="half" idx="2"/>
          </p:nvPr>
        </p:nvSpPr>
        <p:spPr>
          <a:xfrm>
            <a:off x="381000" y="2514600"/>
            <a:ext cx="8382000" cy="4038600"/>
          </a:xfrm>
        </p:spPr>
        <p:txBody>
          <a:bodyPr/>
          <a:lstStyle/>
          <a:p>
            <a:r>
              <a:rPr lang="en-US" sz="2400" dirty="0" smtClean="0"/>
              <a:t>If sarin does not have a high purity, it degrades fairly rapidly. </a:t>
            </a:r>
          </a:p>
          <a:p>
            <a:r>
              <a:rPr lang="en-US" sz="2400" dirty="0" smtClean="0"/>
              <a:t>Its shelf-life can be extended with stabilizers.</a:t>
            </a:r>
          </a:p>
          <a:p>
            <a:r>
              <a:rPr lang="en-US" sz="2400" dirty="0" smtClean="0"/>
              <a:t>Can be destroyed in a hydrolysis reaction with a water solution of sodium hydroxide. (more later)</a:t>
            </a:r>
          </a:p>
          <a:p>
            <a:r>
              <a:rPr lang="en-US" sz="2400" dirty="0" smtClean="0"/>
              <a:t>A very large amount of sarin has been made, but very little of it has been used. </a:t>
            </a:r>
          </a:p>
          <a:p>
            <a:r>
              <a:rPr lang="en-US" sz="2400" dirty="0" smtClean="0"/>
              <a:t>Iraq used sarin against Iran and the Kurds in the 1980s.</a:t>
            </a:r>
          </a:p>
          <a:p>
            <a:r>
              <a:rPr lang="en-US" sz="2400" dirty="0" smtClean="0"/>
              <a:t>Used in the Tokyo Subway attack by </a:t>
            </a:r>
            <a:r>
              <a:rPr lang="en-US" sz="2400" dirty="0" err="1" smtClean="0"/>
              <a:t>Aum</a:t>
            </a:r>
            <a:r>
              <a:rPr lang="en-US" sz="2400" dirty="0" smtClean="0"/>
              <a:t> </a:t>
            </a:r>
            <a:r>
              <a:rPr lang="en-US" sz="2400" dirty="0" err="1"/>
              <a:t>Shinrikyo</a:t>
            </a:r>
            <a:r>
              <a:rPr lang="en-US" sz="2400" dirty="0"/>
              <a:t> </a:t>
            </a:r>
            <a:r>
              <a:rPr lang="en-US" sz="2400" dirty="0" smtClean="0"/>
              <a:t>(more later)</a:t>
            </a:r>
          </a:p>
          <a:p>
            <a:endParaRPr lang="en-US" sz="24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14300"/>
            <a:ext cx="2808351" cy="24003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0"/>
            <a:ext cx="2286000" cy="2244777"/>
          </a:xfrm>
          <a:prstGeom prst="rect">
            <a:avLst/>
          </a:prstGeom>
        </p:spPr>
      </p:pic>
    </p:spTree>
    <p:extLst>
      <p:ext uri="{BB962C8B-B14F-4D97-AF65-F5344CB8AC3E}">
        <p14:creationId xmlns:p14="http://schemas.microsoft.com/office/powerpoint/2010/main" val="2578965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376238"/>
            <a:ext cx="8610600" cy="690562"/>
          </a:xfrm>
        </p:spPr>
        <p:txBody>
          <a:bodyPr>
            <a:noAutofit/>
          </a:bodyPr>
          <a:lstStyle/>
          <a:p>
            <a:pPr>
              <a:defRPr/>
            </a:pPr>
            <a:r>
              <a:rPr lang="en-US" sz="4000" dirty="0" smtClean="0">
                <a:solidFill>
                  <a:schemeClr val="accent6">
                    <a:lumMod val="75000"/>
                  </a:schemeClr>
                </a:solidFill>
                <a:latin typeface="Arial Black" pitchFamily="34" charset="0"/>
              </a:rPr>
              <a:t>Binary Chemical Weapons</a:t>
            </a:r>
          </a:p>
        </p:txBody>
      </p:sp>
      <p:sp>
        <p:nvSpPr>
          <p:cNvPr id="84995" name="Rectangle 4"/>
          <p:cNvSpPr>
            <a:spLocks noGrp="1" noChangeArrowheads="1"/>
          </p:cNvSpPr>
          <p:nvPr>
            <p:ph type="body" sz="half" idx="2"/>
          </p:nvPr>
        </p:nvSpPr>
        <p:spPr>
          <a:xfrm>
            <a:off x="381000" y="1371600"/>
            <a:ext cx="8458200" cy="2057400"/>
          </a:xfrm>
        </p:spPr>
        <p:txBody>
          <a:bodyPr/>
          <a:lstStyle/>
          <a:p>
            <a:r>
              <a:rPr lang="en-US" smtClean="0"/>
              <a:t>In order to minimize the dangers associated with the handling and storage of a nerve gas, the last step in its production can take place after a projectile is launched. </a:t>
            </a:r>
          </a:p>
        </p:txBody>
      </p:sp>
      <p:sp>
        <p:nvSpPr>
          <p:cNvPr id="5" name="Rectangle 4"/>
          <p:cNvSpPr/>
          <p:nvPr/>
        </p:nvSpPr>
        <p:spPr>
          <a:xfrm>
            <a:off x="304800" y="3810000"/>
            <a:ext cx="8726488"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 name="Object 5"/>
          <p:cNvGraphicFramePr>
            <a:graphicFrameLocks noChangeAspect="1"/>
          </p:cNvGraphicFramePr>
          <p:nvPr/>
        </p:nvGraphicFramePr>
        <p:xfrm>
          <a:off x="381000" y="3810000"/>
          <a:ext cx="4548188" cy="1412875"/>
        </p:xfrm>
        <a:graphic>
          <a:graphicData uri="http://schemas.openxmlformats.org/presentationml/2006/ole">
            <mc:AlternateContent xmlns:mc="http://schemas.openxmlformats.org/markup-compatibility/2006">
              <mc:Choice xmlns:v="urn:schemas-microsoft-com:vml" Requires="v">
                <p:oleObj spid="_x0000_s85336" name="CS ChemDraw Drawing" r:id="rId4" imgW="4548769" imgH="1412370" progId="ChemDraw.Document.6.0">
                  <p:embed/>
                </p:oleObj>
              </mc:Choice>
              <mc:Fallback>
                <p:oleObj name="CS ChemDraw Drawing" r:id="rId4" imgW="4548769" imgH="1412370" progId="ChemDraw.Document.6.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0"/>
                        <a:ext cx="4548188"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5029200" y="3924300"/>
          <a:ext cx="3783013" cy="1223963"/>
        </p:xfrm>
        <a:graphic>
          <a:graphicData uri="http://schemas.openxmlformats.org/presentationml/2006/ole">
            <mc:AlternateContent xmlns:mc="http://schemas.openxmlformats.org/markup-compatibility/2006">
              <mc:Choice xmlns:v="urn:schemas-microsoft-com:vml" Requires="v">
                <p:oleObj spid="_x0000_s85337" name="CS ChemDraw Drawing" r:id="rId6" imgW="3783482" imgH="1224720" progId="ChemDraw.Document.6.0">
                  <p:embed/>
                </p:oleObj>
              </mc:Choice>
              <mc:Fallback>
                <p:oleObj name="CS ChemDraw Drawing" r:id="rId6" imgW="3783482" imgH="1224720" progId="ChemDraw.Document.6.0">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924300"/>
                        <a:ext cx="37830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a:spLocks noChangeArrowheads="1"/>
          </p:cNvSpPr>
          <p:nvPr/>
        </p:nvSpPr>
        <p:spPr bwMode="auto">
          <a:xfrm>
            <a:off x="304800" y="5334000"/>
            <a:ext cx="181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a:t>methylphosphonic </a:t>
            </a:r>
          </a:p>
          <a:p>
            <a:pPr algn="ctr"/>
            <a:r>
              <a:rPr lang="en-US" sz="1600" b="1"/>
              <a:t>difluoride</a:t>
            </a:r>
          </a:p>
        </p:txBody>
      </p:sp>
      <p:sp>
        <p:nvSpPr>
          <p:cNvPr id="9" name="Rectangle 8"/>
          <p:cNvSpPr>
            <a:spLocks noChangeArrowheads="1"/>
          </p:cNvSpPr>
          <p:nvPr/>
        </p:nvSpPr>
        <p:spPr bwMode="auto">
          <a:xfrm>
            <a:off x="2438400" y="5334000"/>
            <a:ext cx="1027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a:t>Isopropyl </a:t>
            </a:r>
          </a:p>
          <a:p>
            <a:pPr algn="ctr"/>
            <a:r>
              <a:rPr lang="en-US" sz="1600" b="1"/>
              <a:t>alcohol</a:t>
            </a:r>
          </a:p>
        </p:txBody>
      </p:sp>
      <p:sp>
        <p:nvSpPr>
          <p:cNvPr id="10" name="Rectangle 9"/>
          <p:cNvSpPr>
            <a:spLocks noChangeArrowheads="1"/>
          </p:cNvSpPr>
          <p:nvPr/>
        </p:nvSpPr>
        <p:spPr bwMode="auto">
          <a:xfrm>
            <a:off x="3711575" y="4508500"/>
            <a:ext cx="920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b="1"/>
              <a:t>Isopropyl </a:t>
            </a:r>
          </a:p>
          <a:p>
            <a:pPr algn="ctr"/>
            <a:r>
              <a:rPr lang="en-US" sz="1400" b="1"/>
              <a:t>amine</a:t>
            </a:r>
          </a:p>
        </p:txBody>
      </p:sp>
      <p:sp>
        <p:nvSpPr>
          <p:cNvPr id="11" name="Rectangle 10"/>
          <p:cNvSpPr>
            <a:spLocks noChangeArrowheads="1"/>
          </p:cNvSpPr>
          <p:nvPr/>
        </p:nvSpPr>
        <p:spPr bwMode="auto">
          <a:xfrm>
            <a:off x="5770563" y="5359400"/>
            <a:ext cx="796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b="1"/>
          </a:p>
          <a:p>
            <a:pPr algn="ctr"/>
            <a:r>
              <a:rPr lang="en-US" sz="1600" b="1"/>
              <a:t>“Sarin”</a:t>
            </a:r>
          </a:p>
        </p:txBody>
      </p:sp>
      <p:sp>
        <p:nvSpPr>
          <p:cNvPr id="12" name="Rectangle 11"/>
          <p:cNvSpPr>
            <a:spLocks noChangeArrowheads="1"/>
          </p:cNvSpPr>
          <p:nvPr/>
        </p:nvSpPr>
        <p:spPr bwMode="auto">
          <a:xfrm>
            <a:off x="4876800" y="5092700"/>
            <a:ext cx="2584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b="1" i="1"/>
              <a:t>O</a:t>
            </a:r>
            <a:r>
              <a:rPr lang="en-US" sz="1600" b="1"/>
              <a:t>-isopropyl </a:t>
            </a:r>
          </a:p>
          <a:p>
            <a:pPr algn="ctr"/>
            <a:r>
              <a:rPr lang="en-US" sz="1600" b="1"/>
              <a:t>methylphosphonofluoridate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0" y="238539"/>
            <a:ext cx="2819400" cy="690563"/>
          </a:xfrm>
        </p:spPr>
        <p:txBody>
          <a:bodyPr>
            <a:noAutofit/>
          </a:bodyPr>
          <a:lstStyle/>
          <a:p>
            <a:pPr>
              <a:defRPr/>
            </a:pPr>
            <a:r>
              <a:rPr lang="en-US" sz="3200" dirty="0" err="1" smtClean="0">
                <a:solidFill>
                  <a:schemeClr val="accent6">
                    <a:lumMod val="75000"/>
                  </a:schemeClr>
                </a:solidFill>
                <a:latin typeface="Arial Black" pitchFamily="34" charset="0"/>
              </a:rPr>
              <a:t>Soman</a:t>
            </a:r>
            <a:r>
              <a:rPr lang="en-US" sz="3200" dirty="0" smtClean="0">
                <a:solidFill>
                  <a:schemeClr val="accent6">
                    <a:lumMod val="75000"/>
                  </a:schemeClr>
                </a:solidFill>
                <a:latin typeface="Arial Black" pitchFamily="34" charset="0"/>
              </a:rPr>
              <a:t> (GD)</a:t>
            </a:r>
          </a:p>
        </p:txBody>
      </p:sp>
      <p:sp>
        <p:nvSpPr>
          <p:cNvPr id="67587" name="Rectangle 4"/>
          <p:cNvSpPr>
            <a:spLocks noGrp="1" noChangeArrowheads="1"/>
          </p:cNvSpPr>
          <p:nvPr>
            <p:ph type="body" sz="half" idx="2"/>
          </p:nvPr>
        </p:nvSpPr>
        <p:spPr>
          <a:xfrm>
            <a:off x="457200" y="2590800"/>
            <a:ext cx="8305800" cy="4038600"/>
          </a:xfrm>
        </p:spPr>
        <p:txBody>
          <a:bodyPr/>
          <a:lstStyle/>
          <a:p>
            <a:r>
              <a:rPr lang="en-US" sz="2400" dirty="0" smtClean="0"/>
              <a:t>Developed by the Germans in 1944</a:t>
            </a:r>
          </a:p>
          <a:p>
            <a:r>
              <a:rPr lang="en-US" sz="2400" dirty="0" smtClean="0"/>
              <a:t>Replaced isopropyl alcohol with the more difficult to make and more expensive </a:t>
            </a:r>
            <a:r>
              <a:rPr lang="en-US" sz="2400" dirty="0" err="1" smtClean="0"/>
              <a:t>pinacolyl</a:t>
            </a:r>
            <a:r>
              <a:rPr lang="en-US" sz="2400" dirty="0" smtClean="0"/>
              <a:t> alcohol</a:t>
            </a:r>
          </a:p>
          <a:p>
            <a:r>
              <a:rPr lang="en-US" sz="2400" dirty="0" smtClean="0"/>
              <a:t>Twice as potent as sarin</a:t>
            </a:r>
          </a:p>
          <a:p>
            <a:r>
              <a:rPr lang="en-US" sz="2400" dirty="0" smtClean="0"/>
              <a:t>Easily penetrates skin</a:t>
            </a:r>
          </a:p>
          <a:p>
            <a:r>
              <a:rPr lang="en-US" sz="2400" dirty="0" smtClean="0"/>
              <a:t>Slower to evaporate than sarin</a:t>
            </a:r>
          </a:p>
          <a:p>
            <a:r>
              <a:rPr lang="en-US" sz="2400" dirty="0"/>
              <a:t>Lack or reliable antidote, making it more difficult treat accidental </a:t>
            </a:r>
            <a:r>
              <a:rPr lang="en-US" sz="2400" dirty="0" smtClean="0"/>
              <a:t>exposure</a:t>
            </a:r>
          </a:p>
          <a:p>
            <a:pPr marL="0" indent="0">
              <a:buNone/>
            </a:pPr>
            <a:r>
              <a:rPr lang="en-US" sz="1600" dirty="0" smtClean="0">
                <a:hlinkClick r:id="rId3"/>
              </a:rPr>
              <a:t>http</a:t>
            </a:r>
            <a:r>
              <a:rPr lang="en-US" sz="1600" dirty="0">
                <a:hlinkClick r:id="rId3"/>
              </a:rPr>
              <a:t>://</a:t>
            </a:r>
            <a:r>
              <a:rPr lang="en-US" sz="1600" dirty="0" smtClean="0">
                <a:hlinkClick r:id="rId3"/>
              </a:rPr>
              <a:t>chemapps.stolaf.edu/jmol/jmol.php?model=FP%28%3DO%29%28OC%28C%29C%28C%29%28C%29C%29C</a:t>
            </a:r>
            <a:endParaRPr lang="en-US" sz="1600" dirty="0" smtClean="0"/>
          </a:p>
          <a:p>
            <a:pPr marL="0" indent="0">
              <a:buNone/>
            </a:pPr>
            <a:endParaRPr lang="en-US" sz="2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63" y="76200"/>
            <a:ext cx="2912737" cy="258478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228600"/>
            <a:ext cx="3733800" cy="25593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191000" y="244725"/>
            <a:ext cx="1109663" cy="690562"/>
          </a:xfrm>
        </p:spPr>
        <p:txBody>
          <a:bodyPr>
            <a:noAutofit/>
          </a:bodyPr>
          <a:lstStyle/>
          <a:p>
            <a:pPr algn="l">
              <a:defRPr/>
            </a:pPr>
            <a:r>
              <a:rPr lang="en-US" sz="4000" dirty="0" smtClean="0">
                <a:solidFill>
                  <a:schemeClr val="accent6">
                    <a:lumMod val="75000"/>
                  </a:schemeClr>
                </a:solidFill>
                <a:latin typeface="Arial Black" pitchFamily="34" charset="0"/>
              </a:rPr>
              <a:t>VX</a:t>
            </a:r>
          </a:p>
        </p:txBody>
      </p:sp>
      <p:sp>
        <p:nvSpPr>
          <p:cNvPr id="54275" name="Rectangle 4"/>
          <p:cNvSpPr>
            <a:spLocks noGrp="1" noChangeArrowheads="1"/>
          </p:cNvSpPr>
          <p:nvPr>
            <p:ph type="body" sz="half" idx="2"/>
          </p:nvPr>
        </p:nvSpPr>
        <p:spPr>
          <a:xfrm>
            <a:off x="533400" y="3200400"/>
            <a:ext cx="8153400" cy="3119437"/>
          </a:xfrm>
        </p:spPr>
        <p:txBody>
          <a:bodyPr/>
          <a:lstStyle/>
          <a:p>
            <a:r>
              <a:rPr lang="en-US" sz="2800" dirty="0" smtClean="0"/>
              <a:t>One of several similar substances that were considered “venomous” and called V-agents.</a:t>
            </a:r>
          </a:p>
          <a:p>
            <a:r>
              <a:rPr lang="en-US" sz="2800" dirty="0" smtClean="0"/>
              <a:t>First produced in England in 1954</a:t>
            </a:r>
          </a:p>
          <a:p>
            <a:r>
              <a:rPr lang="en-US" sz="2800" dirty="0" smtClean="0"/>
              <a:t>Odorless liquid, slightly more dense than water, with a viscosity similar to motor oil.</a:t>
            </a:r>
          </a:p>
          <a:p>
            <a:pPr marL="0" indent="0">
              <a:buNone/>
            </a:pPr>
            <a:r>
              <a:rPr lang="en-US" sz="1600" dirty="0" smtClean="0">
                <a:hlinkClick r:id="rId3"/>
              </a:rPr>
              <a:t>http</a:t>
            </a:r>
            <a:r>
              <a:rPr lang="en-US" sz="1600" dirty="0">
                <a:hlinkClick r:id="rId3"/>
              </a:rPr>
              <a:t>://</a:t>
            </a:r>
            <a:r>
              <a:rPr lang="en-US" sz="1600" dirty="0" smtClean="0">
                <a:hlinkClick r:id="rId3"/>
              </a:rPr>
              <a:t>chemapps.stolaf.edu/jmol/jmol.php?model=CCOP%28C%29%28%3DO%29SCCN%28C%28C%29C%29C%28C%29C</a:t>
            </a:r>
            <a:endParaRPr lang="en-US" sz="1600" dirty="0" smtClean="0"/>
          </a:p>
          <a:p>
            <a:pPr marL="0" indent="0">
              <a:buNone/>
            </a:pPr>
            <a:endParaRPr lang="en-US" sz="24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540" y="1295400"/>
            <a:ext cx="2895599" cy="145141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453" y="1310697"/>
            <a:ext cx="2390543" cy="163353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8452" y="1078445"/>
            <a:ext cx="3271800" cy="2098042"/>
          </a:xfrm>
          <a:prstGeom prst="rect">
            <a:avLst/>
          </a:prstGeom>
        </p:spPr>
      </p:pic>
    </p:spTree>
    <p:extLst>
      <p:ext uri="{BB962C8B-B14F-4D97-AF65-F5344CB8AC3E}">
        <p14:creationId xmlns:p14="http://schemas.microsoft.com/office/powerpoint/2010/main" val="3220785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33600" y="609600"/>
            <a:ext cx="1676400" cy="690562"/>
          </a:xfrm>
        </p:spPr>
        <p:txBody>
          <a:bodyPr>
            <a:noAutofit/>
          </a:bodyPr>
          <a:lstStyle/>
          <a:p>
            <a:pPr>
              <a:defRPr/>
            </a:pPr>
            <a:r>
              <a:rPr lang="en-US" sz="4000" dirty="0" smtClean="0">
                <a:solidFill>
                  <a:schemeClr val="accent6">
                    <a:lumMod val="75000"/>
                  </a:schemeClr>
                </a:solidFill>
                <a:latin typeface="Arial Black" pitchFamily="34" charset="0"/>
              </a:rPr>
              <a:t>VX</a:t>
            </a:r>
          </a:p>
        </p:txBody>
      </p:sp>
      <p:sp>
        <p:nvSpPr>
          <p:cNvPr id="54275" name="Rectangle 4"/>
          <p:cNvSpPr>
            <a:spLocks noGrp="1" noChangeArrowheads="1"/>
          </p:cNvSpPr>
          <p:nvPr>
            <p:ph type="body" sz="half" idx="2"/>
          </p:nvPr>
        </p:nvSpPr>
        <p:spPr>
          <a:xfrm>
            <a:off x="304800" y="1981200"/>
            <a:ext cx="8534400" cy="4572000"/>
          </a:xfrm>
        </p:spPr>
        <p:txBody>
          <a:bodyPr/>
          <a:lstStyle/>
          <a:p>
            <a:r>
              <a:rPr lang="en-US" sz="2800" dirty="0"/>
              <a:t>Three times more </a:t>
            </a:r>
            <a:r>
              <a:rPr lang="en-US" sz="2800"/>
              <a:t>toxic </a:t>
            </a:r>
            <a:r>
              <a:rPr lang="en-US" sz="2800" smtClean="0"/>
              <a:t>than </a:t>
            </a:r>
            <a:r>
              <a:rPr lang="en-US" sz="2800" dirty="0"/>
              <a:t>sarin when inhaled and a thousand times more toxic when absorbed by the skin. A small drop on the skin could kill an adult in fifteen minutes. </a:t>
            </a:r>
            <a:endParaRPr lang="en-US" sz="2800" dirty="0" smtClean="0"/>
          </a:p>
          <a:p>
            <a:r>
              <a:rPr lang="en-US" sz="2800" dirty="0" smtClean="0"/>
              <a:t>Dispersed as an airborne mist or course spray.</a:t>
            </a:r>
          </a:p>
          <a:p>
            <a:r>
              <a:rPr lang="en-US" sz="2800" dirty="0" smtClean="0"/>
              <a:t>Clings to whatever it hits</a:t>
            </a:r>
          </a:p>
          <a:p>
            <a:r>
              <a:rPr lang="en-US" sz="2800" dirty="0" smtClean="0"/>
              <a:t>When sprayed on the ground, remains lethal for up to three weeks, so it is an </a:t>
            </a:r>
            <a:r>
              <a:rPr lang="en-US" sz="2800" i="1" dirty="0" smtClean="0"/>
              <a:t>area denial weapon</a:t>
            </a:r>
            <a:r>
              <a:rPr lang="en-US" sz="2800" dirty="0" smtClean="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95262"/>
            <a:ext cx="2390543" cy="1633538"/>
          </a:xfrm>
          <a:prstGeom prst="rect">
            <a:avLst/>
          </a:prstGeom>
        </p:spPr>
      </p:pic>
    </p:spTree>
    <p:extLst>
      <p:ext uri="{BB962C8B-B14F-4D97-AF65-F5344CB8AC3E}">
        <p14:creationId xmlns:p14="http://schemas.microsoft.com/office/powerpoint/2010/main" val="4142171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9550" y="228600"/>
            <a:ext cx="8724900" cy="690563"/>
          </a:xfrm>
        </p:spPr>
        <p:txBody>
          <a:bodyPr/>
          <a:lstStyle/>
          <a:p>
            <a:r>
              <a:rPr lang="en-US" sz="3600" smtClean="0">
                <a:solidFill>
                  <a:srgbClr val="000064"/>
                </a:solidFill>
                <a:latin typeface="Arial Black" pitchFamily="34" charset="0"/>
              </a:rPr>
              <a:t>Common CW Munition Types</a:t>
            </a:r>
          </a:p>
        </p:txBody>
      </p:sp>
      <p:sp>
        <p:nvSpPr>
          <p:cNvPr id="82947" name="Rectangle 3"/>
          <p:cNvSpPr>
            <a:spLocks noChangeArrowheads="1"/>
          </p:cNvSpPr>
          <p:nvPr/>
        </p:nvSpPr>
        <p:spPr bwMode="auto">
          <a:xfrm>
            <a:off x="417513" y="1203325"/>
            <a:ext cx="2363787" cy="42862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sz="2200">
                <a:solidFill>
                  <a:srgbClr val="000064"/>
                </a:solidFill>
              </a:rPr>
              <a:t>Unitary Munitions</a:t>
            </a:r>
          </a:p>
        </p:txBody>
      </p:sp>
      <p:sp>
        <p:nvSpPr>
          <p:cNvPr id="82948" name="Rectangle 4"/>
          <p:cNvSpPr>
            <a:spLocks noChangeArrowheads="1"/>
          </p:cNvSpPr>
          <p:nvPr/>
        </p:nvSpPr>
        <p:spPr bwMode="auto">
          <a:xfrm>
            <a:off x="381000" y="3276600"/>
            <a:ext cx="2913063" cy="42862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sz="2200">
                <a:solidFill>
                  <a:srgbClr val="000064"/>
                </a:solidFill>
              </a:rPr>
              <a:t>Binary Munitions (VX)</a:t>
            </a:r>
          </a:p>
        </p:txBody>
      </p:sp>
      <p:grpSp>
        <p:nvGrpSpPr>
          <p:cNvPr id="82949" name="Group 5"/>
          <p:cNvGrpSpPr>
            <a:grpSpLocks/>
          </p:cNvGrpSpPr>
          <p:nvPr/>
        </p:nvGrpSpPr>
        <p:grpSpPr bwMode="auto">
          <a:xfrm>
            <a:off x="334963" y="1797050"/>
            <a:ext cx="4568825" cy="901700"/>
            <a:chOff x="211" y="1132"/>
            <a:chExt cx="2878" cy="568"/>
          </a:xfrm>
        </p:grpSpPr>
        <p:sp>
          <p:nvSpPr>
            <p:cNvPr id="82968" name="AutoShape 6"/>
            <p:cNvSpPr>
              <a:spLocks noChangeArrowheads="1"/>
            </p:cNvSpPr>
            <p:nvPr/>
          </p:nvSpPr>
          <p:spPr bwMode="auto">
            <a:xfrm>
              <a:off x="211" y="1132"/>
              <a:ext cx="2878" cy="568"/>
            </a:xfrm>
            <a:prstGeom prst="homePlate">
              <a:avLst>
                <a:gd name="adj" fmla="val 168897"/>
              </a:avLst>
            </a:prstGeom>
            <a:gradFill rotWithShape="0">
              <a:gsLst>
                <a:gs pos="0">
                  <a:srgbClr val="4C4C4C"/>
                </a:gs>
                <a:gs pos="50000">
                  <a:srgbClr val="FFFFFF"/>
                </a:gs>
                <a:gs pos="100000">
                  <a:srgbClr val="4C4C4C"/>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82969" name="AutoShape 7"/>
            <p:cNvSpPr>
              <a:spLocks noChangeArrowheads="1"/>
            </p:cNvSpPr>
            <p:nvPr/>
          </p:nvSpPr>
          <p:spPr bwMode="auto">
            <a:xfrm rot="5400000">
              <a:off x="2516" y="1128"/>
              <a:ext cx="346" cy="576"/>
            </a:xfrm>
            <a:prstGeom prst="triangle">
              <a:avLst>
                <a:gd name="adj" fmla="val 49995"/>
              </a:avLst>
            </a:prstGeom>
            <a:gradFill rotWithShape="0">
              <a:gsLst>
                <a:gs pos="0">
                  <a:srgbClr val="3E040E"/>
                </a:gs>
                <a:gs pos="50000">
                  <a:srgbClr val="CF0E30"/>
                </a:gs>
                <a:gs pos="100000">
                  <a:srgbClr val="3E040E"/>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607240" name="Rectangle 8" descr="Dotted diamond"/>
            <p:cNvSpPr>
              <a:spLocks noChangeArrowheads="1"/>
            </p:cNvSpPr>
            <p:nvPr/>
          </p:nvSpPr>
          <p:spPr bwMode="auto">
            <a:xfrm>
              <a:off x="392" y="1222"/>
              <a:ext cx="1859" cy="388"/>
            </a:xfrm>
            <a:prstGeom prst="rect">
              <a:avLst/>
            </a:prstGeom>
            <a:pattFill prst="dotDmnd">
              <a:fgClr>
                <a:schemeClr val="accent1"/>
              </a:fgClr>
              <a:bgClr>
                <a:srgbClr val="F57B49"/>
              </a:bgClr>
            </a:patt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nchor="ctr"/>
            <a:lstStyle/>
            <a:p>
              <a:pPr algn="ctr">
                <a:defRPr/>
              </a:pPr>
              <a:r>
                <a:rPr lang="en-US" sz="2000">
                  <a:solidFill>
                    <a:schemeClr val="tx2"/>
                  </a:solidFill>
                  <a:effectLst>
                    <a:outerShdw blurRad="38100" dist="38100" dir="2700000" algn="tl">
                      <a:srgbClr val="FFFFFF"/>
                    </a:outerShdw>
                  </a:effectLst>
                  <a:latin typeface="Arial" charset="0"/>
                </a:rPr>
                <a:t>VX</a:t>
              </a:r>
            </a:p>
          </p:txBody>
        </p:sp>
      </p:grpSp>
      <p:sp>
        <p:nvSpPr>
          <p:cNvPr id="82950" name="Rectangle 9"/>
          <p:cNvSpPr>
            <a:spLocks noGrp="1" noChangeArrowheads="1"/>
          </p:cNvSpPr>
          <p:nvPr>
            <p:ph type="body" sz="half" idx="3"/>
          </p:nvPr>
        </p:nvSpPr>
        <p:spPr>
          <a:xfrm>
            <a:off x="4953000" y="1752600"/>
            <a:ext cx="4171950" cy="4894263"/>
          </a:xfrm>
        </p:spPr>
        <p:txBody>
          <a:bodyPr/>
          <a:lstStyle/>
          <a:p>
            <a:r>
              <a:rPr lang="en-US" sz="2000" smtClean="0"/>
              <a:t>Easier to produce</a:t>
            </a:r>
          </a:p>
          <a:p>
            <a:r>
              <a:rPr lang="en-US" sz="2000" smtClean="0"/>
              <a:t>More dangerous to store, handle &amp; transport</a:t>
            </a:r>
          </a:p>
          <a:p>
            <a:pPr>
              <a:buFontTx/>
              <a:buNone/>
            </a:pPr>
            <a:endParaRPr lang="en-US" sz="2000" smtClean="0"/>
          </a:p>
          <a:p>
            <a:pPr>
              <a:buFontTx/>
              <a:buNone/>
            </a:pPr>
            <a:endParaRPr lang="en-US" sz="2000" smtClean="0"/>
          </a:p>
          <a:p>
            <a:r>
              <a:rPr lang="en-US" sz="2000" smtClean="0"/>
              <a:t>Firing, spin flight &amp; detonation mix compounds to form agent</a:t>
            </a:r>
          </a:p>
          <a:p>
            <a:r>
              <a:rPr lang="en-US" sz="2000" smtClean="0"/>
              <a:t>Relatively safer to handle &amp; store</a:t>
            </a:r>
          </a:p>
          <a:p>
            <a:r>
              <a:rPr lang="en-US" sz="2000" smtClean="0"/>
              <a:t>Munition challenging to manufacture</a:t>
            </a:r>
          </a:p>
          <a:p>
            <a:r>
              <a:rPr lang="en-US" altLang="zh-CN" sz="2000" smtClean="0">
                <a:ea typeface="SimSun" pitchFamily="2" charset="-122"/>
              </a:rPr>
              <a:t>Methylphosphonyl difluoride + 72% isopropanol and 28% isopropylamine </a:t>
            </a:r>
            <a:endParaRPr lang="en-US" sz="2000" smtClean="0"/>
          </a:p>
        </p:txBody>
      </p:sp>
      <p:grpSp>
        <p:nvGrpSpPr>
          <p:cNvPr id="82951" name="Group 10"/>
          <p:cNvGrpSpPr>
            <a:grpSpLocks/>
          </p:cNvGrpSpPr>
          <p:nvPr/>
        </p:nvGrpSpPr>
        <p:grpSpPr bwMode="auto">
          <a:xfrm>
            <a:off x="334963" y="4845050"/>
            <a:ext cx="4568825" cy="901700"/>
            <a:chOff x="211" y="3052"/>
            <a:chExt cx="2878" cy="568"/>
          </a:xfrm>
        </p:grpSpPr>
        <p:sp>
          <p:nvSpPr>
            <p:cNvPr id="82961" name="AutoShape 11"/>
            <p:cNvSpPr>
              <a:spLocks noChangeArrowheads="1"/>
            </p:cNvSpPr>
            <p:nvPr/>
          </p:nvSpPr>
          <p:spPr bwMode="auto">
            <a:xfrm>
              <a:off x="211" y="3052"/>
              <a:ext cx="2878" cy="568"/>
            </a:xfrm>
            <a:prstGeom prst="homePlate">
              <a:avLst>
                <a:gd name="adj" fmla="val 168897"/>
              </a:avLst>
            </a:prstGeom>
            <a:gradFill rotWithShape="0">
              <a:gsLst>
                <a:gs pos="0">
                  <a:srgbClr val="4C4C4C"/>
                </a:gs>
                <a:gs pos="50000">
                  <a:srgbClr val="FFFFFF"/>
                </a:gs>
                <a:gs pos="100000">
                  <a:srgbClr val="4C4C4C"/>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sp>
          <p:nvSpPr>
            <p:cNvPr id="82962" name="AutoShape 12"/>
            <p:cNvSpPr>
              <a:spLocks noChangeArrowheads="1"/>
            </p:cNvSpPr>
            <p:nvPr/>
          </p:nvSpPr>
          <p:spPr bwMode="auto">
            <a:xfrm rot="5400000">
              <a:off x="2583" y="3082"/>
              <a:ext cx="312" cy="508"/>
            </a:xfrm>
            <a:prstGeom prst="triangle">
              <a:avLst>
                <a:gd name="adj" fmla="val 49995"/>
              </a:avLst>
            </a:prstGeom>
            <a:gradFill rotWithShape="0">
              <a:gsLst>
                <a:gs pos="0">
                  <a:srgbClr val="3E040E"/>
                </a:gs>
                <a:gs pos="50000">
                  <a:srgbClr val="CF0E30"/>
                </a:gs>
                <a:gs pos="100000">
                  <a:srgbClr val="3E040E"/>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nvGrpSpPr>
            <p:cNvPr id="82963" name="Group 13"/>
            <p:cNvGrpSpPr>
              <a:grpSpLocks/>
            </p:cNvGrpSpPr>
            <p:nvPr/>
          </p:nvGrpSpPr>
          <p:grpSpPr bwMode="auto">
            <a:xfrm>
              <a:off x="364" y="3142"/>
              <a:ext cx="1855" cy="388"/>
              <a:chOff x="364" y="3142"/>
              <a:chExt cx="1855" cy="388"/>
            </a:xfrm>
          </p:grpSpPr>
          <p:sp>
            <p:nvSpPr>
              <p:cNvPr id="607246" name="Rectangle 14" descr="Dotted diamond"/>
              <p:cNvSpPr>
                <a:spLocks noChangeArrowheads="1"/>
              </p:cNvSpPr>
              <p:nvPr/>
            </p:nvSpPr>
            <p:spPr bwMode="auto">
              <a:xfrm>
                <a:off x="1296" y="3142"/>
                <a:ext cx="923" cy="388"/>
              </a:xfrm>
              <a:prstGeom prst="rect">
                <a:avLst/>
              </a:prstGeom>
              <a:pattFill prst="dotDmnd">
                <a:fgClr>
                  <a:schemeClr val="accent1"/>
                </a:fgClr>
                <a:bgClr>
                  <a:srgbClr val="FAFD00"/>
                </a:bgClr>
              </a:patt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nchor="ctr"/>
              <a:lstStyle/>
              <a:p>
                <a:pPr algn="ctr">
                  <a:defRPr/>
                </a:pPr>
                <a:r>
                  <a:rPr lang="en-US">
                    <a:solidFill>
                      <a:schemeClr val="tx2"/>
                    </a:solidFill>
                    <a:effectLst>
                      <a:outerShdw blurRad="38100" dist="38100" dir="2700000" algn="tl">
                        <a:srgbClr val="FFFFFF"/>
                      </a:outerShdw>
                    </a:effectLst>
                    <a:latin typeface="Arial" charset="0"/>
                  </a:rPr>
                  <a:t>Alcohol,</a:t>
                </a:r>
              </a:p>
              <a:p>
                <a:pPr algn="ctr">
                  <a:defRPr/>
                </a:pPr>
                <a:r>
                  <a:rPr lang="en-US">
                    <a:solidFill>
                      <a:schemeClr val="tx2"/>
                    </a:solidFill>
                    <a:effectLst>
                      <a:outerShdw blurRad="38100" dist="38100" dir="2700000" algn="tl">
                        <a:srgbClr val="FFFFFF"/>
                      </a:outerShdw>
                    </a:effectLst>
                    <a:latin typeface="Arial" charset="0"/>
                  </a:rPr>
                  <a:t> promoter</a:t>
                </a:r>
              </a:p>
            </p:txBody>
          </p:sp>
          <p:sp>
            <p:nvSpPr>
              <p:cNvPr id="607247" name="Rectangle 15"/>
              <p:cNvSpPr>
                <a:spLocks noChangeArrowheads="1"/>
              </p:cNvSpPr>
              <p:nvPr/>
            </p:nvSpPr>
            <p:spPr bwMode="auto">
              <a:xfrm>
                <a:off x="364" y="3142"/>
                <a:ext cx="924" cy="388"/>
              </a:xfrm>
              <a:prstGeom prst="rect">
                <a:avLst/>
              </a:prstGeom>
              <a:solidFill>
                <a:srgbClr val="AD6900"/>
              </a:soli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nchor="ctr"/>
              <a:lstStyle/>
              <a:p>
                <a:pPr algn="ctr">
                  <a:defRPr/>
                </a:pPr>
                <a:r>
                  <a:rPr lang="en-US">
                    <a:solidFill>
                      <a:schemeClr val="accent1"/>
                    </a:solidFill>
                    <a:effectLst>
                      <a:outerShdw blurRad="38100" dist="38100" dir="2700000" algn="tl">
                        <a:srgbClr val="000000"/>
                      </a:outerShdw>
                    </a:effectLst>
                    <a:latin typeface="Arial" charset="0"/>
                  </a:rPr>
                  <a:t>MD</a:t>
                </a:r>
              </a:p>
            </p:txBody>
          </p:sp>
          <p:sp>
            <p:nvSpPr>
              <p:cNvPr id="82967" name="Line 16"/>
              <p:cNvSpPr>
                <a:spLocks noChangeShapeType="1"/>
              </p:cNvSpPr>
              <p:nvPr/>
            </p:nvSpPr>
            <p:spPr bwMode="auto">
              <a:xfrm>
                <a:off x="1296" y="3160"/>
                <a:ext cx="0" cy="358"/>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82964" name="AutoShape 17"/>
            <p:cNvSpPr>
              <a:spLocks noChangeArrowheads="1"/>
            </p:cNvSpPr>
            <p:nvPr/>
          </p:nvSpPr>
          <p:spPr bwMode="auto">
            <a:xfrm rot="-5400000" flipH="1" flipV="1">
              <a:off x="2230" y="3241"/>
              <a:ext cx="244" cy="1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5 w 21600"/>
                <a:gd name="T13" fmla="*/ 4518 h 21600"/>
                <a:gd name="T14" fmla="*/ 17085 w 21600"/>
                <a:gd name="T15" fmla="*/ 17082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gradFill rotWithShape="0">
              <a:gsLst>
                <a:gs pos="0">
                  <a:srgbClr val="492516"/>
                </a:gs>
                <a:gs pos="50000">
                  <a:srgbClr val="F57B49"/>
                </a:gs>
                <a:gs pos="100000">
                  <a:srgbClr val="492516"/>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2"/>
                    </a:outerShdw>
                  </a:effectLst>
                </a14:hiddenEffects>
              </a:ext>
            </a:extLst>
          </p:spPr>
          <p:txBody>
            <a:bodyPr wrap="none" anchor="ctr"/>
            <a:lstStyle/>
            <a:p>
              <a:endParaRPr lang="en-US"/>
            </a:p>
          </p:txBody>
        </p:sp>
      </p:grpSp>
      <p:sp>
        <p:nvSpPr>
          <p:cNvPr id="82952" name="Rectangle 18"/>
          <p:cNvSpPr>
            <a:spLocks noChangeArrowheads="1"/>
          </p:cNvSpPr>
          <p:nvPr/>
        </p:nvSpPr>
        <p:spPr bwMode="auto">
          <a:xfrm>
            <a:off x="1046163" y="6280150"/>
            <a:ext cx="2940050"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Two non-lethal compounds</a:t>
            </a:r>
          </a:p>
        </p:txBody>
      </p:sp>
      <p:sp>
        <p:nvSpPr>
          <p:cNvPr id="82953" name="Rectangle 19"/>
          <p:cNvSpPr>
            <a:spLocks noChangeArrowheads="1"/>
          </p:cNvSpPr>
          <p:nvPr/>
        </p:nvSpPr>
        <p:spPr bwMode="auto">
          <a:xfrm>
            <a:off x="1503363" y="4041775"/>
            <a:ext cx="1195387"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Separator</a:t>
            </a:r>
          </a:p>
        </p:txBody>
      </p:sp>
      <p:sp>
        <p:nvSpPr>
          <p:cNvPr id="82954" name="Rectangle 20"/>
          <p:cNvSpPr>
            <a:spLocks noChangeArrowheads="1"/>
          </p:cNvSpPr>
          <p:nvPr/>
        </p:nvSpPr>
        <p:spPr bwMode="auto">
          <a:xfrm>
            <a:off x="4303713" y="4041775"/>
            <a:ext cx="695325"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Fuse</a:t>
            </a:r>
          </a:p>
        </p:txBody>
      </p:sp>
      <p:sp>
        <p:nvSpPr>
          <p:cNvPr id="82955" name="Rectangle 21"/>
          <p:cNvSpPr>
            <a:spLocks noChangeArrowheads="1"/>
          </p:cNvSpPr>
          <p:nvPr/>
        </p:nvSpPr>
        <p:spPr bwMode="auto">
          <a:xfrm>
            <a:off x="3148013" y="4048125"/>
            <a:ext cx="927100"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Burster</a:t>
            </a:r>
          </a:p>
        </p:txBody>
      </p:sp>
      <p:sp>
        <p:nvSpPr>
          <p:cNvPr id="82956" name="Line 22"/>
          <p:cNvSpPr>
            <a:spLocks noChangeShapeType="1"/>
          </p:cNvSpPr>
          <p:nvPr/>
        </p:nvSpPr>
        <p:spPr bwMode="auto">
          <a:xfrm>
            <a:off x="1346200" y="3124200"/>
            <a:ext cx="5499100" cy="0"/>
          </a:xfrm>
          <a:prstGeom prst="line">
            <a:avLst/>
          </a:prstGeom>
          <a:noFill/>
          <a:ln w="25400">
            <a:solidFill>
              <a:srgbClr val="ECECEC"/>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2957" name="Freeform 23"/>
          <p:cNvSpPr>
            <a:spLocks/>
          </p:cNvSpPr>
          <p:nvPr/>
        </p:nvSpPr>
        <p:spPr bwMode="auto">
          <a:xfrm>
            <a:off x="1524000" y="5543550"/>
            <a:ext cx="1258888" cy="687388"/>
          </a:xfrm>
          <a:custGeom>
            <a:avLst/>
            <a:gdLst>
              <a:gd name="T0" fmla="*/ 2147483647 w 793"/>
              <a:gd name="T1" fmla="*/ 2147483647 h 433"/>
              <a:gd name="T2" fmla="*/ 2147483647 w 793"/>
              <a:gd name="T3" fmla="*/ 2147483647 h 433"/>
              <a:gd name="T4" fmla="*/ 0 w 793"/>
              <a:gd name="T5" fmla="*/ 0 h 433"/>
              <a:gd name="T6" fmla="*/ 0 60000 65536"/>
              <a:gd name="T7" fmla="*/ 0 60000 65536"/>
              <a:gd name="T8" fmla="*/ 0 60000 65536"/>
            </a:gdLst>
            <a:ahLst/>
            <a:cxnLst>
              <a:cxn ang="T6">
                <a:pos x="T0" y="T1"/>
              </a:cxn>
              <a:cxn ang="T7">
                <a:pos x="T2" y="T3"/>
              </a:cxn>
              <a:cxn ang="T8">
                <a:pos x="T4" y="T5"/>
              </a:cxn>
            </a:cxnLst>
            <a:rect l="0" t="0" r="r" b="b"/>
            <a:pathLst>
              <a:path w="793" h="433">
                <a:moveTo>
                  <a:pt x="792" y="96"/>
                </a:moveTo>
                <a:lnTo>
                  <a:pt x="372" y="432"/>
                </a:lnTo>
                <a:lnTo>
                  <a:pt x="0" y="0"/>
                </a:lnTo>
              </a:path>
            </a:pathLst>
          </a:custGeom>
          <a:noFill/>
          <a:ln w="12700" cap="rnd" cmpd="sng">
            <a:solidFill>
              <a:srgbClr val="FAFD00"/>
            </a:solidFill>
            <a:prstDash val="solid"/>
            <a:round/>
            <a:headEnd type="none" w="med" len="med"/>
            <a:tailEnd type="none" w="med" len="med"/>
          </a:ln>
          <a:effectLst>
            <a:outerShdw dist="17961" dir="2700000" algn="ctr" rotWithShape="0">
              <a:schemeClr val="tx2"/>
            </a:outerShdw>
          </a:effectLst>
          <a:extLst>
            <a:ext uri="{909E8E84-426E-40DD-AFC4-6F175D3DCCD1}">
              <a14:hiddenFill xmlns:a14="http://schemas.microsoft.com/office/drawing/2010/main">
                <a:solidFill>
                  <a:srgbClr val="FCFEB9"/>
                </a:solidFill>
              </a14:hiddenFill>
            </a:ext>
          </a:extLst>
        </p:spPr>
        <p:txBody>
          <a:bodyPr/>
          <a:lstStyle/>
          <a:p>
            <a:endParaRPr lang="en-US"/>
          </a:p>
        </p:txBody>
      </p:sp>
      <p:sp>
        <p:nvSpPr>
          <p:cNvPr id="82958" name="Line 24"/>
          <p:cNvSpPr>
            <a:spLocks noChangeShapeType="1"/>
          </p:cNvSpPr>
          <p:nvPr/>
        </p:nvSpPr>
        <p:spPr bwMode="auto">
          <a:xfrm>
            <a:off x="2057400" y="4406900"/>
            <a:ext cx="0" cy="539750"/>
          </a:xfrm>
          <a:prstGeom prst="line">
            <a:avLst/>
          </a:prstGeom>
          <a:noFill/>
          <a:ln w="12700">
            <a:solidFill>
              <a:srgbClr val="FAFD00"/>
            </a:solidFill>
            <a:round/>
            <a:headEnd/>
            <a:tailEnd/>
          </a:ln>
          <a:effectLst>
            <a:outerShdw dist="17961" dir="27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2959" name="Line 25"/>
          <p:cNvSpPr>
            <a:spLocks noChangeShapeType="1"/>
          </p:cNvSpPr>
          <p:nvPr/>
        </p:nvSpPr>
        <p:spPr bwMode="auto">
          <a:xfrm>
            <a:off x="3568700" y="4387850"/>
            <a:ext cx="63500" cy="711200"/>
          </a:xfrm>
          <a:prstGeom prst="line">
            <a:avLst/>
          </a:prstGeom>
          <a:noFill/>
          <a:ln w="12700">
            <a:solidFill>
              <a:srgbClr val="FAFD00"/>
            </a:solidFill>
            <a:round/>
            <a:headEnd/>
            <a:tailEnd/>
          </a:ln>
          <a:effectLst>
            <a:outerShdw dist="17961" dir="27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2960" name="Line 26"/>
          <p:cNvSpPr>
            <a:spLocks noChangeShapeType="1"/>
          </p:cNvSpPr>
          <p:nvPr/>
        </p:nvSpPr>
        <p:spPr bwMode="auto">
          <a:xfrm flipH="1">
            <a:off x="4184650" y="4464050"/>
            <a:ext cx="336550" cy="825500"/>
          </a:xfrm>
          <a:prstGeom prst="line">
            <a:avLst/>
          </a:prstGeom>
          <a:noFill/>
          <a:ln w="12700">
            <a:solidFill>
              <a:srgbClr val="FAFD00"/>
            </a:solidFill>
            <a:round/>
            <a:headEnd/>
            <a:tailEnd/>
          </a:ln>
          <a:effectLst>
            <a:outerShdw dist="17961" dir="27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228600" y="381000"/>
            <a:ext cx="8686800" cy="584200"/>
          </a:xfrm>
          <a:prstGeom prst="rect">
            <a:avLst/>
          </a:prstGeom>
          <a:noFill/>
        </p:spPr>
        <p:txBody>
          <a:bodyPr>
            <a:spAutoFit/>
          </a:bodyPr>
          <a:lstStyle/>
          <a:p>
            <a:pPr algn="ctr">
              <a:defRPr/>
            </a:pPr>
            <a:r>
              <a:rPr lang="en-US" sz="3200" b="1" dirty="0">
                <a:solidFill>
                  <a:srgbClr val="000064"/>
                </a:solidFill>
                <a:latin typeface="Arial Black" pitchFamily="34" charset="0"/>
              </a:rPr>
              <a:t>Binary Munitions</a:t>
            </a:r>
            <a:endParaRPr lang="en-US" sz="3200" dirty="0">
              <a:solidFill>
                <a:schemeClr val="accent6">
                  <a:lumMod val="75000"/>
                </a:schemeClr>
              </a:solidFill>
              <a:latin typeface="Arial Black" pitchFamily="34" charset="0"/>
            </a:endParaRPr>
          </a:p>
        </p:txBody>
      </p:sp>
      <p:sp>
        <p:nvSpPr>
          <p:cNvPr id="83971" name="Rectangle 1"/>
          <p:cNvSpPr>
            <a:spLocks noChangeArrowheads="1"/>
          </p:cNvSpPr>
          <p:nvPr/>
        </p:nvSpPr>
        <p:spPr bwMode="auto">
          <a:xfrm>
            <a:off x="304800" y="1143000"/>
            <a:ext cx="8610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Aft>
                <a:spcPts val="600"/>
              </a:spcAft>
              <a:buFont typeface="Arial" pitchFamily="34" charset="0"/>
              <a:buChar char="•"/>
            </a:pPr>
            <a:r>
              <a:rPr lang="en-US" sz="2800"/>
              <a:t>Reactants mixed immediately before firing or mixed in flight</a:t>
            </a:r>
          </a:p>
          <a:p>
            <a:pPr marL="342900" indent="-342900">
              <a:spcAft>
                <a:spcPts val="600"/>
              </a:spcAft>
              <a:buFont typeface="Arial" pitchFamily="34" charset="0"/>
              <a:buChar char="•"/>
            </a:pPr>
            <a:r>
              <a:rPr lang="en-US" sz="2800"/>
              <a:t>U.S. - three binary munitions</a:t>
            </a:r>
          </a:p>
          <a:p>
            <a:pPr marL="800100" lvl="1" indent="-342900">
              <a:spcAft>
                <a:spcPts val="600"/>
              </a:spcAft>
              <a:buFont typeface="Arial" pitchFamily="34" charset="0"/>
              <a:buChar char="•"/>
            </a:pPr>
            <a:r>
              <a:rPr lang="en-US" sz="2800"/>
              <a:t>A 155 mm artillery shell to deliver sarin (liquid isopropyl alcohol and liquid methylphosphonic difluoride, DF)</a:t>
            </a:r>
          </a:p>
          <a:p>
            <a:pPr marL="800100" lvl="1" indent="-342900">
              <a:spcAft>
                <a:spcPts val="600"/>
              </a:spcAft>
              <a:buFont typeface="Arial" pitchFamily="34" charset="0"/>
              <a:buChar char="•"/>
            </a:pPr>
            <a:r>
              <a:rPr lang="en-US" sz="2800"/>
              <a:t>BIGEYE spray bomb to deliver VX (solid sulfur and liquid precursor QL)</a:t>
            </a:r>
          </a:p>
          <a:p>
            <a:pPr marL="800100" lvl="1" indent="-342900">
              <a:spcAft>
                <a:spcPts val="600"/>
              </a:spcAft>
              <a:buFont typeface="Arial" pitchFamily="34" charset="0"/>
              <a:buChar char="•"/>
            </a:pPr>
            <a:r>
              <a:rPr lang="en-US" sz="2800"/>
              <a:t>Warhead for Multiple Launch Rocket System (MLRS)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xfrm>
            <a:off x="304800" y="990600"/>
            <a:ext cx="4572000" cy="914400"/>
          </a:xfrm>
        </p:spPr>
        <p:txBody>
          <a:bodyPr/>
          <a:lstStyle/>
          <a:p>
            <a:pPr>
              <a:defRPr/>
            </a:pPr>
            <a:r>
              <a:rPr lang="en-US" sz="3200" kern="1200" dirty="0" smtClean="0">
                <a:solidFill>
                  <a:schemeClr val="accent6">
                    <a:lumMod val="75000"/>
                  </a:schemeClr>
                </a:solidFill>
                <a:latin typeface="Arial Black" pitchFamily="34" charset="0"/>
                <a:ea typeface="+mn-ea"/>
                <a:cs typeface="+mn-cs"/>
              </a:rPr>
              <a:t>Russia’s </a:t>
            </a:r>
            <a:r>
              <a:rPr lang="en-US" sz="3200" kern="1200" dirty="0" err="1" smtClean="0">
                <a:solidFill>
                  <a:schemeClr val="accent6">
                    <a:lumMod val="75000"/>
                  </a:schemeClr>
                </a:solidFill>
                <a:latin typeface="Arial Black" pitchFamily="34" charset="0"/>
                <a:ea typeface="+mn-ea"/>
                <a:cs typeface="+mn-cs"/>
              </a:rPr>
              <a:t>Novichok</a:t>
            </a:r>
            <a:r>
              <a:rPr lang="en-US" sz="3200" kern="1200" dirty="0" smtClean="0">
                <a:solidFill>
                  <a:schemeClr val="accent6">
                    <a:lumMod val="75000"/>
                  </a:schemeClr>
                </a:solidFill>
                <a:latin typeface="Arial Black" pitchFamily="34" charset="0"/>
                <a:ea typeface="+mn-ea"/>
                <a:cs typeface="+mn-cs"/>
              </a:rPr>
              <a:t> </a:t>
            </a:r>
            <a:br>
              <a:rPr lang="en-US" sz="3200" kern="1200" dirty="0" smtClean="0">
                <a:solidFill>
                  <a:schemeClr val="accent6">
                    <a:lumMod val="75000"/>
                  </a:schemeClr>
                </a:solidFill>
                <a:latin typeface="Arial Black" pitchFamily="34" charset="0"/>
                <a:ea typeface="+mn-ea"/>
                <a:cs typeface="+mn-cs"/>
              </a:rPr>
            </a:br>
            <a:r>
              <a:rPr lang="en-US" sz="3200" kern="1200" dirty="0" smtClean="0">
                <a:solidFill>
                  <a:schemeClr val="accent6">
                    <a:lumMod val="75000"/>
                  </a:schemeClr>
                </a:solidFill>
                <a:latin typeface="Arial Black" pitchFamily="34" charset="0"/>
                <a:ea typeface="+mn-ea"/>
                <a:cs typeface="+mn-cs"/>
              </a:rPr>
              <a:t>(</a:t>
            </a:r>
            <a:r>
              <a:rPr lang="en-US" sz="3200" kern="1200" dirty="0">
                <a:solidFill>
                  <a:schemeClr val="accent6">
                    <a:lumMod val="75000"/>
                  </a:schemeClr>
                </a:solidFill>
                <a:latin typeface="Arial Black" pitchFamily="34" charset="0"/>
                <a:ea typeface="+mn-ea"/>
                <a:cs typeface="+mn-cs"/>
              </a:rPr>
              <a:t>no-wee-</a:t>
            </a:r>
            <a:r>
              <a:rPr lang="en-US" sz="3200" kern="1200" dirty="0" err="1">
                <a:solidFill>
                  <a:schemeClr val="accent6">
                    <a:lumMod val="75000"/>
                  </a:schemeClr>
                </a:solidFill>
                <a:latin typeface="Arial Black" pitchFamily="34" charset="0"/>
                <a:ea typeface="+mn-ea"/>
                <a:cs typeface="+mn-cs"/>
              </a:rPr>
              <a:t>shok</a:t>
            </a:r>
            <a:r>
              <a:rPr lang="en-US" sz="3200" kern="1200" dirty="0">
                <a:solidFill>
                  <a:schemeClr val="accent6">
                    <a:lumMod val="75000"/>
                  </a:schemeClr>
                </a:solidFill>
                <a:latin typeface="Arial Black" pitchFamily="34" charset="0"/>
                <a:ea typeface="+mn-ea"/>
                <a:cs typeface="+mn-cs"/>
              </a:rPr>
              <a:t>)</a:t>
            </a:r>
          </a:p>
        </p:txBody>
      </p:sp>
      <p:sp>
        <p:nvSpPr>
          <p:cNvPr id="69635" name="Rectangle 3"/>
          <p:cNvSpPr>
            <a:spLocks noGrp="1" noChangeArrowheads="1"/>
          </p:cNvSpPr>
          <p:nvPr>
            <p:ph type="body" idx="1"/>
          </p:nvPr>
        </p:nvSpPr>
        <p:spPr>
          <a:xfrm>
            <a:off x="381000" y="2819400"/>
            <a:ext cx="8458200" cy="3352800"/>
          </a:xfrm>
        </p:spPr>
        <p:txBody>
          <a:bodyPr/>
          <a:lstStyle/>
          <a:p>
            <a:r>
              <a:rPr lang="en-US" sz="2400" smtClean="0"/>
              <a:t>Alleged Soviet secret program called Foliant</a:t>
            </a:r>
          </a:p>
          <a:p>
            <a:r>
              <a:rPr lang="en-US" sz="2400" smtClean="0"/>
              <a:t>Novichok (new guy or newcomer) – nerve agents developed in the 1970s and 1980s</a:t>
            </a:r>
          </a:p>
          <a:p>
            <a:r>
              <a:rPr lang="en-US" sz="2400" smtClean="0"/>
              <a:t>Intent was to develop binary agents that could be made from relatively safe substances similar to normal industrial substances, making it easier to conceal the production</a:t>
            </a:r>
          </a:p>
          <a:p>
            <a:r>
              <a:rPr lang="en-US" sz="2400" smtClean="0"/>
              <a:t>Allegedly more lethal than VX</a:t>
            </a:r>
          </a:p>
          <a:p>
            <a:r>
              <a:rPr lang="en-US" sz="2400" smtClean="0"/>
              <a:t>Resistant to treatment</a:t>
            </a:r>
          </a:p>
          <a:p>
            <a:endParaRPr lang="en-US" sz="2400" smtClean="0"/>
          </a:p>
        </p:txBody>
      </p:sp>
      <p:pic>
        <p:nvPicPr>
          <p:cNvPr id="696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572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457200"/>
            <a:ext cx="7543800" cy="1524000"/>
          </a:xfrm>
        </p:spPr>
        <p:txBody>
          <a:bodyPr/>
          <a:lstStyle/>
          <a:p>
            <a:pPr eaLnBrk="1" hangingPunct="1"/>
            <a:r>
              <a:rPr lang="en-US" sz="3600" smtClean="0">
                <a:solidFill>
                  <a:srgbClr val="000064"/>
                </a:solidFill>
                <a:latin typeface="Arial Black" pitchFamily="34" charset="0"/>
              </a:rPr>
              <a:t>Alkenes - </a:t>
            </a:r>
            <a:r>
              <a:rPr lang="en-US" sz="3600" smtClean="0">
                <a:solidFill>
                  <a:schemeClr val="tx1"/>
                </a:solidFill>
                <a:latin typeface="Arial Black" pitchFamily="34" charset="0"/>
                <a:cs typeface="Times New Roman" pitchFamily="18" charset="0"/>
              </a:rPr>
              <a:t>Hydrocarbons that have one or more carbon-carbon double bonds</a:t>
            </a:r>
            <a:r>
              <a:rPr lang="en-US" smtClean="0">
                <a:cs typeface="Times New Roman" pitchFamily="18" charset="0"/>
              </a:rPr>
              <a:t> </a:t>
            </a:r>
          </a:p>
        </p:txBody>
      </p:sp>
      <p:sp>
        <p:nvSpPr>
          <p:cNvPr id="10243" name="Rectangle 3"/>
          <p:cNvSpPr>
            <a:spLocks noChangeArrowheads="1"/>
          </p:cNvSpPr>
          <p:nvPr/>
        </p:nvSpPr>
        <p:spPr bwMode="auto">
          <a:xfrm>
            <a:off x="0" y="2957513"/>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latin typeface="Times New Roman" pitchFamily="18" charset="0"/>
              </a:rPr>
              <a:t> </a:t>
            </a:r>
            <a:endParaRPr lang="en-US" sz="2400">
              <a:latin typeface="Times New Roman" pitchFamily="18" charset="0"/>
            </a:endParaRPr>
          </a:p>
        </p:txBody>
      </p:sp>
      <p:sp>
        <p:nvSpPr>
          <p:cNvPr id="10244" name="Rectangle 4"/>
          <p:cNvSpPr>
            <a:spLocks noGrp="1" noChangeArrowheads="1"/>
          </p:cNvSpPr>
          <p:nvPr>
            <p:ph type="body" idx="1"/>
          </p:nvPr>
        </p:nvSpPr>
        <p:spPr>
          <a:xfrm>
            <a:off x="457200" y="1600200"/>
            <a:ext cx="8229600" cy="1804988"/>
          </a:xfr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txBody>
          <a:bodyPr/>
          <a:lstStyle/>
          <a:p>
            <a:pPr eaLnBrk="1" hangingPunct="1">
              <a:spcBef>
                <a:spcPct val="0"/>
              </a:spcBef>
              <a:buFontTx/>
              <a:buNone/>
            </a:pPr>
            <a:r>
              <a:rPr lang="en-US" sz="1200" smtClean="0">
                <a:latin typeface="Times New Roman" pitchFamily="18" charset="0"/>
                <a:cs typeface="Times New Roman" pitchFamily="18" charset="0"/>
              </a:rPr>
              <a:t>          </a:t>
            </a:r>
            <a:endParaRPr lang="en-US" sz="2400" smtClean="0">
              <a:latin typeface="Times New Roman" pitchFamily="18" charset="0"/>
            </a:endParaRPr>
          </a:p>
        </p:txBody>
      </p:sp>
      <p:sp>
        <p:nvSpPr>
          <p:cNvPr id="10245" name="Rectangle 5"/>
          <p:cNvSpPr>
            <a:spLocks noChangeArrowheads="1"/>
          </p:cNvSpPr>
          <p:nvPr/>
        </p:nvSpPr>
        <p:spPr bwMode="auto">
          <a:xfrm>
            <a:off x="381000" y="5638800"/>
            <a:ext cx="84582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3200">
                <a:cs typeface="Times New Roman" pitchFamily="18" charset="0"/>
              </a:rPr>
              <a:t>2-methylpropene (isobutene),</a:t>
            </a:r>
            <a:r>
              <a:rPr lang="en-US" sz="2400">
                <a:cs typeface="Times New Roman" pitchFamily="18" charset="0"/>
              </a:rPr>
              <a:t> </a:t>
            </a:r>
            <a:r>
              <a:rPr lang="en-US" sz="3200">
                <a:cs typeface="Times New Roman" pitchFamily="18" charset="0"/>
              </a:rPr>
              <a:t>CH</a:t>
            </a:r>
            <a:r>
              <a:rPr lang="en-US" sz="3200" baseline="-25000">
                <a:cs typeface="Times New Roman" pitchFamily="18" charset="0"/>
              </a:rPr>
              <a:t>2</a:t>
            </a:r>
            <a:r>
              <a:rPr lang="en-US" sz="3200">
                <a:cs typeface="Times New Roman" pitchFamily="18" charset="0"/>
              </a:rPr>
              <a:t>C(CH</a:t>
            </a:r>
            <a:r>
              <a:rPr lang="en-US" sz="3200" baseline="-25000">
                <a:cs typeface="Times New Roman" pitchFamily="18" charset="0"/>
              </a:rPr>
              <a:t>3</a:t>
            </a:r>
            <a:r>
              <a:rPr lang="en-US" sz="3200">
                <a:cs typeface="Times New Roman" pitchFamily="18" charset="0"/>
              </a:rPr>
              <a:t>)CH</a:t>
            </a:r>
            <a:r>
              <a:rPr lang="en-US" sz="3200" baseline="-25000">
                <a:cs typeface="Times New Roman" pitchFamily="18" charset="0"/>
              </a:rPr>
              <a:t>3</a:t>
            </a:r>
            <a:r>
              <a:rPr lang="en-US" sz="3200">
                <a:latin typeface="Tahoma" pitchFamily="34" charset="0"/>
                <a:cs typeface="Times New Roman" pitchFamily="18" charset="0"/>
              </a:rPr>
              <a:t> </a:t>
            </a:r>
          </a:p>
        </p:txBody>
      </p:sp>
      <p:pic>
        <p:nvPicPr>
          <p:cNvPr id="10246" name="Picture 6" descr="2_methylpropene_all_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514600"/>
            <a:ext cx="87630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228600" y="152400"/>
            <a:ext cx="8705850" cy="690563"/>
          </a:xfrm>
        </p:spPr>
        <p:txBody>
          <a:bodyPr>
            <a:noAutofit/>
          </a:bodyPr>
          <a:lstStyle/>
          <a:p>
            <a:pPr>
              <a:defRPr/>
            </a:pPr>
            <a:r>
              <a:rPr lang="en-US" sz="4000" dirty="0" smtClean="0">
                <a:solidFill>
                  <a:schemeClr val="accent6">
                    <a:lumMod val="75000"/>
                  </a:schemeClr>
                </a:solidFill>
                <a:latin typeface="Arial Black" pitchFamily="34" charset="0"/>
              </a:rPr>
              <a:t>Dosage Units</a:t>
            </a:r>
          </a:p>
        </p:txBody>
      </p:sp>
      <p:sp>
        <p:nvSpPr>
          <p:cNvPr id="23559" name="Rectangle 7"/>
          <p:cNvSpPr>
            <a:spLocks noGrp="1" noChangeArrowheads="1"/>
          </p:cNvSpPr>
          <p:nvPr>
            <p:ph type="body" sz="half" idx="2"/>
          </p:nvPr>
        </p:nvSpPr>
        <p:spPr>
          <a:xfrm>
            <a:off x="304800" y="914400"/>
            <a:ext cx="8539163" cy="5867400"/>
          </a:xfrm>
        </p:spPr>
        <p:txBody>
          <a:bodyPr>
            <a:noAutofit/>
          </a:bodyPr>
          <a:lstStyle/>
          <a:p>
            <a:pPr>
              <a:defRPr/>
            </a:pPr>
            <a:r>
              <a:rPr lang="en-US" sz="2800" dirty="0" smtClean="0"/>
              <a:t>LD</a:t>
            </a:r>
            <a:r>
              <a:rPr lang="en-US" sz="2800" baseline="-25000" dirty="0" smtClean="0"/>
              <a:t>50</a:t>
            </a:r>
            <a:r>
              <a:rPr lang="en-US" sz="2800" dirty="0" smtClean="0"/>
              <a:t> </a:t>
            </a:r>
            <a:r>
              <a:rPr lang="en-US" sz="2800" dirty="0"/>
              <a:t>= dose of chemical expected to kill 50% of an exposed </a:t>
            </a:r>
            <a:r>
              <a:rPr lang="en-US" sz="2800" dirty="0" smtClean="0"/>
              <a:t>population…typical </a:t>
            </a:r>
            <a:r>
              <a:rPr lang="en-US" sz="2800" dirty="0"/>
              <a:t>units = mg/kg of body weight</a:t>
            </a:r>
          </a:p>
          <a:p>
            <a:pPr>
              <a:defRPr/>
            </a:pPr>
            <a:r>
              <a:rPr lang="en-US" sz="2800" dirty="0"/>
              <a:t>LCt</a:t>
            </a:r>
            <a:r>
              <a:rPr lang="en-US" sz="2800" baseline="-25000" dirty="0"/>
              <a:t>50</a:t>
            </a:r>
            <a:r>
              <a:rPr lang="en-US" sz="2800" dirty="0"/>
              <a:t> = concentration of a chemical (in vapor  phase) expected to </a:t>
            </a:r>
            <a:r>
              <a:rPr lang="en-US" sz="2800" dirty="0" smtClean="0"/>
              <a:t>kill </a:t>
            </a:r>
            <a:r>
              <a:rPr lang="en-US" sz="2800" dirty="0"/>
              <a:t>50% of a population exposed for a specified period of </a:t>
            </a:r>
            <a:r>
              <a:rPr lang="en-US" sz="2800" dirty="0" smtClean="0"/>
              <a:t>time…often </a:t>
            </a:r>
            <a:r>
              <a:rPr lang="en-US" sz="2800" dirty="0"/>
              <a:t>expressed as the product of chemical’s concentration </a:t>
            </a:r>
            <a:r>
              <a:rPr lang="en-US" sz="2800" dirty="0" smtClean="0"/>
              <a:t>in </a:t>
            </a:r>
            <a:r>
              <a:rPr lang="en-US" sz="2800" dirty="0"/>
              <a:t>air (mg/m</a:t>
            </a:r>
            <a:r>
              <a:rPr lang="en-US" sz="2800" baseline="30000" dirty="0"/>
              <a:t>3</a:t>
            </a:r>
            <a:r>
              <a:rPr lang="en-US" sz="2800" dirty="0"/>
              <a:t>) and the duration of exposure (</a:t>
            </a:r>
            <a:r>
              <a:rPr lang="en-US" sz="2800" dirty="0" smtClean="0"/>
              <a:t>min)…units </a:t>
            </a:r>
            <a:r>
              <a:rPr lang="en-US" sz="2800" dirty="0"/>
              <a:t>= </a:t>
            </a:r>
            <a:r>
              <a:rPr lang="en-US" sz="2800" dirty="0" err="1" smtClean="0"/>
              <a:t>mg•min</a:t>
            </a:r>
            <a:r>
              <a:rPr lang="en-US" sz="2800" dirty="0" smtClean="0"/>
              <a:t>/m</a:t>
            </a:r>
            <a:r>
              <a:rPr lang="en-US" sz="2800" baseline="30000" dirty="0" smtClean="0"/>
              <a:t>3</a:t>
            </a:r>
          </a:p>
          <a:p>
            <a:pPr>
              <a:defRPr/>
            </a:pPr>
            <a:r>
              <a:rPr lang="en-US" sz="2800" dirty="0"/>
              <a:t>ED</a:t>
            </a:r>
            <a:r>
              <a:rPr lang="en-US" sz="2800" baseline="-25000" dirty="0"/>
              <a:t>50</a:t>
            </a:r>
            <a:r>
              <a:rPr lang="en-US" sz="2800" dirty="0"/>
              <a:t> = dose of a chemical expected to cause </a:t>
            </a:r>
            <a:r>
              <a:rPr lang="en-US" sz="2800" dirty="0" smtClean="0"/>
              <a:t>a </a:t>
            </a:r>
            <a:r>
              <a:rPr lang="en-US" sz="2800" dirty="0"/>
              <a:t>defined effect in 50% of an </a:t>
            </a:r>
            <a:r>
              <a:rPr lang="en-US" sz="2800" dirty="0" smtClean="0"/>
              <a:t>exposed population…typically </a:t>
            </a:r>
            <a:r>
              <a:rPr lang="en-US" sz="2800" dirty="0"/>
              <a:t>expressed in units of mg/kg of body weight.</a:t>
            </a:r>
          </a:p>
          <a:p>
            <a:pPr>
              <a:defRPr/>
            </a:pPr>
            <a:endParaRPr lang="en-US" sz="2800" baseline="30000" dirty="0"/>
          </a:p>
          <a:p>
            <a:pPr marL="0" indent="0">
              <a:buFontTx/>
              <a:buNone/>
              <a:defRPr/>
            </a:pP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228600" y="300038"/>
            <a:ext cx="8705850" cy="690562"/>
          </a:xfrm>
        </p:spPr>
        <p:txBody>
          <a:bodyPr>
            <a:noAutofit/>
          </a:bodyPr>
          <a:lstStyle/>
          <a:p>
            <a:pPr>
              <a:defRPr/>
            </a:pPr>
            <a:r>
              <a:rPr lang="en-US" sz="4000" dirty="0" smtClean="0">
                <a:solidFill>
                  <a:schemeClr val="accent6">
                    <a:lumMod val="75000"/>
                  </a:schemeClr>
                </a:solidFill>
                <a:latin typeface="Arial Black" pitchFamily="34" charset="0"/>
              </a:rPr>
              <a:t>Dosage Units</a:t>
            </a:r>
          </a:p>
        </p:txBody>
      </p:sp>
      <p:sp>
        <p:nvSpPr>
          <p:cNvPr id="71683" name="Rectangle 7"/>
          <p:cNvSpPr>
            <a:spLocks noGrp="1" noChangeArrowheads="1"/>
          </p:cNvSpPr>
          <p:nvPr>
            <p:ph type="body" sz="half" idx="2"/>
          </p:nvPr>
        </p:nvSpPr>
        <p:spPr>
          <a:xfrm>
            <a:off x="304800" y="1143000"/>
            <a:ext cx="8539163" cy="5334000"/>
          </a:xfrm>
        </p:spPr>
        <p:txBody>
          <a:bodyPr/>
          <a:lstStyle/>
          <a:p>
            <a:r>
              <a:rPr lang="en-US" sz="2400" dirty="0" smtClean="0"/>
              <a:t>ECt</a:t>
            </a:r>
            <a:r>
              <a:rPr lang="en-US" sz="2400" baseline="-25000" dirty="0" smtClean="0"/>
              <a:t>50</a:t>
            </a:r>
            <a:r>
              <a:rPr lang="en-US" sz="2400" dirty="0" smtClean="0"/>
              <a:t> = concentration of chemical (vapor phase) expected to cause a defined effect in 50% of a population exposed for a specified period of time; typically expressed as product of chemical’s concentration in air (mg/m</a:t>
            </a:r>
            <a:r>
              <a:rPr lang="en-US" sz="2400" baseline="30000" dirty="0" smtClean="0"/>
              <a:t>3</a:t>
            </a:r>
            <a:r>
              <a:rPr lang="en-US" sz="2400" dirty="0" smtClean="0"/>
              <a:t>) and the duration of exposure (min)…typical units = </a:t>
            </a:r>
            <a:r>
              <a:rPr lang="en-US" sz="2400" dirty="0" err="1" smtClean="0"/>
              <a:t>mg•min</a:t>
            </a:r>
            <a:r>
              <a:rPr lang="en-US" sz="2400" dirty="0" smtClean="0"/>
              <a:t>/m</a:t>
            </a:r>
            <a:r>
              <a:rPr lang="en-US" sz="2400" baseline="30000" dirty="0" smtClean="0"/>
              <a:t>3</a:t>
            </a:r>
            <a:r>
              <a:rPr lang="en-US" sz="2400" dirty="0" smtClean="0"/>
              <a:t>.</a:t>
            </a:r>
          </a:p>
          <a:p>
            <a:r>
              <a:rPr lang="en-US" sz="2400" dirty="0" smtClean="0"/>
              <a:t>ICt</a:t>
            </a:r>
            <a:r>
              <a:rPr lang="en-US" sz="2400" baseline="-25000" dirty="0" smtClean="0"/>
              <a:t>50</a:t>
            </a:r>
            <a:r>
              <a:rPr lang="en-US" sz="2400" dirty="0" smtClean="0"/>
              <a:t> = median incapacitation concentration, concentration of chemical (vapor phase) expected to incapacitate 50% of a population exposed for a specified period of time, typically expressed as product of chemical’s concentration in air (mg/m</a:t>
            </a:r>
            <a:r>
              <a:rPr lang="en-US" sz="2400" baseline="30000" dirty="0" smtClean="0"/>
              <a:t>3</a:t>
            </a:r>
            <a:r>
              <a:rPr lang="en-US" sz="2400" dirty="0" smtClean="0"/>
              <a:t>) and the duration of exposure (min)…typical units = </a:t>
            </a:r>
            <a:r>
              <a:rPr lang="en-US" sz="2400" dirty="0" err="1" smtClean="0"/>
              <a:t>mg•min</a:t>
            </a:r>
            <a:r>
              <a:rPr lang="en-US" sz="2400" dirty="0" smtClean="0"/>
              <a:t>/m</a:t>
            </a:r>
            <a:r>
              <a:rPr lang="en-US" sz="2400" baseline="30000" dirty="0" smtClean="0"/>
              <a:t>3</a:t>
            </a:r>
          </a:p>
          <a:p>
            <a:pPr>
              <a:spcBef>
                <a:spcPct val="50000"/>
              </a:spcBef>
            </a:pPr>
            <a:r>
              <a:rPr lang="en-US" sz="2400" dirty="0" smtClean="0"/>
              <a:t>TD</a:t>
            </a:r>
            <a:r>
              <a:rPr lang="en-US" sz="2400" baseline="-25000" dirty="0" smtClean="0"/>
              <a:t>LO</a:t>
            </a:r>
            <a:r>
              <a:rPr lang="en-US" sz="2400" dirty="0" smtClean="0"/>
              <a:t> = Lowest toxic dose; the lowest dose of a chemical reported to cause an observable toxic effect in test animals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5725" y="250825"/>
            <a:ext cx="8724900" cy="609600"/>
          </a:xfrm>
        </p:spPr>
        <p:txBody>
          <a:bodyPr/>
          <a:lstStyle/>
          <a:p>
            <a:pPr>
              <a:defRPr/>
            </a:pPr>
            <a:r>
              <a:rPr lang="en-US" sz="4000" dirty="0">
                <a:solidFill>
                  <a:schemeClr val="accent6">
                    <a:lumMod val="75000"/>
                  </a:schemeClr>
                </a:solidFill>
                <a:latin typeface="Arial Black" pitchFamily="34" charset="0"/>
              </a:rPr>
              <a:t>CW Lethality: Inhalation</a:t>
            </a:r>
          </a:p>
        </p:txBody>
      </p:sp>
      <p:sp>
        <p:nvSpPr>
          <p:cNvPr id="72707" name="AutoShape 4"/>
          <p:cNvSpPr>
            <a:spLocks noChangeArrowheads="1"/>
          </p:cNvSpPr>
          <p:nvPr/>
        </p:nvSpPr>
        <p:spPr bwMode="auto">
          <a:xfrm>
            <a:off x="1382713" y="2074863"/>
            <a:ext cx="730250" cy="3273425"/>
          </a:xfrm>
          <a:prstGeom prst="cube">
            <a:avLst>
              <a:gd name="adj" fmla="val 24995"/>
            </a:avLst>
          </a:prstGeom>
          <a:solidFill>
            <a:srgbClr val="F8A79A"/>
          </a:solidFill>
          <a:ln w="12700">
            <a:solidFill>
              <a:schemeClr val="tx1"/>
            </a:solidFill>
            <a:miter lim="800000"/>
            <a:headEnd/>
            <a:tailEnd/>
          </a:ln>
        </p:spPr>
        <p:txBody>
          <a:bodyPr wrap="none" anchor="ctr"/>
          <a:lstStyle/>
          <a:p>
            <a:endParaRPr lang="en-US"/>
          </a:p>
        </p:txBody>
      </p:sp>
      <p:sp>
        <p:nvSpPr>
          <p:cNvPr id="19460" name="AutoShape 6"/>
          <p:cNvSpPr>
            <a:spLocks noChangeArrowheads="1"/>
          </p:cNvSpPr>
          <p:nvPr/>
        </p:nvSpPr>
        <p:spPr bwMode="auto">
          <a:xfrm>
            <a:off x="2871788" y="4518025"/>
            <a:ext cx="730250" cy="796925"/>
          </a:xfrm>
          <a:prstGeom prst="cube">
            <a:avLst>
              <a:gd name="adj" fmla="val 24995"/>
            </a:avLst>
          </a:prstGeom>
          <a:solidFill>
            <a:srgbClr val="F07A5A"/>
          </a:solidFill>
          <a:ln w="12700">
            <a:solidFill>
              <a:schemeClr val="tx1"/>
            </a:solidFill>
            <a:miter lim="800000"/>
            <a:headEnd/>
            <a:tailEnd/>
          </a:ln>
        </p:spPr>
        <p:txBody>
          <a:bodyPr wrap="none" anchor="ctr"/>
          <a:lstStyle/>
          <a:p>
            <a:endParaRPr lang="en-US"/>
          </a:p>
        </p:txBody>
      </p:sp>
      <p:sp>
        <p:nvSpPr>
          <p:cNvPr id="19462" name="AutoShape 8"/>
          <p:cNvSpPr>
            <a:spLocks noChangeArrowheads="1"/>
          </p:cNvSpPr>
          <p:nvPr/>
        </p:nvSpPr>
        <p:spPr bwMode="auto">
          <a:xfrm>
            <a:off x="4419600" y="4822825"/>
            <a:ext cx="730250" cy="482600"/>
          </a:xfrm>
          <a:prstGeom prst="cube">
            <a:avLst>
              <a:gd name="adj" fmla="val 24995"/>
            </a:avLst>
          </a:prstGeom>
          <a:solidFill>
            <a:srgbClr val="E92B17"/>
          </a:solidFill>
          <a:ln w="12700">
            <a:solidFill>
              <a:schemeClr val="tx1"/>
            </a:solidFill>
            <a:miter lim="800000"/>
            <a:headEnd/>
            <a:tailEnd/>
          </a:ln>
        </p:spPr>
        <p:txBody>
          <a:bodyPr wrap="none" anchor="ctr"/>
          <a:lstStyle/>
          <a:p>
            <a:endParaRPr lang="en-US"/>
          </a:p>
        </p:txBody>
      </p:sp>
      <p:sp>
        <p:nvSpPr>
          <p:cNvPr id="19463" name="AutoShape 9"/>
          <p:cNvSpPr>
            <a:spLocks noChangeArrowheads="1"/>
          </p:cNvSpPr>
          <p:nvPr/>
        </p:nvSpPr>
        <p:spPr bwMode="auto">
          <a:xfrm>
            <a:off x="5791200" y="5127625"/>
            <a:ext cx="730250" cy="196850"/>
          </a:xfrm>
          <a:prstGeom prst="cube">
            <a:avLst>
              <a:gd name="adj" fmla="val 24995"/>
            </a:avLst>
          </a:prstGeom>
          <a:solidFill>
            <a:srgbClr val="EE0000"/>
          </a:solidFill>
          <a:ln w="12700">
            <a:solidFill>
              <a:schemeClr val="tx1"/>
            </a:solidFill>
            <a:miter lim="800000"/>
            <a:headEnd/>
            <a:tailEnd/>
          </a:ln>
        </p:spPr>
        <p:txBody>
          <a:bodyPr wrap="none" anchor="ctr"/>
          <a:lstStyle/>
          <a:p>
            <a:endParaRPr lang="en-US"/>
          </a:p>
        </p:txBody>
      </p:sp>
      <p:sp>
        <p:nvSpPr>
          <p:cNvPr id="19464" name="AutoShape 10"/>
          <p:cNvSpPr>
            <a:spLocks noChangeArrowheads="1"/>
          </p:cNvSpPr>
          <p:nvPr/>
        </p:nvSpPr>
        <p:spPr bwMode="auto">
          <a:xfrm>
            <a:off x="7194550" y="5280025"/>
            <a:ext cx="730250" cy="68263"/>
          </a:xfrm>
          <a:prstGeom prst="cube">
            <a:avLst>
              <a:gd name="adj" fmla="val 24995"/>
            </a:avLst>
          </a:prstGeom>
          <a:solidFill>
            <a:srgbClr val="C00000"/>
          </a:solidFill>
          <a:ln w="12700">
            <a:solidFill>
              <a:schemeClr val="tx1"/>
            </a:solidFill>
            <a:miter lim="800000"/>
            <a:headEnd/>
            <a:tailEnd/>
          </a:ln>
        </p:spPr>
        <p:txBody>
          <a:bodyPr wrap="none" anchor="ctr"/>
          <a:lstStyle/>
          <a:p>
            <a:endParaRPr lang="en-US"/>
          </a:p>
        </p:txBody>
      </p:sp>
      <p:sp>
        <p:nvSpPr>
          <p:cNvPr id="72712" name="Rectangle 11"/>
          <p:cNvSpPr>
            <a:spLocks noChangeArrowheads="1"/>
          </p:cNvSpPr>
          <p:nvPr/>
        </p:nvSpPr>
        <p:spPr bwMode="auto">
          <a:xfrm>
            <a:off x="1177925" y="5445125"/>
            <a:ext cx="1041400"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Chlorine</a:t>
            </a:r>
          </a:p>
        </p:txBody>
      </p:sp>
      <p:sp>
        <p:nvSpPr>
          <p:cNvPr id="29709" name="Rectangle 13"/>
          <p:cNvSpPr>
            <a:spLocks noChangeArrowheads="1"/>
          </p:cNvSpPr>
          <p:nvPr/>
        </p:nvSpPr>
        <p:spPr bwMode="auto">
          <a:xfrm>
            <a:off x="2665413" y="5432425"/>
            <a:ext cx="1220787"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Phosgene</a:t>
            </a:r>
          </a:p>
        </p:txBody>
      </p:sp>
      <p:sp>
        <p:nvSpPr>
          <p:cNvPr id="29711" name="Rectangle 15"/>
          <p:cNvSpPr>
            <a:spLocks noChangeArrowheads="1"/>
          </p:cNvSpPr>
          <p:nvPr/>
        </p:nvSpPr>
        <p:spPr bwMode="auto">
          <a:xfrm>
            <a:off x="4343400" y="5432425"/>
            <a:ext cx="1016000"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Mustard</a:t>
            </a:r>
          </a:p>
        </p:txBody>
      </p:sp>
      <p:sp>
        <p:nvSpPr>
          <p:cNvPr id="29712" name="Rectangle 16"/>
          <p:cNvSpPr>
            <a:spLocks noChangeArrowheads="1"/>
          </p:cNvSpPr>
          <p:nvPr/>
        </p:nvSpPr>
        <p:spPr bwMode="auto">
          <a:xfrm>
            <a:off x="5715000" y="5432425"/>
            <a:ext cx="811213"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Tabun</a:t>
            </a:r>
          </a:p>
        </p:txBody>
      </p:sp>
      <p:sp>
        <p:nvSpPr>
          <p:cNvPr id="29713" name="Rectangle 17"/>
          <p:cNvSpPr>
            <a:spLocks noChangeArrowheads="1"/>
          </p:cNvSpPr>
          <p:nvPr/>
        </p:nvSpPr>
        <p:spPr bwMode="auto">
          <a:xfrm>
            <a:off x="7194550" y="5432425"/>
            <a:ext cx="720725"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Sarin</a:t>
            </a:r>
          </a:p>
        </p:txBody>
      </p:sp>
      <p:sp>
        <p:nvSpPr>
          <p:cNvPr id="58383" name="Rectangle 18"/>
          <p:cNvSpPr>
            <a:spLocks noChangeArrowheads="1"/>
          </p:cNvSpPr>
          <p:nvPr/>
        </p:nvSpPr>
        <p:spPr bwMode="auto">
          <a:xfrm>
            <a:off x="1395413" y="1690688"/>
            <a:ext cx="966787"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dirty="0">
                <a:latin typeface="+mn-lt"/>
              </a:rPr>
              <a:t>19,000</a:t>
            </a:r>
          </a:p>
        </p:txBody>
      </p:sp>
      <p:sp>
        <p:nvSpPr>
          <p:cNvPr id="29716" name="Rectangle 20"/>
          <p:cNvSpPr>
            <a:spLocks noChangeArrowheads="1"/>
          </p:cNvSpPr>
          <p:nvPr/>
        </p:nvSpPr>
        <p:spPr bwMode="auto">
          <a:xfrm>
            <a:off x="2924175" y="4060825"/>
            <a:ext cx="823913"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a:latin typeface="+mn-lt"/>
              </a:rPr>
              <a:t>3,200</a:t>
            </a:r>
          </a:p>
        </p:txBody>
      </p:sp>
      <p:sp>
        <p:nvSpPr>
          <p:cNvPr id="29718" name="Rectangle 22"/>
          <p:cNvSpPr>
            <a:spLocks noChangeArrowheads="1"/>
          </p:cNvSpPr>
          <p:nvPr/>
        </p:nvSpPr>
        <p:spPr bwMode="auto">
          <a:xfrm>
            <a:off x="4419600" y="4441825"/>
            <a:ext cx="823913"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a:latin typeface="+mn-lt"/>
              </a:rPr>
              <a:t>1,500</a:t>
            </a:r>
          </a:p>
        </p:txBody>
      </p:sp>
      <p:sp>
        <p:nvSpPr>
          <p:cNvPr id="29719" name="Rectangle 23"/>
          <p:cNvSpPr>
            <a:spLocks noChangeArrowheads="1"/>
          </p:cNvSpPr>
          <p:nvPr/>
        </p:nvSpPr>
        <p:spPr bwMode="auto">
          <a:xfrm>
            <a:off x="5867400" y="4730750"/>
            <a:ext cx="611188"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a:latin typeface="+mn-lt"/>
              </a:rPr>
              <a:t>400</a:t>
            </a:r>
          </a:p>
        </p:txBody>
      </p:sp>
      <p:sp>
        <p:nvSpPr>
          <p:cNvPr id="29720" name="Rectangle 24"/>
          <p:cNvSpPr>
            <a:spLocks noChangeArrowheads="1"/>
          </p:cNvSpPr>
          <p:nvPr/>
        </p:nvSpPr>
        <p:spPr bwMode="auto">
          <a:xfrm>
            <a:off x="7270750" y="4870450"/>
            <a:ext cx="611188"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dirty="0">
                <a:latin typeface="+mn-lt"/>
              </a:rPr>
              <a:t>100</a:t>
            </a:r>
          </a:p>
        </p:txBody>
      </p:sp>
      <p:sp>
        <p:nvSpPr>
          <p:cNvPr id="29721" name="Rectangle 25"/>
          <p:cNvSpPr>
            <a:spLocks noChangeArrowheads="1"/>
          </p:cNvSpPr>
          <p:nvPr/>
        </p:nvSpPr>
        <p:spPr bwMode="auto">
          <a:xfrm>
            <a:off x="76200" y="1089025"/>
            <a:ext cx="3042501" cy="4591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400" dirty="0">
                <a:latin typeface="+mj-lt"/>
                <a:ea typeface="+mj-ea"/>
                <a:cs typeface="+mj-cs"/>
              </a:rPr>
              <a:t>LCt</a:t>
            </a:r>
            <a:r>
              <a:rPr lang="en-US" sz="2400" baseline="-25000" dirty="0">
                <a:latin typeface="+mj-lt"/>
                <a:ea typeface="+mj-ea"/>
                <a:cs typeface="+mj-cs"/>
              </a:rPr>
              <a:t>50</a:t>
            </a:r>
            <a:r>
              <a:rPr lang="en-US" sz="2400" dirty="0">
                <a:latin typeface="+mj-lt"/>
                <a:ea typeface="+mj-ea"/>
                <a:cs typeface="+mj-cs"/>
              </a:rPr>
              <a:t> ; in </a:t>
            </a:r>
            <a:r>
              <a:rPr lang="en-US" sz="2400" dirty="0" err="1" smtClean="0">
                <a:latin typeface="+mj-lt"/>
                <a:ea typeface="+mj-ea"/>
                <a:cs typeface="+mj-cs"/>
              </a:rPr>
              <a:t>mg</a:t>
            </a:r>
            <a:r>
              <a:rPr lang="en-US" sz="2400" dirty="0" err="1" smtClean="0"/>
              <a:t>•min</a:t>
            </a:r>
            <a:r>
              <a:rPr lang="en-US" sz="2400" dirty="0" smtClean="0">
                <a:latin typeface="+mj-lt"/>
                <a:ea typeface="+mj-ea"/>
                <a:cs typeface="+mj-cs"/>
              </a:rPr>
              <a:t>/m</a:t>
            </a:r>
            <a:r>
              <a:rPr lang="en-US" sz="2400" baseline="30000" dirty="0" smtClean="0">
                <a:latin typeface="+mj-lt"/>
                <a:ea typeface="+mj-ea"/>
                <a:cs typeface="+mj-cs"/>
              </a:rPr>
              <a:t>3</a:t>
            </a:r>
            <a:endParaRPr lang="en-US" sz="2400" baseline="30000" dirty="0">
              <a:latin typeface="+mj-lt"/>
              <a:ea typeface="+mj-ea"/>
              <a:cs typeface="+mj-cs"/>
            </a:endParaRPr>
          </a:p>
        </p:txBody>
      </p:sp>
      <p:grpSp>
        <p:nvGrpSpPr>
          <p:cNvPr id="72723" name="Group 26"/>
          <p:cNvGrpSpPr>
            <a:grpSpLocks/>
          </p:cNvGrpSpPr>
          <p:nvPr/>
        </p:nvGrpSpPr>
        <p:grpSpPr bwMode="auto">
          <a:xfrm>
            <a:off x="787400" y="1698625"/>
            <a:ext cx="8232775" cy="4371975"/>
            <a:chOff x="587" y="1223"/>
            <a:chExt cx="4885" cy="2461"/>
          </a:xfrm>
        </p:grpSpPr>
        <p:sp>
          <p:nvSpPr>
            <p:cNvPr id="72730" name="Line 27"/>
            <p:cNvSpPr>
              <a:spLocks noChangeShapeType="1"/>
            </p:cNvSpPr>
            <p:nvPr/>
          </p:nvSpPr>
          <p:spPr bwMode="auto">
            <a:xfrm>
              <a:off x="589" y="1223"/>
              <a:ext cx="0" cy="2459"/>
            </a:xfrm>
            <a:prstGeom prst="line">
              <a:avLst/>
            </a:prstGeom>
            <a:noFill/>
            <a:ln w="25400">
              <a:solidFill>
                <a:srgbClr val="FAFD00"/>
              </a:solidFill>
              <a:round/>
              <a:headEnd type="triangle" w="med" len="me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731" name="Line 28"/>
            <p:cNvSpPr>
              <a:spLocks noChangeShapeType="1"/>
            </p:cNvSpPr>
            <p:nvPr/>
          </p:nvSpPr>
          <p:spPr bwMode="auto">
            <a:xfrm flipH="1">
              <a:off x="587" y="3684"/>
              <a:ext cx="4885" cy="0"/>
            </a:xfrm>
            <a:prstGeom prst="line">
              <a:avLst/>
            </a:prstGeom>
            <a:noFill/>
            <a:ln w="25400">
              <a:solidFill>
                <a:srgbClr val="FAFD00"/>
              </a:solidFill>
              <a:round/>
              <a:headEnd type="triangle" w="med" len="me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29726" name="Rectangle 30"/>
          <p:cNvSpPr>
            <a:spLocks noChangeArrowheads="1"/>
          </p:cNvSpPr>
          <p:nvPr/>
        </p:nvSpPr>
        <p:spPr bwMode="auto">
          <a:xfrm rot="16200000">
            <a:off x="-488949" y="3395662"/>
            <a:ext cx="2101850" cy="4603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400" dirty="0">
                <a:latin typeface="+mj-lt"/>
                <a:ea typeface="+mj-ea"/>
                <a:cs typeface="+mj-cs"/>
              </a:rPr>
              <a:t>Concentration</a:t>
            </a:r>
          </a:p>
        </p:txBody>
      </p:sp>
      <p:sp>
        <p:nvSpPr>
          <p:cNvPr id="19481" name="AutoShape 31"/>
          <p:cNvSpPr>
            <a:spLocks noChangeArrowheads="1"/>
          </p:cNvSpPr>
          <p:nvPr/>
        </p:nvSpPr>
        <p:spPr bwMode="auto">
          <a:xfrm>
            <a:off x="8458200" y="5280025"/>
            <a:ext cx="152400" cy="76200"/>
          </a:xfrm>
          <a:prstGeom prst="cube">
            <a:avLst>
              <a:gd name="adj" fmla="val 24995"/>
            </a:avLst>
          </a:prstGeom>
          <a:solidFill>
            <a:srgbClr val="C00000"/>
          </a:solidFill>
          <a:ln w="12700">
            <a:solidFill>
              <a:schemeClr val="tx1"/>
            </a:solidFill>
            <a:miter lim="800000"/>
            <a:headEnd/>
            <a:tailEnd/>
          </a:ln>
        </p:spPr>
        <p:txBody>
          <a:bodyPr wrap="none" anchor="ctr"/>
          <a:lstStyle/>
          <a:p>
            <a:endParaRPr lang="en-US"/>
          </a:p>
        </p:txBody>
      </p:sp>
      <p:sp>
        <p:nvSpPr>
          <p:cNvPr id="30" name="Rectangle 30"/>
          <p:cNvSpPr>
            <a:spLocks noChangeArrowheads="1"/>
          </p:cNvSpPr>
          <p:nvPr/>
        </p:nvSpPr>
        <p:spPr bwMode="auto">
          <a:xfrm>
            <a:off x="4508500" y="6323013"/>
            <a:ext cx="1330325" cy="458787"/>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400" dirty="0">
                <a:latin typeface="+mj-lt"/>
                <a:ea typeface="+mj-ea"/>
                <a:cs typeface="+mj-cs"/>
              </a:rPr>
              <a:t>Lethality</a:t>
            </a:r>
          </a:p>
        </p:txBody>
      </p:sp>
      <p:sp>
        <p:nvSpPr>
          <p:cNvPr id="2" name="TextBox 1"/>
          <p:cNvSpPr txBox="1">
            <a:spLocks noChangeArrowheads="1"/>
          </p:cNvSpPr>
          <p:nvPr/>
        </p:nvSpPr>
        <p:spPr bwMode="auto">
          <a:xfrm>
            <a:off x="3043238" y="1797050"/>
            <a:ext cx="5761037"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200" dirty="0">
                <a:solidFill>
                  <a:srgbClr val="C00000"/>
                </a:solidFill>
              </a:rPr>
              <a:t>If victim is physically stressed, these numbers drop quickly!</a:t>
            </a:r>
          </a:p>
          <a:p>
            <a:pPr eaLnBrk="1" hangingPunct="1"/>
            <a:endParaRPr lang="en-US" sz="2200" dirty="0"/>
          </a:p>
          <a:p>
            <a:pPr eaLnBrk="1" hangingPunct="1"/>
            <a:r>
              <a:rPr lang="en-US" sz="2200" dirty="0"/>
              <a:t>Ex: LCt</a:t>
            </a:r>
            <a:r>
              <a:rPr lang="en-US" sz="2200" baseline="-25000" dirty="0"/>
              <a:t>50</a:t>
            </a:r>
            <a:r>
              <a:rPr lang="en-US" sz="2200" dirty="0"/>
              <a:t> (Sarin; GB) resting: 70 </a:t>
            </a:r>
            <a:r>
              <a:rPr lang="en-US" sz="2200" dirty="0" err="1" smtClean="0"/>
              <a:t>mg</a:t>
            </a:r>
            <a:r>
              <a:rPr lang="en-US" sz="2400" dirty="0" err="1" smtClean="0"/>
              <a:t>•min</a:t>
            </a:r>
            <a:r>
              <a:rPr lang="en-US" sz="2200" dirty="0" smtClean="0"/>
              <a:t>/m</a:t>
            </a:r>
            <a:r>
              <a:rPr lang="en-US" sz="2200" baseline="30000" dirty="0" smtClean="0"/>
              <a:t>3</a:t>
            </a:r>
            <a:endParaRPr lang="en-US" sz="2200" baseline="30000" dirty="0"/>
          </a:p>
          <a:p>
            <a:pPr eaLnBrk="1" hangingPunct="1"/>
            <a:r>
              <a:rPr lang="en-US" sz="2200" dirty="0"/>
              <a:t>      LCt</a:t>
            </a:r>
            <a:r>
              <a:rPr lang="en-US" sz="2200" baseline="-25000" dirty="0"/>
              <a:t>50</a:t>
            </a:r>
            <a:r>
              <a:rPr lang="en-US" sz="2200" dirty="0"/>
              <a:t> (Sarin; GB) active: 20 </a:t>
            </a:r>
            <a:r>
              <a:rPr lang="en-US" sz="2200" dirty="0" err="1" smtClean="0"/>
              <a:t>mg</a:t>
            </a:r>
            <a:r>
              <a:rPr lang="en-US" sz="2400" dirty="0" err="1" smtClean="0"/>
              <a:t>•min</a:t>
            </a:r>
            <a:r>
              <a:rPr lang="en-US" sz="2200" dirty="0" smtClean="0"/>
              <a:t>/m</a:t>
            </a:r>
            <a:r>
              <a:rPr lang="en-US" sz="2200" baseline="30000" dirty="0" smtClean="0"/>
              <a:t>3</a:t>
            </a:r>
            <a:endParaRPr lang="en-US" sz="2200" baseline="30000" dirty="0"/>
          </a:p>
        </p:txBody>
      </p:sp>
      <p:sp>
        <p:nvSpPr>
          <p:cNvPr id="31" name="Rectangle 17"/>
          <p:cNvSpPr>
            <a:spLocks noChangeArrowheads="1"/>
          </p:cNvSpPr>
          <p:nvPr/>
        </p:nvSpPr>
        <p:spPr bwMode="auto">
          <a:xfrm>
            <a:off x="8348663" y="5429250"/>
            <a:ext cx="490537" cy="366713"/>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r>
              <a:rPr lang="en-US"/>
              <a:t>VX</a:t>
            </a:r>
          </a:p>
        </p:txBody>
      </p:sp>
      <p:sp>
        <p:nvSpPr>
          <p:cNvPr id="32" name="Rectangle 24"/>
          <p:cNvSpPr>
            <a:spLocks noChangeArrowheads="1"/>
          </p:cNvSpPr>
          <p:nvPr/>
        </p:nvSpPr>
        <p:spPr bwMode="auto">
          <a:xfrm>
            <a:off x="8304213" y="4937125"/>
            <a:ext cx="468312" cy="39687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txBody>
          <a:bodyPr wrap="none" lIns="90488" tIns="44450" rIns="90488" bIns="44450">
            <a:spAutoFit/>
          </a:bodyPr>
          <a:lstStyle/>
          <a:p>
            <a:pPr>
              <a:defRPr/>
            </a:pPr>
            <a:r>
              <a:rPr lang="en-US" sz="2000" dirty="0">
                <a:latin typeface="+mn-lt"/>
              </a:rPr>
              <a:t>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7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7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7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7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48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P spid="19462" grpId="0" animBg="1"/>
      <p:bldP spid="19463" grpId="0" animBg="1"/>
      <p:bldP spid="19464" grpId="0" animBg="1"/>
      <p:bldP spid="29709" grpId="0"/>
      <p:bldP spid="29711" grpId="0"/>
      <p:bldP spid="29712" grpId="0"/>
      <p:bldP spid="29713" grpId="0"/>
      <p:bldP spid="29716" grpId="0"/>
      <p:bldP spid="29718" grpId="0"/>
      <p:bldP spid="29719" grpId="0"/>
      <p:bldP spid="29720" grpId="0"/>
      <p:bldP spid="19481" grpId="0" animBg="1"/>
      <p:bldP spid="2" grpId="0"/>
      <p:bldP spid="31" grpId="0"/>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265113"/>
            <a:ext cx="8458200" cy="523220"/>
          </a:xfrm>
          <a:prstGeom prst="rect">
            <a:avLst/>
          </a:prstGeom>
          <a:noFill/>
        </p:spPr>
        <p:txBody>
          <a:bodyPr>
            <a:spAutoFit/>
          </a:bodyPr>
          <a:lstStyle/>
          <a:p>
            <a:pPr algn="ctr">
              <a:defRPr/>
            </a:pPr>
            <a:r>
              <a:rPr lang="en-US" sz="2800" dirty="0" smtClean="0">
                <a:solidFill>
                  <a:schemeClr val="accent6">
                    <a:lumMod val="75000"/>
                  </a:schemeClr>
                </a:solidFill>
                <a:latin typeface="Arial Black" pitchFamily="34" charset="0"/>
              </a:rPr>
              <a:t>Neurotransmitters</a:t>
            </a:r>
            <a:endParaRPr lang="en-US" sz="2800" dirty="0">
              <a:solidFill>
                <a:schemeClr val="accent6">
                  <a:lumMod val="75000"/>
                </a:schemeClr>
              </a:solidFill>
              <a:latin typeface="Arial Black" pitchFamily="34" charset="0"/>
            </a:endParaRPr>
          </a:p>
        </p:txBody>
      </p:sp>
      <p:sp>
        <p:nvSpPr>
          <p:cNvPr id="2" name="TextBox 1"/>
          <p:cNvSpPr txBox="1"/>
          <p:nvPr/>
        </p:nvSpPr>
        <p:spPr>
          <a:xfrm>
            <a:off x="381000" y="990600"/>
            <a:ext cx="8305800" cy="461665"/>
          </a:xfrm>
          <a:prstGeom prst="rect">
            <a:avLst/>
          </a:prstGeom>
          <a:noFill/>
        </p:spPr>
        <p:txBody>
          <a:bodyPr wrap="square" rtlCol="0">
            <a:spAutoFit/>
          </a:bodyPr>
          <a:lstStyle/>
          <a:p>
            <a:pPr marL="457200" indent="-457200">
              <a:spcAft>
                <a:spcPts val="1200"/>
              </a:spcAft>
              <a:buFont typeface="Arial" pitchFamily="34" charset="0"/>
              <a:buChar char="•"/>
            </a:pPr>
            <a:r>
              <a:rPr lang="en-US" sz="2400" dirty="0"/>
              <a:t>Neurotransmitters cause nerve cells to fire. </a:t>
            </a: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64245"/>
            <a:ext cx="2895600" cy="462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8"/>
          <p:cNvSpPr txBox="1">
            <a:spLocks noChangeArrowheads="1"/>
          </p:cNvSpPr>
          <p:nvPr/>
        </p:nvSpPr>
        <p:spPr bwMode="auto">
          <a:xfrm>
            <a:off x="2379663" y="6400800"/>
            <a:ext cx="45545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t>From http://universe-review.ca/R10-16-ANS.htm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381000" y="265113"/>
            <a:ext cx="8458200" cy="523220"/>
          </a:xfrm>
          <a:prstGeom prst="rect">
            <a:avLst/>
          </a:prstGeom>
          <a:noFill/>
        </p:spPr>
        <p:txBody>
          <a:bodyPr>
            <a:spAutoFit/>
          </a:bodyPr>
          <a:lstStyle/>
          <a:p>
            <a:pPr algn="ctr">
              <a:defRPr/>
            </a:pPr>
            <a:r>
              <a:rPr lang="en-US" sz="2800" dirty="0" smtClean="0">
                <a:solidFill>
                  <a:schemeClr val="accent6">
                    <a:lumMod val="75000"/>
                  </a:schemeClr>
                </a:solidFill>
                <a:latin typeface="Arial Black" pitchFamily="34" charset="0"/>
              </a:rPr>
              <a:t>Acetylcholine and Muscle Contraction</a:t>
            </a:r>
            <a:endParaRPr lang="en-US" sz="2800" dirty="0">
              <a:solidFill>
                <a:schemeClr val="accent6">
                  <a:lumMod val="75000"/>
                </a:schemeClr>
              </a:solidFill>
              <a:latin typeface="Arial Black" pitchFamily="34" charset="0"/>
            </a:endParaRPr>
          </a:p>
        </p:txBody>
      </p:sp>
      <p:pic>
        <p:nvPicPr>
          <p:cNvPr id="737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1676400"/>
            <a:ext cx="1981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838200"/>
            <a:ext cx="8305800" cy="830997"/>
          </a:xfrm>
          <a:prstGeom prst="rect">
            <a:avLst/>
          </a:prstGeom>
          <a:noFill/>
        </p:spPr>
        <p:txBody>
          <a:bodyPr wrap="square" rtlCol="0">
            <a:spAutoFit/>
          </a:bodyPr>
          <a:lstStyle/>
          <a:p>
            <a:pPr marL="457200" indent="-457200">
              <a:spcAft>
                <a:spcPts val="1200"/>
              </a:spcAft>
              <a:buFont typeface="Arial" pitchFamily="34" charset="0"/>
              <a:buChar char="•"/>
            </a:pPr>
            <a:r>
              <a:rPr lang="en-US" sz="2400" dirty="0" smtClean="0"/>
              <a:t>Among </a:t>
            </a:r>
            <a:r>
              <a:rPr lang="en-US" sz="2400" dirty="0"/>
              <a:t>other things, </a:t>
            </a:r>
            <a:r>
              <a:rPr lang="en-US" sz="2400" dirty="0" smtClean="0"/>
              <a:t>the neurotransmitter acetylcholine </a:t>
            </a:r>
            <a:r>
              <a:rPr lang="en-US" sz="2400" dirty="0"/>
              <a:t>stimulates nerve cells </a:t>
            </a:r>
            <a:r>
              <a:rPr lang="en-US" sz="2400" dirty="0" smtClean="0"/>
              <a:t>that cause muscle contraction.</a:t>
            </a:r>
            <a:endParaRPr lang="en-US" sz="2400" dirty="0"/>
          </a:p>
        </p:txBody>
      </p:sp>
      <p:sp>
        <p:nvSpPr>
          <p:cNvPr id="7" name="TextBox 2"/>
          <p:cNvSpPr txBox="1">
            <a:spLocks noChangeArrowheads="1"/>
          </p:cNvSpPr>
          <p:nvPr/>
        </p:nvSpPr>
        <p:spPr bwMode="auto">
          <a:xfrm>
            <a:off x="2697163" y="6443662"/>
            <a:ext cx="4019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t>From Nature 436, 473-474 (28 July 2005) </a:t>
            </a:r>
          </a:p>
        </p:txBody>
      </p:sp>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667000"/>
            <a:ext cx="7181850" cy="363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20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355600" y="1505664"/>
            <a:ext cx="4064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Aft>
                <a:spcPts val="1200"/>
              </a:spcAft>
              <a:buFont typeface="Arial" pitchFamily="34" charset="0"/>
              <a:buChar char="•"/>
            </a:pPr>
            <a:r>
              <a:rPr lang="en-US" sz="2400" dirty="0" smtClean="0"/>
              <a:t>Normally</a:t>
            </a:r>
            <a:r>
              <a:rPr lang="en-US" sz="2400" dirty="0"/>
              <a:t>, acetylcholine is broken down in the active site of an enzyme, </a:t>
            </a:r>
            <a:r>
              <a:rPr lang="en-US" sz="2400" dirty="0" smtClean="0"/>
              <a:t>acetylcholinesterase. </a:t>
            </a:r>
          </a:p>
          <a:p>
            <a:pPr marL="457200" indent="-457200">
              <a:spcAft>
                <a:spcPts val="1200"/>
              </a:spcAft>
              <a:buFont typeface="Arial" pitchFamily="34" charset="0"/>
              <a:buChar char="•"/>
            </a:pPr>
            <a:r>
              <a:rPr lang="en-US" sz="2400" dirty="0" smtClean="0"/>
              <a:t>Each enzyme molecule converts about 25,000 </a:t>
            </a:r>
            <a:r>
              <a:rPr lang="en-US" sz="2400" dirty="0"/>
              <a:t>molecules of acetylcholine per </a:t>
            </a:r>
            <a:r>
              <a:rPr lang="en-US" sz="2400" dirty="0" smtClean="0"/>
              <a:t>second.</a:t>
            </a:r>
            <a:endParaRPr lang="en-US" sz="2400" dirty="0"/>
          </a:p>
          <a:p>
            <a:pPr marL="457200" indent="-457200">
              <a:spcAft>
                <a:spcPts val="1200"/>
              </a:spcAft>
              <a:buFont typeface="Arial" pitchFamily="34" charset="0"/>
              <a:buChar char="•"/>
            </a:pPr>
            <a:r>
              <a:rPr lang="en-US" sz="2400" dirty="0"/>
              <a:t>Acetylcholine-acetylcholinesterase - like an on-off switch for muscles</a:t>
            </a:r>
          </a:p>
        </p:txBody>
      </p:sp>
      <p:sp>
        <p:nvSpPr>
          <p:cNvPr id="4" name="TextBox 3"/>
          <p:cNvSpPr txBox="1"/>
          <p:nvPr/>
        </p:nvSpPr>
        <p:spPr>
          <a:xfrm>
            <a:off x="381000" y="265113"/>
            <a:ext cx="8458200" cy="954087"/>
          </a:xfrm>
          <a:prstGeom prst="rect">
            <a:avLst/>
          </a:prstGeom>
          <a:noFill/>
        </p:spPr>
        <p:txBody>
          <a:bodyPr>
            <a:spAutoFit/>
          </a:bodyPr>
          <a:lstStyle/>
          <a:p>
            <a:pPr algn="ctr">
              <a:defRPr/>
            </a:pPr>
            <a:r>
              <a:rPr lang="en-US" sz="2800" dirty="0">
                <a:solidFill>
                  <a:schemeClr val="accent6">
                    <a:lumMod val="75000"/>
                  </a:schemeClr>
                </a:solidFill>
                <a:latin typeface="Arial Black" pitchFamily="34" charset="0"/>
              </a:rPr>
              <a:t>Acetylcholine, Acetylcholinesterase, and Transfer of Nerve Information</a:t>
            </a:r>
          </a:p>
        </p:txBody>
      </p:sp>
      <p:pic>
        <p:nvPicPr>
          <p:cNvPr id="737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252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1828800" y="2133600"/>
            <a:ext cx="7162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Aft>
                <a:spcPts val="1200"/>
              </a:spcAft>
              <a:buFont typeface="Arial" pitchFamily="34" charset="0"/>
              <a:buChar char="•"/>
            </a:pPr>
            <a:r>
              <a:rPr lang="en-US" sz="2400" dirty="0"/>
              <a:t>Sarin forms a covalent bond to a serine side chain in the active site of acetylcholinesterase, deactivating it. </a:t>
            </a:r>
          </a:p>
          <a:p>
            <a:pPr marL="457200" indent="-457200">
              <a:spcAft>
                <a:spcPts val="1200"/>
              </a:spcAft>
              <a:buFont typeface="Arial" pitchFamily="34" charset="0"/>
              <a:buChar char="•"/>
            </a:pPr>
            <a:r>
              <a:rPr lang="en-US" sz="2400" dirty="0"/>
              <a:t>If acetylcholinesterase is deactivated, the acetylcholine levels remain high, and the switch gets stuck in the “on” position. </a:t>
            </a:r>
            <a:endParaRPr lang="en-US" sz="2400" dirty="0" smtClean="0"/>
          </a:p>
          <a:p>
            <a:pPr>
              <a:spcAft>
                <a:spcPts val="1200"/>
              </a:spcAft>
            </a:pPr>
            <a:r>
              <a:rPr lang="en-US" sz="2200" dirty="0">
                <a:hlinkClick r:id="rId2"/>
              </a:rPr>
              <a:t>http://</a:t>
            </a:r>
            <a:r>
              <a:rPr lang="en-US" sz="2200" dirty="0" smtClean="0">
                <a:hlinkClick r:id="rId2"/>
              </a:rPr>
              <a:t>preparatorychemistry.com/nerve_agent_sarin.html</a:t>
            </a:r>
            <a:endParaRPr lang="en-US" sz="2200" dirty="0" smtClean="0"/>
          </a:p>
          <a:p>
            <a:pPr marL="457200" indent="-457200">
              <a:spcAft>
                <a:spcPts val="1200"/>
              </a:spcAft>
              <a:buFont typeface="Arial" pitchFamily="34" charset="0"/>
              <a:buChar char="•"/>
            </a:pPr>
            <a:endParaRPr lang="en-US" sz="2400" dirty="0"/>
          </a:p>
        </p:txBody>
      </p:sp>
      <p:sp>
        <p:nvSpPr>
          <p:cNvPr id="4" name="TextBox 3"/>
          <p:cNvSpPr txBox="1"/>
          <p:nvPr/>
        </p:nvSpPr>
        <p:spPr>
          <a:xfrm>
            <a:off x="2514600" y="750888"/>
            <a:ext cx="6477000" cy="1077912"/>
          </a:xfrm>
          <a:prstGeom prst="rect">
            <a:avLst/>
          </a:prstGeom>
          <a:noFill/>
        </p:spPr>
        <p:txBody>
          <a:bodyPr>
            <a:spAutoFit/>
          </a:bodyPr>
          <a:lstStyle/>
          <a:p>
            <a:pPr>
              <a:defRPr/>
            </a:pPr>
            <a:r>
              <a:rPr lang="en-US" sz="3200" dirty="0">
                <a:solidFill>
                  <a:schemeClr val="accent6">
                    <a:lumMod val="75000"/>
                  </a:schemeClr>
                </a:solidFill>
                <a:latin typeface="Arial Black" pitchFamily="34" charset="0"/>
              </a:rPr>
              <a:t>Sarin and Acetylcholine-Acetylcholinesterase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381000" y="1143000"/>
            <a:ext cx="8382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pitchFamily="34" charset="0"/>
              <a:buChar char="•"/>
            </a:pPr>
            <a:r>
              <a:rPr lang="en-US" sz="2400" dirty="0"/>
              <a:t>For skeletal </a:t>
            </a:r>
            <a:r>
              <a:rPr lang="en-US" sz="2400" dirty="0" smtClean="0"/>
              <a:t>muscles: </a:t>
            </a:r>
            <a:r>
              <a:rPr lang="en-US" sz="2400" dirty="0"/>
              <a:t>uncontrolled spasms, followed by paralysis</a:t>
            </a:r>
          </a:p>
          <a:p>
            <a:pPr marL="457200" indent="-457200">
              <a:spcAft>
                <a:spcPts val="1200"/>
              </a:spcAft>
              <a:buFont typeface="Arial" pitchFamily="34" charset="0"/>
              <a:buChar char="•"/>
            </a:pPr>
            <a:r>
              <a:rPr lang="en-US" sz="2400" dirty="0"/>
              <a:t>For </a:t>
            </a:r>
            <a:r>
              <a:rPr lang="en-US" sz="2400" dirty="0" smtClean="0"/>
              <a:t>involuntary </a:t>
            </a:r>
            <a:r>
              <a:rPr lang="en-US" sz="2400" dirty="0"/>
              <a:t>muscles: pupil contraction, excessive salivation, intestinal cramps, vomiting, and constriction of bronchial tubes</a:t>
            </a:r>
          </a:p>
          <a:p>
            <a:pPr marL="457200" indent="-457200">
              <a:spcAft>
                <a:spcPts val="1200"/>
              </a:spcAft>
              <a:buFont typeface="Arial" pitchFamily="34" charset="0"/>
              <a:buChar char="•"/>
            </a:pPr>
            <a:r>
              <a:rPr lang="en-US" sz="2400" dirty="0"/>
              <a:t>For central nervous </a:t>
            </a:r>
            <a:r>
              <a:rPr lang="en-US" sz="2400" dirty="0" smtClean="0"/>
              <a:t>system: </a:t>
            </a:r>
            <a:r>
              <a:rPr lang="en-US" sz="2400" dirty="0"/>
              <a:t>overstimulates the brain, causing seizures</a:t>
            </a:r>
          </a:p>
          <a:p>
            <a:pPr marL="457200" indent="-457200">
              <a:spcAft>
                <a:spcPts val="1200"/>
              </a:spcAft>
              <a:buFont typeface="Arial" pitchFamily="34" charset="0"/>
              <a:buChar char="•"/>
            </a:pPr>
            <a:r>
              <a:rPr lang="en-US" sz="2400" dirty="0"/>
              <a:t>Causes glands to be overactive, secreting excess nasal mucus, saliva, and sweat</a:t>
            </a:r>
          </a:p>
          <a:p>
            <a:pPr marL="457200" indent="-457200">
              <a:spcAft>
                <a:spcPts val="1200"/>
              </a:spcAft>
              <a:buFont typeface="Arial" pitchFamily="34" charset="0"/>
              <a:buChar char="•"/>
            </a:pPr>
            <a:r>
              <a:rPr lang="en-US" sz="2400" dirty="0"/>
              <a:t>Causes death by asphyxiation through constriction of bronchial tubes, suppression of the respiratory center of the brain, and paralysis of the breathing muscles</a:t>
            </a:r>
          </a:p>
        </p:txBody>
      </p:sp>
      <p:sp>
        <p:nvSpPr>
          <p:cNvPr id="4" name="TextBox 3"/>
          <p:cNvSpPr txBox="1"/>
          <p:nvPr/>
        </p:nvSpPr>
        <p:spPr>
          <a:xfrm>
            <a:off x="152400" y="228600"/>
            <a:ext cx="8839200" cy="646113"/>
          </a:xfrm>
          <a:prstGeom prst="rect">
            <a:avLst/>
          </a:prstGeom>
          <a:noFill/>
        </p:spPr>
        <p:txBody>
          <a:bodyPr>
            <a:spAutoFit/>
          </a:bodyPr>
          <a:lstStyle/>
          <a:p>
            <a:pPr algn="ctr">
              <a:defRPr/>
            </a:pPr>
            <a:r>
              <a:rPr lang="en-US" sz="3600" dirty="0">
                <a:solidFill>
                  <a:schemeClr val="accent6">
                    <a:lumMod val="75000"/>
                  </a:schemeClr>
                </a:solidFill>
                <a:latin typeface="Arial Black" pitchFamily="34" charset="0"/>
              </a:rPr>
              <a:t>Effects of Nerve Gases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1905000" y="1905000"/>
            <a:ext cx="6858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Font typeface="Arial" pitchFamily="34" charset="0"/>
              <a:buChar char="•"/>
            </a:pPr>
            <a:r>
              <a:rPr lang="en-US" sz="3200"/>
              <a:t>Low doses lead to inability to think clearly, insomnia, trouble concentrating, and mood swings.</a:t>
            </a:r>
          </a:p>
          <a:p>
            <a:pPr marL="457200" indent="-457200">
              <a:spcAft>
                <a:spcPts val="1200"/>
              </a:spcAft>
              <a:buFont typeface="Arial" pitchFamily="34" charset="0"/>
              <a:buChar char="•"/>
            </a:pPr>
            <a:r>
              <a:rPr lang="en-US" sz="3200"/>
              <a:t>Continuing exposure to low doses leads to a gradual increase in symptoms.</a:t>
            </a:r>
          </a:p>
          <a:p>
            <a:pPr marL="457200" indent="-457200">
              <a:spcAft>
                <a:spcPts val="1200"/>
              </a:spcAft>
              <a:buFont typeface="Arial" pitchFamily="34" charset="0"/>
              <a:buChar char="•"/>
            </a:pPr>
            <a:r>
              <a:rPr lang="en-US" sz="3200"/>
              <a:t>It can take up to months for the acetylcholinesterase levels to return to normal.</a:t>
            </a:r>
          </a:p>
        </p:txBody>
      </p:sp>
      <p:sp>
        <p:nvSpPr>
          <p:cNvPr id="4" name="TextBox 3"/>
          <p:cNvSpPr txBox="1"/>
          <p:nvPr/>
        </p:nvSpPr>
        <p:spPr>
          <a:xfrm>
            <a:off x="2514600" y="750888"/>
            <a:ext cx="6477000" cy="1077912"/>
          </a:xfrm>
          <a:prstGeom prst="rect">
            <a:avLst/>
          </a:prstGeom>
          <a:noFill/>
        </p:spPr>
        <p:txBody>
          <a:bodyPr>
            <a:spAutoFit/>
          </a:bodyPr>
          <a:lstStyle/>
          <a:p>
            <a:pPr>
              <a:defRPr/>
            </a:pPr>
            <a:r>
              <a:rPr lang="en-US" sz="3200" dirty="0">
                <a:solidFill>
                  <a:schemeClr val="accent6">
                    <a:lumMod val="75000"/>
                  </a:schemeClr>
                </a:solidFill>
                <a:latin typeface="Arial Black" pitchFamily="34" charset="0"/>
              </a:rPr>
              <a:t>Low-level Exposure to Nerve Gases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838200" y="206375"/>
            <a:ext cx="7391400" cy="584200"/>
          </a:xfrm>
          <a:prstGeom prst="rect">
            <a:avLst/>
          </a:prstGeom>
          <a:noFill/>
        </p:spPr>
        <p:txBody>
          <a:bodyPr>
            <a:spAutoFit/>
          </a:bodyPr>
          <a:lstStyle/>
          <a:p>
            <a:pPr algn="ctr">
              <a:defRPr/>
            </a:pPr>
            <a:r>
              <a:rPr lang="en-US" sz="3200" dirty="0">
                <a:solidFill>
                  <a:schemeClr val="accent6">
                    <a:lumMod val="75000"/>
                  </a:schemeClr>
                </a:solidFill>
                <a:latin typeface="Arial Black" pitchFamily="34" charset="0"/>
              </a:rPr>
              <a:t>Nerve Gas Antidotes - Atropine</a:t>
            </a:r>
          </a:p>
        </p:txBody>
      </p:sp>
      <p:sp>
        <p:nvSpPr>
          <p:cNvPr id="5" name="TextBox 4"/>
          <p:cNvSpPr txBox="1">
            <a:spLocks noChangeArrowheads="1"/>
          </p:cNvSpPr>
          <p:nvPr/>
        </p:nvSpPr>
        <p:spPr bwMode="auto">
          <a:xfrm>
            <a:off x="304800" y="2832100"/>
            <a:ext cx="8534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sz="2400" dirty="0"/>
              <a:t>Standard antidote for organophosphate poisoning</a:t>
            </a:r>
          </a:p>
          <a:p>
            <a:pPr eaLnBrk="1" hangingPunct="1">
              <a:buFont typeface="Arial" pitchFamily="34" charset="0"/>
              <a:buChar char="•"/>
            </a:pPr>
            <a:r>
              <a:rPr lang="en-US" sz="2400" dirty="0"/>
              <a:t>Used in ancient Greece to dilate pupils (to make women's eyes prettier)</a:t>
            </a:r>
          </a:p>
          <a:p>
            <a:pPr eaLnBrk="1" hangingPunct="1">
              <a:buFont typeface="Arial" pitchFamily="34" charset="0"/>
              <a:buChar char="•"/>
            </a:pPr>
            <a:r>
              <a:rPr lang="en-US" sz="2400" dirty="0"/>
              <a:t>Competes successfully with one type of acetylcholine </a:t>
            </a:r>
            <a:r>
              <a:rPr lang="en-US" sz="2400" dirty="0" smtClean="0"/>
              <a:t>receptors. </a:t>
            </a:r>
            <a:r>
              <a:rPr lang="en-US" sz="2400" dirty="0"/>
              <a:t>This type of receptor is found in smooth muscles and </a:t>
            </a:r>
            <a:r>
              <a:rPr lang="en-US" sz="2400" dirty="0" smtClean="0"/>
              <a:t>glands.</a:t>
            </a:r>
            <a:endParaRPr lang="en-US" sz="2400" dirty="0"/>
          </a:p>
          <a:p>
            <a:pPr eaLnBrk="1" hangingPunct="1">
              <a:buFont typeface="Arial" pitchFamily="34" charset="0"/>
              <a:buChar char="•"/>
            </a:pPr>
            <a:r>
              <a:rPr lang="en-US" sz="2400" dirty="0"/>
              <a:t>Helps relax muscles</a:t>
            </a:r>
          </a:p>
          <a:p>
            <a:pPr eaLnBrk="1" hangingPunct="1">
              <a:buFont typeface="Arial" pitchFamily="34" charset="0"/>
              <a:buChar char="•"/>
            </a:pPr>
            <a:r>
              <a:rPr lang="en-US" sz="2400" dirty="0"/>
              <a:t>Stops the symptoms from nerve agent poisoning, </a:t>
            </a:r>
            <a:r>
              <a:rPr lang="en-US" sz="2400" i="1" dirty="0"/>
              <a:t>not</a:t>
            </a:r>
            <a:r>
              <a:rPr lang="en-US" sz="2400" dirty="0"/>
              <a:t> the cause</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066800"/>
            <a:ext cx="24241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304800"/>
            <a:ext cx="7467600" cy="990600"/>
          </a:xfrm>
        </p:spPr>
        <p:txBody>
          <a:bodyPr/>
          <a:lstStyle/>
          <a:p>
            <a:pPr eaLnBrk="1" hangingPunct="1"/>
            <a:r>
              <a:rPr lang="en-US" smtClean="0">
                <a:solidFill>
                  <a:srgbClr val="000064"/>
                </a:solidFill>
                <a:latin typeface="Arial Black" pitchFamily="34" charset="0"/>
              </a:rPr>
              <a:t>Benzene</a:t>
            </a:r>
          </a:p>
        </p:txBody>
      </p:sp>
      <p:pic>
        <p:nvPicPr>
          <p:cNvPr id="12291" name="Picture 4" descr="benzene_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04950"/>
            <a:ext cx="8763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838200" y="152400"/>
            <a:ext cx="7391400" cy="646113"/>
          </a:xfrm>
          <a:prstGeom prst="rect">
            <a:avLst/>
          </a:prstGeom>
          <a:noFill/>
        </p:spPr>
        <p:txBody>
          <a:bodyPr>
            <a:spAutoFit/>
          </a:bodyPr>
          <a:lstStyle/>
          <a:p>
            <a:pPr algn="ctr">
              <a:defRPr/>
            </a:pPr>
            <a:r>
              <a:rPr lang="en-US" sz="3600" dirty="0">
                <a:solidFill>
                  <a:schemeClr val="accent6">
                    <a:lumMod val="75000"/>
                  </a:schemeClr>
                </a:solidFill>
                <a:latin typeface="Arial Black" pitchFamily="34" charset="0"/>
              </a:rPr>
              <a:t>Nerve Gas Antidotes - PAM</a:t>
            </a:r>
          </a:p>
        </p:txBody>
      </p:sp>
      <p:sp>
        <p:nvSpPr>
          <p:cNvPr id="6" name="TextBox 5"/>
          <p:cNvSpPr txBox="1">
            <a:spLocks noChangeArrowheads="1"/>
          </p:cNvSpPr>
          <p:nvPr/>
        </p:nvSpPr>
        <p:spPr bwMode="auto">
          <a:xfrm>
            <a:off x="457200" y="2514600"/>
            <a:ext cx="82296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2400" dirty="0" err="1"/>
              <a:t>Pralidoxime</a:t>
            </a:r>
            <a:r>
              <a:rPr lang="en-US" sz="2400" dirty="0"/>
              <a:t> (2-pyridine </a:t>
            </a:r>
            <a:r>
              <a:rPr lang="en-US" sz="2400" dirty="0" err="1"/>
              <a:t>aldoxime</a:t>
            </a:r>
            <a:r>
              <a:rPr lang="en-US" sz="2400" dirty="0"/>
              <a:t> methyl chloride,) or 2-PAM</a:t>
            </a:r>
          </a:p>
          <a:p>
            <a:pPr eaLnBrk="1" hangingPunct="1">
              <a:buFont typeface="Arial" charset="0"/>
              <a:buChar char="•"/>
            </a:pPr>
            <a:r>
              <a:rPr lang="en-US" sz="2400" dirty="0"/>
              <a:t>Displaces the nerve agent from the active site of acetylcholinesterase, restoring the enzyme to more normal levels</a:t>
            </a:r>
          </a:p>
          <a:p>
            <a:pPr eaLnBrk="1" hangingPunct="1">
              <a:buFont typeface="Arial" charset="0"/>
              <a:buChar char="•"/>
            </a:pPr>
            <a:r>
              <a:rPr lang="en-US" sz="2400" dirty="0"/>
              <a:t>Too slow to work well alone</a:t>
            </a:r>
          </a:p>
          <a:p>
            <a:pPr eaLnBrk="1" hangingPunct="1">
              <a:buFont typeface="Arial" charset="0"/>
              <a:buChar char="•"/>
            </a:pPr>
            <a:r>
              <a:rPr lang="en-US" sz="2400" dirty="0"/>
              <a:t>Works best when administered with atropine, which acts more quickly, giving the slower-acting PAM time to work. </a:t>
            </a:r>
            <a:endParaRPr lang="en-US" sz="2400" dirty="0" smtClean="0"/>
          </a:p>
          <a:p>
            <a:pPr eaLnBrk="1" hangingPunct="1">
              <a:buFont typeface="Arial" charset="0"/>
              <a:buChar char="•"/>
            </a:pPr>
            <a:r>
              <a:rPr lang="en-US" sz="2400" dirty="0" smtClean="0"/>
              <a:t>Does not make it through the blood-brain barrier, </a:t>
            </a:r>
            <a:r>
              <a:rPr lang="en-US" sz="2400" dirty="0"/>
              <a:t>so does not </a:t>
            </a:r>
            <a:r>
              <a:rPr lang="en-US" sz="2400" dirty="0" smtClean="0"/>
              <a:t>alleviate </a:t>
            </a:r>
            <a:r>
              <a:rPr lang="en-US" sz="2400" dirty="0"/>
              <a:t>problems within the central nervous </a:t>
            </a:r>
            <a:r>
              <a:rPr lang="en-US" sz="2400" dirty="0" smtClean="0"/>
              <a:t>system. Alternatives are being developed.</a:t>
            </a:r>
            <a:endParaRPr lang="en-US"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854075"/>
            <a:ext cx="248443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852808"/>
            <a:ext cx="1646237" cy="15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504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1625600" y="3395663"/>
            <a:ext cx="914400" cy="960437"/>
            <a:chOff x="1310597" y="4403369"/>
            <a:chExt cx="914400" cy="960120"/>
          </a:xfrm>
        </p:grpSpPr>
        <p:sp>
          <p:nvSpPr>
            <p:cNvPr id="3" name="Regular Pentagon 2"/>
            <p:cNvSpPr/>
            <p:nvPr/>
          </p:nvSpPr>
          <p:spPr>
            <a:xfrm rot="16523435">
              <a:off x="1287737" y="4426229"/>
              <a:ext cx="960120" cy="914400"/>
            </a:xfrm>
            <a:prstGeom prst="pent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10"/>
            <p:cNvSpPr txBox="1">
              <a:spLocks noChangeArrowheads="1"/>
            </p:cNvSpPr>
            <p:nvPr/>
          </p:nvSpPr>
          <p:spPr bwMode="auto">
            <a:xfrm>
              <a:off x="1371600" y="464820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Sarin</a:t>
              </a:r>
            </a:p>
          </p:txBody>
        </p:sp>
      </p:grpSp>
      <p:grpSp>
        <p:nvGrpSpPr>
          <p:cNvPr id="5" name="Group 4"/>
          <p:cNvGrpSpPr>
            <a:grpSpLocks/>
          </p:cNvGrpSpPr>
          <p:nvPr/>
        </p:nvGrpSpPr>
        <p:grpSpPr bwMode="auto">
          <a:xfrm>
            <a:off x="762000" y="3176588"/>
            <a:ext cx="1419225" cy="1384300"/>
            <a:chOff x="1271616" y="3930255"/>
            <a:chExt cx="1418796" cy="1383383"/>
          </a:xfrm>
        </p:grpSpPr>
        <p:sp>
          <p:nvSpPr>
            <p:cNvPr id="6" name="Pie 5"/>
            <p:cNvSpPr/>
            <p:nvPr/>
          </p:nvSpPr>
          <p:spPr>
            <a:xfrm rot="2674587">
              <a:off x="1271616" y="3930255"/>
              <a:ext cx="1418796" cy="1383383"/>
            </a:xfrm>
            <a:prstGeom prst="pie">
              <a:avLst>
                <a:gd name="adj1" fmla="val 289881"/>
                <a:gd name="adj2" fmla="val 1620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7" name="Rectangle 6"/>
            <p:cNvSpPr/>
            <p:nvPr/>
          </p:nvSpPr>
          <p:spPr>
            <a:xfrm>
              <a:off x="1611351" y="4012347"/>
              <a:ext cx="400110" cy="1246895"/>
            </a:xfrm>
            <a:prstGeom prst="rect">
              <a:avLst/>
            </a:prstGeom>
          </p:spPr>
          <p:txBody>
            <a:bodyPr vert="vert270">
              <a:spAutoFit/>
            </a:bodyPr>
            <a:lstStyle/>
            <a:p>
              <a:pPr>
                <a:defRPr/>
              </a:pPr>
              <a:r>
                <a:rPr lang="en-US" sz="1400" dirty="0">
                  <a:latin typeface="Arial" charset="0"/>
                </a:rPr>
                <a:t>cholinesterase</a:t>
              </a:r>
            </a:p>
          </p:txBody>
        </p:sp>
      </p:grpSp>
      <p:grpSp>
        <p:nvGrpSpPr>
          <p:cNvPr id="8" name="Group 7"/>
          <p:cNvGrpSpPr>
            <a:grpSpLocks/>
          </p:cNvGrpSpPr>
          <p:nvPr/>
        </p:nvGrpSpPr>
        <p:grpSpPr bwMode="auto">
          <a:xfrm>
            <a:off x="4762500" y="3176588"/>
            <a:ext cx="1419225" cy="1384300"/>
            <a:chOff x="4839363" y="3930256"/>
            <a:chExt cx="1418796" cy="1383383"/>
          </a:xfrm>
        </p:grpSpPr>
        <p:sp>
          <p:nvSpPr>
            <p:cNvPr id="9" name="Pie 8"/>
            <p:cNvSpPr/>
            <p:nvPr/>
          </p:nvSpPr>
          <p:spPr>
            <a:xfrm rot="2674587">
              <a:off x="4839363" y="3930256"/>
              <a:ext cx="1418796" cy="1383383"/>
            </a:xfrm>
            <a:prstGeom prst="pie">
              <a:avLst>
                <a:gd name="adj1" fmla="val 289881"/>
                <a:gd name="adj2" fmla="val 1620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0" name="Rectangle 9"/>
            <p:cNvSpPr/>
            <p:nvPr/>
          </p:nvSpPr>
          <p:spPr>
            <a:xfrm>
              <a:off x="5175625" y="4012348"/>
              <a:ext cx="400110" cy="1246895"/>
            </a:xfrm>
            <a:prstGeom prst="rect">
              <a:avLst/>
            </a:prstGeom>
          </p:spPr>
          <p:txBody>
            <a:bodyPr vert="vert270">
              <a:spAutoFit/>
            </a:bodyPr>
            <a:lstStyle/>
            <a:p>
              <a:pPr>
                <a:defRPr/>
              </a:pPr>
              <a:r>
                <a:rPr lang="en-US" sz="1400" dirty="0">
                  <a:latin typeface="Arial" charset="0"/>
                </a:rPr>
                <a:t>cholinesterase</a:t>
              </a:r>
            </a:p>
          </p:txBody>
        </p:sp>
      </p:grpSp>
      <p:grpSp>
        <p:nvGrpSpPr>
          <p:cNvPr id="11" name="Group 10"/>
          <p:cNvGrpSpPr>
            <a:grpSpLocks/>
          </p:cNvGrpSpPr>
          <p:nvPr/>
        </p:nvGrpSpPr>
        <p:grpSpPr bwMode="auto">
          <a:xfrm rot="2031084">
            <a:off x="6997700" y="3035300"/>
            <a:ext cx="779463" cy="714375"/>
            <a:chOff x="1310315" y="4403579"/>
            <a:chExt cx="945615" cy="960120"/>
          </a:xfrm>
        </p:grpSpPr>
        <p:sp>
          <p:nvSpPr>
            <p:cNvPr id="12" name="Regular Pentagon 11"/>
            <p:cNvSpPr/>
            <p:nvPr/>
          </p:nvSpPr>
          <p:spPr>
            <a:xfrm rot="16523435">
              <a:off x="1282758" y="4423344"/>
              <a:ext cx="960120" cy="914801"/>
            </a:xfrm>
            <a:prstGeom prst="pent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TextBox 23"/>
            <p:cNvSpPr txBox="1">
              <a:spLocks noChangeArrowheads="1"/>
            </p:cNvSpPr>
            <p:nvPr/>
          </p:nvSpPr>
          <p:spPr bwMode="auto">
            <a:xfrm>
              <a:off x="1378294" y="4627396"/>
              <a:ext cx="877636" cy="49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Sarin</a:t>
              </a:r>
            </a:p>
          </p:txBody>
        </p:sp>
      </p:grpSp>
      <p:grpSp>
        <p:nvGrpSpPr>
          <p:cNvPr id="14" name="Group 13"/>
          <p:cNvGrpSpPr>
            <a:grpSpLocks/>
          </p:cNvGrpSpPr>
          <p:nvPr/>
        </p:nvGrpSpPr>
        <p:grpSpPr bwMode="auto">
          <a:xfrm>
            <a:off x="6172200" y="3138488"/>
            <a:ext cx="914400" cy="1011237"/>
            <a:chOff x="4724401" y="4152144"/>
            <a:chExt cx="914400" cy="1477009"/>
          </a:xfrm>
        </p:grpSpPr>
        <p:sp>
          <p:nvSpPr>
            <p:cNvPr id="15" name="Isosceles Triangle 14"/>
            <p:cNvSpPr/>
            <p:nvPr/>
          </p:nvSpPr>
          <p:spPr>
            <a:xfrm rot="16200000">
              <a:off x="4443096" y="4433449"/>
              <a:ext cx="1477009" cy="914400"/>
            </a:xfrm>
            <a:prstGeom prst="triangle">
              <a:avLst>
                <a:gd name="adj" fmla="val 50199"/>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28"/>
            <p:cNvSpPr txBox="1">
              <a:spLocks noChangeArrowheads="1"/>
            </p:cNvSpPr>
            <p:nvPr/>
          </p:nvSpPr>
          <p:spPr bwMode="auto">
            <a:xfrm>
              <a:off x="4971118" y="4576931"/>
              <a:ext cx="667683" cy="53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PAM</a:t>
              </a:r>
            </a:p>
          </p:txBody>
        </p:sp>
      </p:grpSp>
      <p:grpSp>
        <p:nvGrpSpPr>
          <p:cNvPr id="17" name="Group 16"/>
          <p:cNvGrpSpPr>
            <a:grpSpLocks/>
          </p:cNvGrpSpPr>
          <p:nvPr/>
        </p:nvGrpSpPr>
        <p:grpSpPr bwMode="auto">
          <a:xfrm rot="275579">
            <a:off x="7143750" y="4279900"/>
            <a:ext cx="768350" cy="715963"/>
            <a:chOff x="1310597" y="4403369"/>
            <a:chExt cx="931947" cy="960120"/>
          </a:xfrm>
        </p:grpSpPr>
        <p:sp>
          <p:nvSpPr>
            <p:cNvPr id="18" name="Regular Pentagon 17"/>
            <p:cNvSpPr/>
            <p:nvPr/>
          </p:nvSpPr>
          <p:spPr>
            <a:xfrm rot="16523435">
              <a:off x="1287412" y="4420520"/>
              <a:ext cx="960119" cy="914618"/>
            </a:xfrm>
            <a:prstGeom prst="pent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33"/>
            <p:cNvSpPr txBox="1">
              <a:spLocks noChangeArrowheads="1"/>
            </p:cNvSpPr>
            <p:nvPr/>
          </p:nvSpPr>
          <p:spPr bwMode="auto">
            <a:xfrm>
              <a:off x="1364907" y="4644907"/>
              <a:ext cx="877637" cy="49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Sarin</a:t>
              </a:r>
            </a:p>
          </p:txBody>
        </p:sp>
      </p:grpSp>
      <p:grpSp>
        <p:nvGrpSpPr>
          <p:cNvPr id="20" name="Group 19"/>
          <p:cNvGrpSpPr>
            <a:grpSpLocks/>
          </p:cNvGrpSpPr>
          <p:nvPr/>
        </p:nvGrpSpPr>
        <p:grpSpPr bwMode="auto">
          <a:xfrm>
            <a:off x="7467600" y="3716338"/>
            <a:ext cx="914400" cy="1011237"/>
            <a:chOff x="4724401" y="4152144"/>
            <a:chExt cx="914400" cy="1477009"/>
          </a:xfrm>
        </p:grpSpPr>
        <p:sp>
          <p:nvSpPr>
            <p:cNvPr id="21" name="Isosceles Triangle 20"/>
            <p:cNvSpPr/>
            <p:nvPr/>
          </p:nvSpPr>
          <p:spPr>
            <a:xfrm rot="16200000">
              <a:off x="4443096" y="4433449"/>
              <a:ext cx="1477009" cy="914400"/>
            </a:xfrm>
            <a:prstGeom prst="triangle">
              <a:avLst>
                <a:gd name="adj" fmla="val 50199"/>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36"/>
            <p:cNvSpPr txBox="1">
              <a:spLocks noChangeArrowheads="1"/>
            </p:cNvSpPr>
            <p:nvPr/>
          </p:nvSpPr>
          <p:spPr bwMode="auto">
            <a:xfrm>
              <a:off x="4953001" y="4622697"/>
              <a:ext cx="680507" cy="53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PAM</a:t>
              </a:r>
            </a:p>
          </p:txBody>
        </p:sp>
      </p:grpSp>
      <p:sp>
        <p:nvSpPr>
          <p:cNvPr id="23" name="Right Arrow 22"/>
          <p:cNvSpPr/>
          <p:nvPr/>
        </p:nvSpPr>
        <p:spPr>
          <a:xfrm>
            <a:off x="3200400" y="3733800"/>
            <a:ext cx="1066800" cy="381000"/>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23"/>
          <p:cNvSpPr txBox="1"/>
          <p:nvPr/>
        </p:nvSpPr>
        <p:spPr>
          <a:xfrm>
            <a:off x="381000" y="598488"/>
            <a:ext cx="8408988" cy="1077912"/>
          </a:xfrm>
          <a:prstGeom prst="rect">
            <a:avLst/>
          </a:prstGeom>
          <a:noFill/>
        </p:spPr>
        <p:txBody>
          <a:bodyPr>
            <a:spAutoFit/>
          </a:bodyPr>
          <a:lstStyle/>
          <a:p>
            <a:pPr algn="ctr">
              <a:defRPr/>
            </a:pPr>
            <a:r>
              <a:rPr lang="en-US" sz="3200" dirty="0">
                <a:solidFill>
                  <a:srgbClr val="000064"/>
                </a:solidFill>
                <a:latin typeface="Arial Black" pitchFamily="34" charset="0"/>
                <a:ea typeface="+mj-ea"/>
                <a:cs typeface="+mj-cs"/>
              </a:rPr>
              <a:t>Simplified PAM Deactivation of Nerve Agents</a:t>
            </a:r>
          </a:p>
        </p:txBody>
      </p:sp>
      <p:sp>
        <p:nvSpPr>
          <p:cNvPr id="25" name="TextBox 24"/>
          <p:cNvSpPr txBox="1">
            <a:spLocks noChangeArrowheads="1"/>
          </p:cNvSpPr>
          <p:nvPr/>
        </p:nvSpPr>
        <p:spPr bwMode="auto">
          <a:xfrm>
            <a:off x="533400" y="2057400"/>
            <a:ext cx="23860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t>Sarin attaches to </a:t>
            </a:r>
          </a:p>
          <a:p>
            <a:pPr eaLnBrk="1" hangingPunct="1"/>
            <a:r>
              <a:rPr lang="en-US" sz="2000"/>
              <a:t>Enzyme cholinesterase</a:t>
            </a:r>
          </a:p>
        </p:txBody>
      </p:sp>
      <p:sp>
        <p:nvSpPr>
          <p:cNvPr id="26" name="TextBox 25"/>
          <p:cNvSpPr txBox="1">
            <a:spLocks noChangeArrowheads="1"/>
          </p:cNvSpPr>
          <p:nvPr/>
        </p:nvSpPr>
        <p:spPr bwMode="auto">
          <a:xfrm>
            <a:off x="533400" y="4695825"/>
            <a:ext cx="21574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t>When sarin binds, enzyme ‘turned off’</a:t>
            </a:r>
          </a:p>
        </p:txBody>
      </p:sp>
      <p:sp>
        <p:nvSpPr>
          <p:cNvPr id="27" name="TextBox 26"/>
          <p:cNvSpPr txBox="1">
            <a:spLocks noChangeArrowheads="1"/>
          </p:cNvSpPr>
          <p:nvPr/>
        </p:nvSpPr>
        <p:spPr bwMode="auto">
          <a:xfrm>
            <a:off x="5062538" y="2333625"/>
            <a:ext cx="33147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t>PAM blocks this interaction:</a:t>
            </a:r>
          </a:p>
        </p:txBody>
      </p:sp>
      <p:sp>
        <p:nvSpPr>
          <p:cNvPr id="28" name="TextBox 27"/>
          <p:cNvSpPr txBox="1">
            <a:spLocks noChangeArrowheads="1"/>
          </p:cNvSpPr>
          <p:nvPr/>
        </p:nvSpPr>
        <p:spPr bwMode="auto">
          <a:xfrm>
            <a:off x="5105400" y="5257800"/>
            <a:ext cx="3406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t>Now enzyme ‘reactivated’</a:t>
            </a:r>
          </a:p>
          <a:p>
            <a:pPr eaLnBrk="1" hangingPunct="1"/>
            <a:r>
              <a:rPr lang="en-US" sz="2000"/>
              <a:t>Normal activity resumes</a:t>
            </a:r>
          </a:p>
        </p:txBody>
      </p:sp>
    </p:spTree>
    <p:extLst>
      <p:ext uri="{BB962C8B-B14F-4D97-AF65-F5344CB8AC3E}">
        <p14:creationId xmlns:p14="http://schemas.microsoft.com/office/powerpoint/2010/main" val="3196441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304800"/>
            <a:ext cx="7924800" cy="690562"/>
          </a:xfrm>
        </p:spPr>
        <p:txBody>
          <a:bodyPr>
            <a:noAutofit/>
          </a:bodyPr>
          <a:lstStyle/>
          <a:p>
            <a:pPr>
              <a:defRPr/>
            </a:pPr>
            <a:r>
              <a:rPr lang="en-US" sz="4000" dirty="0" smtClean="0">
                <a:solidFill>
                  <a:schemeClr val="accent6">
                    <a:lumMod val="75000"/>
                  </a:schemeClr>
                </a:solidFill>
                <a:latin typeface="Arial Black" pitchFamily="34" charset="0"/>
              </a:rPr>
              <a:t>Treatment for VX Exposure</a:t>
            </a:r>
          </a:p>
        </p:txBody>
      </p:sp>
      <p:sp>
        <p:nvSpPr>
          <p:cNvPr id="54275" name="Rectangle 4"/>
          <p:cNvSpPr>
            <a:spLocks noGrp="1" noChangeArrowheads="1"/>
          </p:cNvSpPr>
          <p:nvPr>
            <p:ph type="body" sz="half" idx="2"/>
          </p:nvPr>
        </p:nvSpPr>
        <p:spPr>
          <a:xfrm>
            <a:off x="304800" y="990600"/>
            <a:ext cx="8534400" cy="3200400"/>
          </a:xfrm>
        </p:spPr>
        <p:txBody>
          <a:bodyPr/>
          <a:lstStyle/>
          <a:p>
            <a:r>
              <a:rPr lang="en-US" sz="2400" dirty="0"/>
              <a:t>An individual who </a:t>
            </a:r>
            <a:r>
              <a:rPr lang="en-US" sz="2400" dirty="0" smtClean="0"/>
              <a:t>is known to be exposed to a nerve agent or </a:t>
            </a:r>
            <a:r>
              <a:rPr lang="en-US" sz="2400" dirty="0"/>
              <a:t>who exhibits definite signs or symptoms of nerve-agent exposure should </a:t>
            </a:r>
            <a:r>
              <a:rPr lang="en-US" sz="2400" dirty="0" smtClean="0"/>
              <a:t>have an immediate injection of the antidotes atropine and </a:t>
            </a:r>
            <a:r>
              <a:rPr lang="en-US" sz="2400" dirty="0" err="1" smtClean="0"/>
              <a:t>pralidoxime</a:t>
            </a:r>
            <a:r>
              <a:rPr lang="en-US" sz="2400" dirty="0" smtClean="0"/>
              <a:t> (2-PAM) and a sedative/antiepileptic drug, such as diazepam or Valium. (more later)</a:t>
            </a:r>
          </a:p>
          <a:p>
            <a:r>
              <a:rPr lang="en-US" sz="2400" dirty="0" smtClean="0"/>
              <a:t>Can be administered with an </a:t>
            </a:r>
            <a:r>
              <a:rPr lang="en-US" sz="2400" dirty="0" err="1" smtClean="0"/>
              <a:t>autoinjector</a:t>
            </a:r>
            <a:r>
              <a:rPr lang="en-US" sz="2400" dirty="0" smtClean="0"/>
              <a:t>, such </a:t>
            </a:r>
            <a:r>
              <a:rPr lang="en-US" sz="2400" dirty="0"/>
              <a:t>as the United States </a:t>
            </a:r>
            <a:r>
              <a:rPr lang="en-US" sz="2400" dirty="0" smtClean="0"/>
              <a:t>military Mark I NAAK.</a:t>
            </a:r>
            <a:endParaRPr lang="en-US" sz="2400" baseline="30000" dirty="0" smtClean="0"/>
          </a:p>
        </p:txBody>
      </p:sp>
      <p:sp>
        <p:nvSpPr>
          <p:cNvPr id="3" name="TextBox 2"/>
          <p:cNvSpPr txBox="1"/>
          <p:nvPr/>
        </p:nvSpPr>
        <p:spPr>
          <a:xfrm>
            <a:off x="304800" y="4038600"/>
            <a:ext cx="5410200" cy="2677656"/>
          </a:xfrm>
          <a:prstGeom prst="rect">
            <a:avLst/>
          </a:prstGeom>
          <a:noFill/>
        </p:spPr>
        <p:txBody>
          <a:bodyPr wrap="square" rtlCol="0">
            <a:spAutoFit/>
          </a:bodyPr>
          <a:lstStyle/>
          <a:p>
            <a:pPr marL="342900" indent="-342900">
              <a:buFont typeface="Arial" pitchFamily="34" charset="0"/>
              <a:buChar char="•"/>
            </a:pPr>
            <a:r>
              <a:rPr lang="en-US" sz="2400" dirty="0"/>
              <a:t>Remove as much of the VX as possible before moving to a non-contaminated area.</a:t>
            </a:r>
          </a:p>
          <a:p>
            <a:pPr marL="342900" indent="-342900">
              <a:buFont typeface="Arial" pitchFamily="34" charset="0"/>
              <a:buChar char="•"/>
            </a:pPr>
            <a:r>
              <a:rPr lang="en-US" sz="2400" dirty="0"/>
              <a:t>Rinse with household bleach and rinse with water. </a:t>
            </a:r>
          </a:p>
          <a:p>
            <a:pPr marL="342900" indent="-342900">
              <a:buFont typeface="Arial" pitchFamily="34" charset="0"/>
              <a:buChar char="•"/>
            </a:pPr>
            <a:r>
              <a:rPr lang="en-US" sz="2400" dirty="0"/>
              <a:t>Remove contaminated clothing and rinse skin again</a:t>
            </a:r>
            <a:r>
              <a:rPr lang="en-US" sz="2400" dirty="0" smtClean="0"/>
              <a:t>.</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810000"/>
            <a:ext cx="3331829" cy="2838450"/>
          </a:xfrm>
          <a:prstGeom prst="rect">
            <a:avLst/>
          </a:prstGeom>
        </p:spPr>
      </p:pic>
    </p:spTree>
    <p:extLst>
      <p:ext uri="{BB962C8B-B14F-4D97-AF65-F5344CB8AC3E}">
        <p14:creationId xmlns:p14="http://schemas.microsoft.com/office/powerpoint/2010/main" val="942750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a:xfrm>
            <a:off x="1828800" y="350982"/>
            <a:ext cx="5486400" cy="584200"/>
          </a:xfrm>
          <a:prstGeom prst="rect">
            <a:avLst/>
          </a:prstGeom>
          <a:noFill/>
        </p:spPr>
        <p:txBody>
          <a:bodyPr wrap="square">
            <a:spAutoFit/>
          </a:bodyPr>
          <a:lstStyle/>
          <a:p>
            <a:pPr algn="ctr">
              <a:defRPr/>
            </a:pPr>
            <a:r>
              <a:rPr lang="en-US" sz="3200" dirty="0">
                <a:solidFill>
                  <a:schemeClr val="accent6">
                    <a:lumMod val="75000"/>
                  </a:schemeClr>
                </a:solidFill>
                <a:latin typeface="Arial Black" pitchFamily="34" charset="0"/>
              </a:rPr>
              <a:t>Nerve Gas </a:t>
            </a:r>
            <a:r>
              <a:rPr lang="en-US" sz="3200" dirty="0" smtClean="0">
                <a:solidFill>
                  <a:schemeClr val="accent6">
                    <a:lumMod val="75000"/>
                  </a:schemeClr>
                </a:solidFill>
                <a:latin typeface="Arial Black" pitchFamily="34" charset="0"/>
              </a:rPr>
              <a:t>Antidotes</a:t>
            </a:r>
            <a:endParaRPr lang="en-US" sz="3200" dirty="0">
              <a:solidFill>
                <a:schemeClr val="accent6">
                  <a:lumMod val="75000"/>
                </a:schemeClr>
              </a:solidFill>
              <a:latin typeface="Arial Black" pitchFamily="34" charset="0"/>
            </a:endParaRPr>
          </a:p>
        </p:txBody>
      </p:sp>
      <p:sp>
        <p:nvSpPr>
          <p:cNvPr id="5" name="TextBox 4"/>
          <p:cNvSpPr txBox="1">
            <a:spLocks noChangeArrowheads="1"/>
          </p:cNvSpPr>
          <p:nvPr/>
        </p:nvSpPr>
        <p:spPr bwMode="auto">
          <a:xfrm>
            <a:off x="457200" y="1143000"/>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2400" dirty="0" smtClean="0"/>
              <a:t>Atropine and PAM can be administered with a pressurized syringe with a spring-loaded, recessed needle.</a:t>
            </a:r>
          </a:p>
          <a:p>
            <a:pPr eaLnBrk="1" hangingPunct="1">
              <a:buFont typeface="Arial" charset="0"/>
              <a:buChar char="•"/>
            </a:pPr>
            <a:r>
              <a:rPr lang="en-US" sz="2400" dirty="0" smtClean="0"/>
              <a:t>A catch is released and when the syringe is pressed against the leg, the spring is released, pushing the needle through clothing and into the leg, releasing the antidote.</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408326"/>
            <a:ext cx="2381250" cy="1685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426" y="3962400"/>
            <a:ext cx="5079365" cy="2577778"/>
          </a:xfrm>
          <a:prstGeom prst="rect">
            <a:avLst/>
          </a:prstGeom>
        </p:spPr>
      </p:pic>
    </p:spTree>
    <p:extLst>
      <p:ext uri="{BB962C8B-B14F-4D97-AF65-F5344CB8AC3E}">
        <p14:creationId xmlns:p14="http://schemas.microsoft.com/office/powerpoint/2010/main" val="3501157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xfrm>
            <a:off x="2438400" y="533400"/>
            <a:ext cx="6496050" cy="838200"/>
          </a:xfrm>
        </p:spPr>
        <p:txBody>
          <a:bodyPr/>
          <a:lstStyle/>
          <a:p>
            <a:pPr>
              <a:defRPr/>
            </a:pPr>
            <a:r>
              <a:rPr lang="en-US" sz="3200" kern="1200" dirty="0" err="1">
                <a:solidFill>
                  <a:schemeClr val="accent6">
                    <a:lumMod val="75000"/>
                  </a:schemeClr>
                </a:solidFill>
                <a:latin typeface="Arial Black" pitchFamily="34" charset="0"/>
                <a:ea typeface="+mn-ea"/>
                <a:cs typeface="+mn-cs"/>
              </a:rPr>
              <a:t>Incapacitants</a:t>
            </a:r>
            <a:r>
              <a:rPr lang="en-US" sz="3200" kern="1200" dirty="0">
                <a:solidFill>
                  <a:schemeClr val="accent6">
                    <a:lumMod val="75000"/>
                  </a:schemeClr>
                </a:solidFill>
                <a:latin typeface="Arial Black" pitchFamily="34" charset="0"/>
                <a:ea typeface="+mn-ea"/>
                <a:cs typeface="+mn-cs"/>
              </a:rPr>
              <a:t> Classification</a:t>
            </a:r>
          </a:p>
        </p:txBody>
      </p:sp>
      <p:sp>
        <p:nvSpPr>
          <p:cNvPr id="86019" name="Rectangle 3"/>
          <p:cNvSpPr>
            <a:spLocks noGrp="1" noChangeArrowheads="1"/>
          </p:cNvSpPr>
          <p:nvPr>
            <p:ph type="body" idx="1"/>
          </p:nvPr>
        </p:nvSpPr>
        <p:spPr>
          <a:xfrm>
            <a:off x="1828800" y="1371600"/>
            <a:ext cx="7315200" cy="5105400"/>
          </a:xfrm>
        </p:spPr>
        <p:txBody>
          <a:bodyPr/>
          <a:lstStyle/>
          <a:p>
            <a:r>
              <a:rPr lang="en-US" sz="2800" b="1" smtClean="0"/>
              <a:t>Irritants</a:t>
            </a:r>
            <a:r>
              <a:rPr lang="en-US" sz="2800" smtClean="0"/>
              <a:t> </a:t>
            </a:r>
            <a:r>
              <a:rPr lang="en-US" sz="2400" smtClean="0"/>
              <a:t>Riot-control agents (CS, CN, etc.); pepper spray</a:t>
            </a:r>
          </a:p>
          <a:p>
            <a:r>
              <a:rPr lang="en-US" sz="2800" b="1" smtClean="0"/>
              <a:t>Central nervous system stimulants </a:t>
            </a:r>
            <a:r>
              <a:rPr lang="en-US" sz="2800" smtClean="0"/>
              <a:t>(</a:t>
            </a:r>
            <a:r>
              <a:rPr lang="en-US" sz="2400" smtClean="0"/>
              <a:t>Amphetamines, cocaine, caffeine, nicotine, strychnine, metrazole)</a:t>
            </a:r>
          </a:p>
          <a:p>
            <a:r>
              <a:rPr lang="en-US" sz="2800" b="1" smtClean="0"/>
              <a:t>Central nervous system depressants</a:t>
            </a:r>
            <a:r>
              <a:rPr lang="en-US" sz="2800" smtClean="0"/>
              <a:t> (</a:t>
            </a:r>
            <a:r>
              <a:rPr lang="en-US" sz="2400" smtClean="0"/>
              <a:t>Barbiturates, opioids, antipsychotics, benzodiazepines)</a:t>
            </a:r>
          </a:p>
          <a:p>
            <a:r>
              <a:rPr lang="en-US" sz="2800" b="1" smtClean="0"/>
              <a:t>Psychedelics</a:t>
            </a:r>
            <a:r>
              <a:rPr lang="en-US" sz="2800" smtClean="0"/>
              <a:t> (</a:t>
            </a:r>
            <a:r>
              <a:rPr lang="en-US" sz="2400" smtClean="0"/>
              <a:t>LSD-25, psilocybin, ibogaine, harmine, MDMA…“ecstasy”, PCP)</a:t>
            </a:r>
          </a:p>
          <a:p>
            <a:r>
              <a:rPr lang="en-US" sz="2800" b="1" smtClean="0"/>
              <a:t>Deliriants</a:t>
            </a:r>
            <a:r>
              <a:rPr lang="en-US" sz="2800" smtClean="0"/>
              <a:t> (</a:t>
            </a:r>
            <a:r>
              <a:rPr lang="en-US" sz="2400" smtClean="0"/>
              <a:t>Many, especially anticholinergics , such as BZ and Agent 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a:xfrm>
            <a:off x="266700" y="452438"/>
            <a:ext cx="8724900" cy="690562"/>
          </a:xfrm>
        </p:spPr>
        <p:txBody>
          <a:bodyPr>
            <a:noAutofit/>
          </a:bodyPr>
          <a:lstStyle/>
          <a:p>
            <a:pPr>
              <a:defRPr/>
            </a:pPr>
            <a:r>
              <a:rPr lang="en-US" sz="4000" dirty="0" smtClean="0">
                <a:solidFill>
                  <a:schemeClr val="accent6">
                    <a:lumMod val="75000"/>
                  </a:schemeClr>
                </a:solidFill>
                <a:latin typeface="Arial Black" pitchFamily="34" charset="0"/>
              </a:rPr>
              <a:t>Physiological </a:t>
            </a:r>
            <a:r>
              <a:rPr lang="en-US" sz="4000" dirty="0" err="1" smtClean="0">
                <a:solidFill>
                  <a:schemeClr val="accent6">
                    <a:lumMod val="75000"/>
                  </a:schemeClr>
                </a:solidFill>
                <a:latin typeface="Arial Black" pitchFamily="34" charset="0"/>
              </a:rPr>
              <a:t>Incapacitants</a:t>
            </a:r>
            <a:endParaRPr lang="en-US" sz="4000" dirty="0" smtClean="0">
              <a:solidFill>
                <a:schemeClr val="accent6">
                  <a:lumMod val="75000"/>
                </a:schemeClr>
              </a:solidFill>
              <a:latin typeface="Arial Black" pitchFamily="34" charset="0"/>
            </a:endParaRPr>
          </a:p>
        </p:txBody>
      </p:sp>
      <p:graphicFrame>
        <p:nvGraphicFramePr>
          <p:cNvPr id="87043" name="Object 3">
            <a:hlinkClick r:id="" action="ppaction://ole?verb=0"/>
          </p:cNvPr>
          <p:cNvGraphicFramePr>
            <a:graphicFrameLocks/>
          </p:cNvGraphicFramePr>
          <p:nvPr/>
        </p:nvGraphicFramePr>
        <p:xfrm>
          <a:off x="122238" y="1492250"/>
          <a:ext cx="1917700" cy="4781550"/>
        </p:xfrm>
        <a:graphic>
          <a:graphicData uri="http://schemas.openxmlformats.org/presentationml/2006/ole">
            <mc:AlternateContent xmlns:mc="http://schemas.openxmlformats.org/markup-compatibility/2006">
              <mc:Choice xmlns:v="urn:schemas-microsoft-com:vml" Requires="v">
                <p:oleObj spid="_x0000_s87213" name="Clip" r:id="rId4" imgW="1928813" imgH="4792663" progId="MS_ClipArt_Gallery.2">
                  <p:embed/>
                </p:oleObj>
              </mc:Choice>
              <mc:Fallback>
                <p:oleObj name="Clip" r:id="rId4" imgW="1928813" imgH="4792663" progId="MS_ClipArt_Gallery.2">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4922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656388" name="Rectangle 4"/>
          <p:cNvSpPr>
            <a:spLocks noGrp="1" noChangeArrowheads="1"/>
          </p:cNvSpPr>
          <p:nvPr>
            <p:ph type="body" sz="half" idx="2"/>
          </p:nvPr>
        </p:nvSpPr>
        <p:spPr>
          <a:xfrm>
            <a:off x="2209800" y="1371600"/>
            <a:ext cx="6729413" cy="5334000"/>
          </a:xfrm>
        </p:spPr>
        <p:txBody>
          <a:bodyPr>
            <a:noAutofit/>
          </a:bodyPr>
          <a:lstStyle/>
          <a:p>
            <a:pPr>
              <a:defRPr/>
            </a:pPr>
            <a:r>
              <a:rPr lang="en-US" sz="2600" dirty="0" smtClean="0">
                <a:latin typeface="+mj-lt"/>
                <a:ea typeface="+mj-ea"/>
                <a:cs typeface="+mj-cs"/>
              </a:rPr>
              <a:t>CN (mace), CS, DM, pepper spray, fentanyl</a:t>
            </a:r>
          </a:p>
          <a:p>
            <a:pPr>
              <a:defRPr/>
            </a:pPr>
            <a:r>
              <a:rPr lang="en-US" sz="2600" dirty="0" smtClean="0">
                <a:latin typeface="+mj-lt"/>
                <a:ea typeface="+mj-ea"/>
                <a:cs typeface="+mj-cs"/>
              </a:rPr>
              <a:t>Modes </a:t>
            </a:r>
            <a:r>
              <a:rPr lang="en-US" sz="2600" dirty="0">
                <a:latin typeface="+mj-lt"/>
                <a:ea typeface="+mj-ea"/>
                <a:cs typeface="+mj-cs"/>
              </a:rPr>
              <a:t>of Action: Mucous membrane irritation, vomiting inducing, sleep </a:t>
            </a:r>
            <a:r>
              <a:rPr lang="en-US" sz="2600" dirty="0" smtClean="0">
                <a:latin typeface="+mj-lt"/>
                <a:ea typeface="+mj-ea"/>
                <a:cs typeface="+mj-cs"/>
              </a:rPr>
              <a:t>inducing</a:t>
            </a:r>
            <a:endParaRPr lang="en-US" sz="2600" dirty="0">
              <a:latin typeface="+mj-lt"/>
              <a:ea typeface="+mj-ea"/>
              <a:cs typeface="+mj-cs"/>
            </a:endParaRPr>
          </a:p>
          <a:p>
            <a:pPr>
              <a:defRPr/>
            </a:pPr>
            <a:r>
              <a:rPr lang="en-US" sz="2600" dirty="0">
                <a:latin typeface="+mj-lt"/>
                <a:ea typeface="+mj-ea"/>
                <a:cs typeface="+mj-cs"/>
              </a:rPr>
              <a:t>Physiological Effects</a:t>
            </a:r>
          </a:p>
          <a:p>
            <a:pPr lvl="1">
              <a:buFont typeface="Arial" pitchFamily="34" charset="0"/>
              <a:buChar char="•"/>
              <a:defRPr/>
            </a:pPr>
            <a:r>
              <a:rPr lang="en-US" sz="2600" dirty="0">
                <a:latin typeface="+mj-lt"/>
                <a:ea typeface="+mj-ea"/>
                <a:cs typeface="+mj-cs"/>
              </a:rPr>
              <a:t>Causes uncontrolled tearing, itching, vomiting, unconsciousness</a:t>
            </a:r>
          </a:p>
          <a:p>
            <a:pPr lvl="1">
              <a:buFont typeface="Arial" pitchFamily="34" charset="0"/>
              <a:buChar char="•"/>
              <a:defRPr/>
            </a:pPr>
            <a:r>
              <a:rPr lang="en-US" sz="2600" dirty="0" smtClean="0">
                <a:latin typeface="+mj-lt"/>
                <a:ea typeface="+mj-ea"/>
                <a:cs typeface="+mj-cs"/>
              </a:rPr>
              <a:t>Act immediately</a:t>
            </a:r>
            <a:endParaRPr lang="en-US" sz="2600" dirty="0">
              <a:latin typeface="+mj-lt"/>
              <a:ea typeface="+mj-ea"/>
              <a:cs typeface="+mj-cs"/>
            </a:endParaRPr>
          </a:p>
          <a:p>
            <a:pPr>
              <a:defRPr/>
            </a:pPr>
            <a:r>
              <a:rPr lang="en-US" sz="2600" dirty="0">
                <a:latin typeface="+mj-lt"/>
                <a:ea typeface="+mj-ea"/>
                <a:cs typeface="+mj-cs"/>
              </a:rPr>
              <a:t>Form When Disseminated: Powder, </a:t>
            </a:r>
            <a:r>
              <a:rPr lang="en-US" sz="2600" dirty="0" smtClean="0">
                <a:latin typeface="+mj-lt"/>
                <a:ea typeface="+mj-ea"/>
                <a:cs typeface="+mj-cs"/>
              </a:rPr>
              <a:t>Vapor</a:t>
            </a:r>
            <a:endParaRPr lang="en-US" sz="2600" dirty="0">
              <a:latin typeface="+mj-lt"/>
              <a:ea typeface="+mj-ea"/>
              <a:cs typeface="+mj-cs"/>
            </a:endParaRPr>
          </a:p>
          <a:p>
            <a:pPr>
              <a:defRPr/>
            </a:pPr>
            <a:r>
              <a:rPr lang="en-US" sz="2600" dirty="0">
                <a:latin typeface="+mj-lt"/>
                <a:ea typeface="+mj-ea"/>
                <a:cs typeface="+mj-cs"/>
              </a:rPr>
              <a:t>Required Defensive Gear: Protective Mask &amp; Clothing</a:t>
            </a:r>
          </a:p>
        </p:txBody>
      </p:sp>
      <p:sp>
        <p:nvSpPr>
          <p:cNvPr id="87045" name="Line 5"/>
          <p:cNvSpPr>
            <a:spLocks noChangeShapeType="1"/>
          </p:cNvSpPr>
          <p:nvPr/>
        </p:nvSpPr>
        <p:spPr bwMode="auto">
          <a:xfrm flipH="1" flipV="1">
            <a:off x="1393825" y="2482850"/>
            <a:ext cx="1169988" cy="1284288"/>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046" name="Line 6"/>
          <p:cNvSpPr>
            <a:spLocks noChangeShapeType="1"/>
          </p:cNvSpPr>
          <p:nvPr/>
        </p:nvSpPr>
        <p:spPr bwMode="auto">
          <a:xfrm flipH="1" flipV="1">
            <a:off x="1228725" y="1681163"/>
            <a:ext cx="1335088" cy="2111375"/>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638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638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6388">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6388">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5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62075" y="152400"/>
            <a:ext cx="6419850" cy="609600"/>
          </a:xfrm>
        </p:spPr>
        <p:txBody>
          <a:bodyPr>
            <a:noAutofit/>
          </a:bodyPr>
          <a:lstStyle/>
          <a:p>
            <a:pPr>
              <a:defRPr/>
            </a:pPr>
            <a:r>
              <a:rPr lang="en-US" sz="4000" dirty="0" smtClean="0">
                <a:solidFill>
                  <a:schemeClr val="accent6">
                    <a:lumMod val="75000"/>
                  </a:schemeClr>
                </a:solidFill>
                <a:latin typeface="Arial Black" pitchFamily="34" charset="0"/>
              </a:rPr>
              <a:t>Opiate-like Agents</a:t>
            </a:r>
          </a:p>
        </p:txBody>
      </p:sp>
      <p:sp>
        <p:nvSpPr>
          <p:cNvPr id="88067" name="Rectangle 4"/>
          <p:cNvSpPr>
            <a:spLocks noGrp="1" noChangeArrowheads="1"/>
          </p:cNvSpPr>
          <p:nvPr>
            <p:ph type="body" sz="half" idx="2"/>
          </p:nvPr>
        </p:nvSpPr>
        <p:spPr>
          <a:xfrm>
            <a:off x="381000" y="762000"/>
            <a:ext cx="8458200" cy="1143000"/>
          </a:xfrm>
        </p:spPr>
        <p:txBody>
          <a:bodyPr/>
          <a:lstStyle/>
          <a:p>
            <a:r>
              <a:rPr lang="en-US" sz="2400" smtClean="0"/>
              <a:t>Clinical data for opiate-like compounds, comparing the effective dose (ED</a:t>
            </a:r>
            <a:r>
              <a:rPr lang="en-US" sz="2400" baseline="-25000" smtClean="0"/>
              <a:t>50</a:t>
            </a:r>
            <a:r>
              <a:rPr lang="en-US" sz="2400" smtClean="0"/>
              <a:t>) and the lethal dose (LD</a:t>
            </a:r>
            <a:r>
              <a:rPr lang="en-US" sz="2400" baseline="-25000" smtClean="0"/>
              <a:t>50</a:t>
            </a:r>
            <a:r>
              <a:rPr lang="en-US" sz="2400" smtClean="0"/>
              <a:t>)</a:t>
            </a:r>
          </a:p>
          <a:p>
            <a:r>
              <a:rPr lang="en-US" sz="2400" smtClean="0"/>
              <a:t>This varies with the health of the subject.</a:t>
            </a:r>
          </a:p>
        </p:txBody>
      </p:sp>
      <p:pic>
        <p:nvPicPr>
          <p:cNvPr id="880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8721725" cy="472440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228600"/>
            <a:ext cx="8661400" cy="646112"/>
          </a:xfrm>
          <a:prstGeom prst="rect">
            <a:avLst/>
          </a:prstGeom>
        </p:spPr>
        <p:txBody>
          <a:bodyPr>
            <a:spAutoFit/>
          </a:bodyPr>
          <a:lstStyle/>
          <a:p>
            <a:pPr algn="ctr">
              <a:defRPr/>
            </a:pPr>
            <a:r>
              <a:rPr lang="en-US" sz="3600" b="1" dirty="0">
                <a:solidFill>
                  <a:schemeClr val="accent6">
                    <a:lumMod val="50000"/>
                  </a:schemeClr>
                </a:solidFill>
                <a:latin typeface="Arial Black" pitchFamily="34" charset="0"/>
              </a:rPr>
              <a:t>Moscow Theater Hostage Crisis</a:t>
            </a:r>
          </a:p>
        </p:txBody>
      </p:sp>
      <p:sp>
        <p:nvSpPr>
          <p:cNvPr id="7" name="Rectangle 6"/>
          <p:cNvSpPr>
            <a:spLocks noChangeArrowheads="1"/>
          </p:cNvSpPr>
          <p:nvPr/>
        </p:nvSpPr>
        <p:spPr bwMode="auto">
          <a:xfrm>
            <a:off x="342900" y="990600"/>
            <a:ext cx="85344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800" dirty="0"/>
              <a:t>23 October 2002 – 40-50 armed Chechens seized a crowded Moscow theater and took 850 hostages</a:t>
            </a:r>
          </a:p>
          <a:p>
            <a:pPr marL="342900" indent="-342900">
              <a:buFont typeface="Arial" pitchFamily="34" charset="0"/>
              <a:buChar char="•"/>
            </a:pPr>
            <a:r>
              <a:rPr lang="en-US" sz="2800" dirty="0"/>
              <a:t>Claimed allegiance to the Islamist militant separatist movement in Chechnya </a:t>
            </a:r>
          </a:p>
          <a:p>
            <a:pPr marL="342900" indent="-342900">
              <a:buFont typeface="Arial" pitchFamily="34" charset="0"/>
              <a:buChar char="•"/>
            </a:pPr>
            <a:r>
              <a:rPr lang="en-US" sz="2800" dirty="0"/>
              <a:t>Russian forces pumped a substance thought to be fentanyl into the building's ventilation system and raided it.</a:t>
            </a:r>
          </a:p>
          <a:p>
            <a:pPr marL="342900" indent="-342900">
              <a:buFont typeface="Arial" pitchFamily="34" charset="0"/>
              <a:buChar char="•"/>
            </a:pPr>
            <a:r>
              <a:rPr lang="en-US" sz="2800" dirty="0"/>
              <a:t>39 attackers and at least 129 of the hostages were killed.</a:t>
            </a:r>
          </a:p>
          <a:p>
            <a:pPr marL="342900" indent="-342900">
              <a:buFont typeface="Arial" pitchFamily="34" charset="0"/>
              <a:buChar char="•"/>
            </a:pPr>
            <a:r>
              <a:rPr lang="en-US" sz="2800" dirty="0"/>
              <a:t>Most of the hostages who died were killed by the toxic substance (fentanyl) pumped into the theater to subdue the militants. It is thought that their weakened condition led to a greater risk.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209550" y="376238"/>
            <a:ext cx="8724900" cy="690562"/>
          </a:xfrm>
        </p:spPr>
        <p:txBody>
          <a:bodyPr>
            <a:noAutofit/>
          </a:bodyPr>
          <a:lstStyle/>
          <a:p>
            <a:pPr>
              <a:defRPr/>
            </a:pPr>
            <a:r>
              <a:rPr lang="en-US" sz="3600" dirty="0">
                <a:solidFill>
                  <a:schemeClr val="accent6">
                    <a:lumMod val="75000"/>
                  </a:schemeClr>
                </a:solidFill>
                <a:latin typeface="Arial Black" pitchFamily="34" charset="0"/>
              </a:rPr>
              <a:t>Psychochemical </a:t>
            </a:r>
            <a:r>
              <a:rPr lang="en-US" sz="3600" dirty="0" err="1">
                <a:solidFill>
                  <a:schemeClr val="accent6">
                    <a:lumMod val="75000"/>
                  </a:schemeClr>
                </a:solidFill>
                <a:latin typeface="Arial Black" pitchFamily="34" charset="0"/>
              </a:rPr>
              <a:t>Incapacitants</a:t>
            </a:r>
            <a:endParaRPr lang="en-US" sz="3600" dirty="0">
              <a:solidFill>
                <a:schemeClr val="accent6">
                  <a:lumMod val="75000"/>
                </a:schemeClr>
              </a:solidFill>
              <a:latin typeface="Arial Black" pitchFamily="34" charset="0"/>
            </a:endParaRPr>
          </a:p>
        </p:txBody>
      </p:sp>
      <p:graphicFrame>
        <p:nvGraphicFramePr>
          <p:cNvPr id="90115" name="Object 3">
            <a:hlinkClick r:id="" action="ppaction://ole?verb=0"/>
          </p:cNvPr>
          <p:cNvGraphicFramePr>
            <a:graphicFrameLocks/>
          </p:cNvGraphicFramePr>
          <p:nvPr/>
        </p:nvGraphicFramePr>
        <p:xfrm>
          <a:off x="122238" y="1492250"/>
          <a:ext cx="1917700" cy="4781550"/>
        </p:xfrm>
        <a:graphic>
          <a:graphicData uri="http://schemas.openxmlformats.org/presentationml/2006/ole">
            <mc:AlternateContent xmlns:mc="http://schemas.openxmlformats.org/markup-compatibility/2006">
              <mc:Choice xmlns:v="urn:schemas-microsoft-com:vml" Requires="v">
                <p:oleObj spid="_x0000_s90285" name="Clip" r:id="rId4" imgW="1928813" imgH="4792663" progId="MS_ClipArt_Gallery.2">
                  <p:embed/>
                </p:oleObj>
              </mc:Choice>
              <mc:Fallback>
                <p:oleObj name="Clip" r:id="rId4" imgW="1928813" imgH="4792663" progId="MS_ClipArt_Gallery.2">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492250"/>
                        <a:ext cx="1917700" cy="4781550"/>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CFEB9"/>
                            </a:solidFill>
                            <a:miter lim="800000"/>
                            <a:headEnd/>
                            <a:tailEnd/>
                          </a14:hiddenLine>
                        </a:ext>
                        <a:ext uri="{AF507438-7753-43E0-B8FC-AC1667EBCBE1}">
                          <a14:hiddenEffects xmlns:a14="http://schemas.microsoft.com/office/drawing/2010/main">
                            <a:effectLst>
                              <a:outerShdw dist="17961" dir="2700000" algn="ctr" rotWithShape="0">
                                <a:schemeClr val="tx2"/>
                              </a:outerShdw>
                            </a:effectLst>
                          </a14:hiddenEffects>
                        </a:ext>
                      </a:extLst>
                    </p:spPr>
                  </p:pic>
                </p:oleObj>
              </mc:Fallback>
            </mc:AlternateContent>
          </a:graphicData>
        </a:graphic>
      </p:graphicFrame>
      <p:sp>
        <p:nvSpPr>
          <p:cNvPr id="369668" name="Rectangle 4"/>
          <p:cNvSpPr>
            <a:spLocks noGrp="1" noChangeArrowheads="1"/>
          </p:cNvSpPr>
          <p:nvPr>
            <p:ph type="body" sz="half" idx="2"/>
          </p:nvPr>
        </p:nvSpPr>
        <p:spPr>
          <a:xfrm>
            <a:off x="2209800" y="1143000"/>
            <a:ext cx="6553200" cy="5638800"/>
          </a:xfrm>
        </p:spPr>
        <p:txBody>
          <a:bodyPr>
            <a:noAutofit/>
          </a:bodyPr>
          <a:lstStyle/>
          <a:p>
            <a:pPr>
              <a:defRPr/>
            </a:pPr>
            <a:r>
              <a:rPr lang="en-US" sz="2400" dirty="0" smtClean="0">
                <a:latin typeface="+mj-lt"/>
                <a:ea typeface="+mj-ea"/>
                <a:cs typeface="+mj-cs"/>
              </a:rPr>
              <a:t>BZ (</a:t>
            </a:r>
            <a:r>
              <a:rPr lang="en-US" sz="2400" dirty="0">
                <a:latin typeface="+mj-lt"/>
                <a:ea typeface="+mj-ea"/>
                <a:cs typeface="+mj-cs"/>
              </a:rPr>
              <a:t>3-3-quinuclidinyl </a:t>
            </a:r>
            <a:r>
              <a:rPr lang="en-US" sz="2400" dirty="0" err="1" smtClean="0">
                <a:latin typeface="+mj-lt"/>
                <a:ea typeface="+mj-ea"/>
                <a:cs typeface="+mj-cs"/>
              </a:rPr>
              <a:t>benzilate</a:t>
            </a:r>
            <a:r>
              <a:rPr lang="en-US" sz="2400" dirty="0" smtClean="0">
                <a:latin typeface="+mj-lt"/>
                <a:ea typeface="+mj-ea"/>
                <a:cs typeface="+mj-cs"/>
              </a:rPr>
              <a:t>)</a:t>
            </a:r>
          </a:p>
          <a:p>
            <a:pPr>
              <a:defRPr/>
            </a:pPr>
            <a:r>
              <a:rPr lang="en-US" sz="2400" dirty="0" smtClean="0">
                <a:latin typeface="+mj-lt"/>
                <a:ea typeface="+mj-ea"/>
                <a:cs typeface="+mj-cs"/>
              </a:rPr>
              <a:t>Modes </a:t>
            </a:r>
            <a:r>
              <a:rPr lang="en-US" sz="2400" dirty="0">
                <a:latin typeface="+mj-lt"/>
                <a:ea typeface="+mj-ea"/>
                <a:cs typeface="+mj-cs"/>
              </a:rPr>
              <a:t>of Action: Inhalation, Ingestion, </a:t>
            </a:r>
            <a:r>
              <a:rPr lang="en-US" sz="2400" dirty="0" smtClean="0">
                <a:latin typeface="+mj-lt"/>
                <a:ea typeface="+mj-ea"/>
                <a:cs typeface="+mj-cs"/>
              </a:rPr>
              <a:t>Injection</a:t>
            </a:r>
            <a:endParaRPr lang="en-US" sz="2400" dirty="0">
              <a:latin typeface="+mj-lt"/>
              <a:ea typeface="+mj-ea"/>
              <a:cs typeface="+mj-cs"/>
            </a:endParaRPr>
          </a:p>
          <a:p>
            <a:pPr>
              <a:defRPr/>
            </a:pPr>
            <a:r>
              <a:rPr lang="en-US" sz="2400" dirty="0">
                <a:latin typeface="+mj-lt"/>
                <a:ea typeface="+mj-ea"/>
                <a:cs typeface="+mj-cs"/>
              </a:rPr>
              <a:t>Physiological Effects</a:t>
            </a:r>
          </a:p>
          <a:p>
            <a:pPr lvl="1">
              <a:buFont typeface="Arial" pitchFamily="34" charset="0"/>
              <a:buChar char="•"/>
              <a:defRPr/>
            </a:pPr>
            <a:r>
              <a:rPr lang="en-US" sz="2400" dirty="0">
                <a:latin typeface="+mj-lt"/>
                <a:ea typeface="+mj-ea"/>
                <a:cs typeface="+mj-cs"/>
              </a:rPr>
              <a:t>Potent anti-cholinergic compound (similar to atropine)</a:t>
            </a:r>
          </a:p>
          <a:p>
            <a:pPr lvl="1">
              <a:buFont typeface="Arial" pitchFamily="34" charset="0"/>
              <a:buChar char="•"/>
              <a:defRPr/>
            </a:pPr>
            <a:r>
              <a:rPr lang="en-US" sz="2400" dirty="0">
                <a:latin typeface="+mj-lt"/>
                <a:ea typeface="+mj-ea"/>
                <a:cs typeface="+mj-cs"/>
              </a:rPr>
              <a:t>Dose &lt;1 mg induces hallucinations and delirium</a:t>
            </a:r>
          </a:p>
          <a:p>
            <a:pPr lvl="1">
              <a:buFont typeface="Arial" pitchFamily="34" charset="0"/>
              <a:buChar char="•"/>
              <a:defRPr/>
            </a:pPr>
            <a:r>
              <a:rPr lang="en-US" sz="2400" dirty="0">
                <a:latin typeface="+mj-lt"/>
                <a:ea typeface="+mj-ea"/>
                <a:cs typeface="+mj-cs"/>
              </a:rPr>
              <a:t>Effects peak at 8 hours and decline over </a:t>
            </a:r>
            <a:r>
              <a:rPr lang="en-US" sz="2400" dirty="0" smtClean="0">
                <a:latin typeface="+mj-lt"/>
                <a:ea typeface="+mj-ea"/>
                <a:cs typeface="+mj-cs"/>
              </a:rPr>
              <a:t>next </a:t>
            </a:r>
            <a:r>
              <a:rPr lang="en-US" sz="2400" dirty="0">
                <a:latin typeface="+mj-lt"/>
                <a:ea typeface="+mj-ea"/>
                <a:cs typeface="+mj-cs"/>
              </a:rPr>
              <a:t>48-72 </a:t>
            </a:r>
            <a:r>
              <a:rPr lang="en-US" sz="2400" dirty="0" smtClean="0">
                <a:latin typeface="+mj-lt"/>
                <a:ea typeface="+mj-ea"/>
                <a:cs typeface="+mj-cs"/>
              </a:rPr>
              <a:t>hours</a:t>
            </a:r>
            <a:endParaRPr lang="en-US" sz="2400" dirty="0">
              <a:latin typeface="+mj-lt"/>
              <a:ea typeface="+mj-ea"/>
              <a:cs typeface="+mj-cs"/>
            </a:endParaRPr>
          </a:p>
          <a:p>
            <a:pPr>
              <a:defRPr/>
            </a:pPr>
            <a:r>
              <a:rPr lang="en-US" sz="2400" dirty="0">
                <a:latin typeface="+mj-lt"/>
                <a:ea typeface="+mj-ea"/>
                <a:cs typeface="+mj-cs"/>
              </a:rPr>
              <a:t>Form When Disseminated: A</a:t>
            </a:r>
            <a:r>
              <a:rPr lang="en-US" sz="2400" dirty="0" smtClean="0">
                <a:latin typeface="+mj-lt"/>
                <a:ea typeface="+mj-ea"/>
                <a:cs typeface="+mj-cs"/>
              </a:rPr>
              <a:t>erosolized </a:t>
            </a:r>
            <a:r>
              <a:rPr lang="en-US" sz="2400" dirty="0">
                <a:latin typeface="+mj-lt"/>
                <a:ea typeface="+mj-ea"/>
                <a:cs typeface="+mj-cs"/>
              </a:rPr>
              <a:t>solid, possibly in </a:t>
            </a:r>
            <a:r>
              <a:rPr lang="en-US" sz="2400" dirty="0" smtClean="0">
                <a:latin typeface="+mj-lt"/>
                <a:ea typeface="+mj-ea"/>
                <a:cs typeface="+mj-cs"/>
              </a:rPr>
              <a:t>solvent</a:t>
            </a:r>
            <a:endParaRPr lang="en-US" sz="2400" dirty="0">
              <a:latin typeface="+mj-lt"/>
              <a:ea typeface="+mj-ea"/>
              <a:cs typeface="+mj-cs"/>
            </a:endParaRPr>
          </a:p>
          <a:p>
            <a:pPr>
              <a:defRPr/>
            </a:pPr>
            <a:r>
              <a:rPr lang="en-US" sz="2400" dirty="0">
                <a:latin typeface="+mj-lt"/>
                <a:ea typeface="+mj-ea"/>
                <a:cs typeface="+mj-cs"/>
              </a:rPr>
              <a:t>Required Defensive Gear: Protective Mask, Suits</a:t>
            </a:r>
          </a:p>
        </p:txBody>
      </p:sp>
      <p:sp>
        <p:nvSpPr>
          <p:cNvPr id="90117" name="Line 5"/>
          <p:cNvSpPr>
            <a:spLocks noChangeShapeType="1"/>
          </p:cNvSpPr>
          <p:nvPr/>
        </p:nvSpPr>
        <p:spPr bwMode="auto">
          <a:xfrm flipH="1" flipV="1">
            <a:off x="1108075" y="1676400"/>
            <a:ext cx="1446213" cy="914400"/>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0118" name="Line 6"/>
          <p:cNvSpPr>
            <a:spLocks noChangeShapeType="1"/>
          </p:cNvSpPr>
          <p:nvPr/>
        </p:nvSpPr>
        <p:spPr bwMode="auto">
          <a:xfrm flipH="1">
            <a:off x="1108075" y="2590800"/>
            <a:ext cx="1446213" cy="174625"/>
          </a:xfrm>
          <a:prstGeom prst="line">
            <a:avLst/>
          </a:prstGeom>
          <a:noFill/>
          <a:ln w="12700">
            <a:solidFill>
              <a:srgbClr val="FAFD00"/>
            </a:solidFill>
            <a:round/>
            <a:headEnd/>
            <a:tailEnd/>
          </a:ln>
          <a:effectLst>
            <a:outerShdw dist="17961" dir="8100000" algn="ctr" rotWithShape="0">
              <a:schemeClr val="tx2"/>
            </a:outerShdw>
          </a:effectLst>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966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966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966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9668">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9668">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96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360363"/>
            <a:ext cx="8712200" cy="1323975"/>
          </a:xfrm>
          <a:prstGeom prst="rect">
            <a:avLst/>
          </a:prstGeom>
        </p:spPr>
        <p:txBody>
          <a:bodyPr>
            <a:spAutoFit/>
          </a:bodyPr>
          <a:lstStyle/>
          <a:p>
            <a:pPr algn="ctr">
              <a:defRPr/>
            </a:pPr>
            <a:r>
              <a:rPr lang="en-US" sz="4000" b="1" dirty="0">
                <a:solidFill>
                  <a:schemeClr val="accent6">
                    <a:lumMod val="50000"/>
                  </a:schemeClr>
                </a:solidFill>
                <a:latin typeface="Arial Black" pitchFamily="34" charset="0"/>
              </a:rPr>
              <a:t>Chemical Weapons Convention (CWC)</a:t>
            </a:r>
          </a:p>
        </p:txBody>
      </p:sp>
      <p:sp>
        <p:nvSpPr>
          <p:cNvPr id="7" name="Rectangle 6"/>
          <p:cNvSpPr>
            <a:spLocks noChangeArrowheads="1"/>
          </p:cNvSpPr>
          <p:nvPr/>
        </p:nvSpPr>
        <p:spPr bwMode="auto">
          <a:xfrm>
            <a:off x="381000" y="1600200"/>
            <a:ext cx="84328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800"/>
              <a:t>An arms control agreement that bans the production, stockpiling, transferring, and use of chemical weapons. </a:t>
            </a:r>
          </a:p>
          <a:p>
            <a:pPr marL="342900" indent="-342900">
              <a:buFont typeface="Arial" pitchFamily="34" charset="0"/>
              <a:buChar char="•"/>
            </a:pPr>
            <a:r>
              <a:rPr lang="en-US" sz="2800"/>
              <a:t>Approved by the U.N. General Assembly in November, 1992.</a:t>
            </a:r>
          </a:p>
          <a:p>
            <a:pPr marL="342900" indent="-342900">
              <a:buFont typeface="Arial" pitchFamily="34" charset="0"/>
              <a:buChar char="•"/>
            </a:pPr>
            <a:r>
              <a:rPr lang="en-US" sz="2800"/>
              <a:t>Open for signature in 1993</a:t>
            </a:r>
          </a:p>
          <a:p>
            <a:pPr marL="342900" indent="-342900">
              <a:buFont typeface="Arial" pitchFamily="34" charset="0"/>
              <a:buChar char="•"/>
            </a:pPr>
            <a:r>
              <a:rPr lang="en-US" sz="2800"/>
              <a:t>With some conditions, the U.S. ratified CWC in 1997.</a:t>
            </a:r>
          </a:p>
          <a:p>
            <a:pPr lvl="1">
              <a:spcAft>
                <a:spcPts val="1200"/>
              </a:spcAft>
            </a:pPr>
            <a:r>
              <a:rPr lang="en-US" sz="2000">
                <a:hlinkClick r:id="rId2"/>
              </a:rPr>
              <a:t>http://www.cwc.gov/</a:t>
            </a:r>
            <a:endParaRPr lang="en-US" sz="2000"/>
          </a:p>
          <a:p>
            <a:pPr lvl="1">
              <a:spcAft>
                <a:spcPts val="1200"/>
              </a:spcAft>
            </a:pPr>
            <a:r>
              <a:rPr lang="en-US" sz="2000">
                <a:hlinkClick r:id="rId3"/>
              </a:rPr>
              <a:t>http://www.opcw.org/chemical-weapons-convention//</a:t>
            </a:r>
            <a:endParaRPr lang="en-US" sz="2000"/>
          </a:p>
          <a:p>
            <a:pPr lvl="1"/>
            <a:r>
              <a:rPr lang="en-US" sz="2000">
                <a:hlinkClick r:id="rId4"/>
              </a:rPr>
              <a:t>http://www.opcw.org/news-publications/publications/history-of-the-chemical-weapons-convention/</a:t>
            </a:r>
            <a:endParaRPr lang="en-US" sz="20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0" y="2786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315" name="Rectangle 4"/>
          <p:cNvSpPr>
            <a:spLocks noChangeArrowheads="1"/>
          </p:cNvSpPr>
          <p:nvPr/>
        </p:nvSpPr>
        <p:spPr bwMode="auto">
          <a:xfrm>
            <a:off x="0" y="2786063"/>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latin typeface="Times New Roman" pitchFamily="18" charset="0"/>
                <a:cs typeface="Times New Roman" pitchFamily="18" charset="0"/>
              </a:rPr>
              <a:t>          </a:t>
            </a:r>
            <a:endParaRPr lang="en-US" sz="2400">
              <a:latin typeface="Times New Roman" pitchFamily="18" charset="0"/>
            </a:endParaRPr>
          </a:p>
        </p:txBody>
      </p:sp>
      <p:sp>
        <p:nvSpPr>
          <p:cNvPr id="13316" name="Rectangle 2"/>
          <p:cNvSpPr>
            <a:spLocks noGrp="1" noChangeArrowheads="1"/>
          </p:cNvSpPr>
          <p:nvPr>
            <p:ph type="title"/>
          </p:nvPr>
        </p:nvSpPr>
        <p:spPr>
          <a:xfrm>
            <a:off x="304800" y="304800"/>
            <a:ext cx="8458200" cy="609600"/>
          </a:xfrm>
          <a:extLst>
            <a:ext uri="{909E8E84-426E-40DD-AFC4-6F175D3DCCD1}">
              <a14:hiddenFill xmlns:a14="http://schemas.microsoft.com/office/drawing/2010/main">
                <a:solidFill>
                  <a:srgbClr val="FFFFFF"/>
                </a:solidFill>
              </a14:hiddenFill>
            </a:ext>
          </a:extLst>
        </p:spPr>
        <p:txBody>
          <a:bodyPr/>
          <a:lstStyle/>
          <a:p>
            <a:pPr eaLnBrk="1" hangingPunct="1"/>
            <a:r>
              <a:rPr lang="en-US" sz="2800" smtClean="0">
                <a:solidFill>
                  <a:srgbClr val="000064"/>
                </a:solidFill>
                <a:latin typeface="Arial Black" pitchFamily="34" charset="0"/>
              </a:rPr>
              <a:t>Arenes (or Aromatics) - </a:t>
            </a:r>
            <a:r>
              <a:rPr lang="en-US" sz="2800" smtClean="0">
                <a:solidFill>
                  <a:schemeClr val="tx1"/>
                </a:solidFill>
                <a:latin typeface="Arial Black" pitchFamily="34" charset="0"/>
                <a:cs typeface="Times New Roman" pitchFamily="18" charset="0"/>
              </a:rPr>
              <a:t>Compounds that contain the benzene ring</a:t>
            </a:r>
            <a:r>
              <a:rPr lang="en-US" smtClean="0">
                <a:cs typeface="Times New Roman" pitchFamily="18" charset="0"/>
              </a:rPr>
              <a:t> </a:t>
            </a:r>
          </a:p>
        </p:txBody>
      </p:sp>
      <p:pic>
        <p:nvPicPr>
          <p:cNvPr id="13317" name="Picture 8" descr="BHT_TNT_C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143000"/>
            <a:ext cx="8763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385763"/>
            <a:ext cx="8661400" cy="646112"/>
          </a:xfrm>
          <a:prstGeom prst="rect">
            <a:avLst/>
          </a:prstGeom>
        </p:spPr>
        <p:txBody>
          <a:bodyPr>
            <a:spAutoFit/>
          </a:bodyPr>
          <a:lstStyle/>
          <a:p>
            <a:pPr algn="ctr">
              <a:defRPr/>
            </a:pPr>
            <a:r>
              <a:rPr lang="en-US" sz="3600" b="1" dirty="0">
                <a:solidFill>
                  <a:schemeClr val="accent6">
                    <a:lumMod val="50000"/>
                  </a:schemeClr>
                </a:solidFill>
                <a:latin typeface="Arial Black" pitchFamily="34" charset="0"/>
              </a:rPr>
              <a:t>CWC General Obligations</a:t>
            </a:r>
          </a:p>
        </p:txBody>
      </p:sp>
      <p:sp>
        <p:nvSpPr>
          <p:cNvPr id="7" name="Rectangle 6"/>
          <p:cNvSpPr>
            <a:spLocks noChangeArrowheads="1"/>
          </p:cNvSpPr>
          <p:nvPr/>
        </p:nvSpPr>
        <p:spPr bwMode="auto">
          <a:xfrm>
            <a:off x="279400" y="1335088"/>
            <a:ext cx="85979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t>1. Each State Party to this Convention undertakes never under any circumstances:</a:t>
            </a:r>
          </a:p>
          <a:p>
            <a:pPr lvl="1"/>
            <a:r>
              <a:rPr lang="en-US" sz="2800"/>
              <a:t>(a) To develop, produce, otherwise acquire, stockpile or retain chemical weapons, or transfer, directly or indirectly, chemical weapons to anyone;</a:t>
            </a:r>
          </a:p>
          <a:p>
            <a:pPr lvl="1"/>
            <a:r>
              <a:rPr lang="en-US" sz="2800"/>
              <a:t>(b) To use chemical weapons;</a:t>
            </a:r>
          </a:p>
          <a:p>
            <a:pPr lvl="1"/>
            <a:r>
              <a:rPr lang="en-US" sz="2800"/>
              <a:t>(c) To engage in any military preparations to use chemical weapons;</a:t>
            </a:r>
          </a:p>
          <a:p>
            <a:pPr lvl="1"/>
            <a:r>
              <a:rPr lang="en-US" sz="2800"/>
              <a:t>(d) To assist, encourage or induce, in any way, anyone to engage in any activity prohibited to a State Party under this Convention.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461963"/>
            <a:ext cx="8661400" cy="646112"/>
          </a:xfrm>
          <a:prstGeom prst="rect">
            <a:avLst/>
          </a:prstGeom>
        </p:spPr>
        <p:txBody>
          <a:bodyPr>
            <a:spAutoFit/>
          </a:bodyPr>
          <a:lstStyle/>
          <a:p>
            <a:pPr algn="ctr">
              <a:defRPr/>
            </a:pPr>
            <a:r>
              <a:rPr lang="en-US" sz="3600" b="1" dirty="0">
                <a:solidFill>
                  <a:schemeClr val="accent6">
                    <a:lumMod val="50000"/>
                  </a:schemeClr>
                </a:solidFill>
                <a:latin typeface="Arial Black" pitchFamily="34" charset="0"/>
              </a:rPr>
              <a:t>CWC General Obligations (cont.)</a:t>
            </a:r>
          </a:p>
        </p:txBody>
      </p:sp>
      <p:sp>
        <p:nvSpPr>
          <p:cNvPr id="7" name="Rectangle 6"/>
          <p:cNvSpPr>
            <a:spLocks noChangeArrowheads="1"/>
          </p:cNvSpPr>
          <p:nvPr/>
        </p:nvSpPr>
        <p:spPr bwMode="auto">
          <a:xfrm>
            <a:off x="342900" y="1474788"/>
            <a:ext cx="85344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600"/>
              </a:spcAft>
            </a:pPr>
            <a:r>
              <a:rPr lang="en-US" sz="2400" dirty="0"/>
              <a:t>2. Each State Party undertakes to destroy chemical weapons it owns or possesses, or that are located in any place under its jurisdiction or control, in accordance with the provisions of this Convention.</a:t>
            </a:r>
          </a:p>
          <a:p>
            <a:pPr>
              <a:spcAft>
                <a:spcPts val="600"/>
              </a:spcAft>
            </a:pPr>
            <a:r>
              <a:rPr lang="en-US" sz="2400" dirty="0"/>
              <a:t>3. Each State Party undertakes to destroy all chemical weapons it abandoned on the territory of another State Party, in accordance with the provisions of this Convention.</a:t>
            </a:r>
          </a:p>
          <a:p>
            <a:pPr>
              <a:spcAft>
                <a:spcPts val="600"/>
              </a:spcAft>
            </a:pPr>
            <a:r>
              <a:rPr lang="en-US" sz="2400" dirty="0"/>
              <a:t>4. Each State Party undertakes to destroy any chemical weapons production facilities it owns or possesses, or that are located in any place under its jurisdiction or control, in accordance with the provisions of this Convention.</a:t>
            </a:r>
          </a:p>
          <a:p>
            <a:r>
              <a:rPr lang="en-US" sz="2400" dirty="0"/>
              <a:t>5. Each State Party undertakes not to use riot control agents as a method of warfare.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246063"/>
            <a:ext cx="8661400" cy="646112"/>
          </a:xfrm>
          <a:prstGeom prst="rect">
            <a:avLst/>
          </a:prstGeom>
        </p:spPr>
        <p:txBody>
          <a:bodyPr>
            <a:spAutoFit/>
          </a:bodyPr>
          <a:lstStyle/>
          <a:p>
            <a:pPr algn="ctr">
              <a:defRPr/>
            </a:pPr>
            <a:r>
              <a:rPr lang="en-US" sz="3600" b="1" dirty="0">
                <a:solidFill>
                  <a:schemeClr val="accent6">
                    <a:lumMod val="50000"/>
                  </a:schemeClr>
                </a:solidFill>
                <a:latin typeface="Arial Black" pitchFamily="34" charset="0"/>
              </a:rPr>
              <a:t>CWC Definitions</a:t>
            </a:r>
          </a:p>
        </p:txBody>
      </p:sp>
      <p:sp>
        <p:nvSpPr>
          <p:cNvPr id="4" name="Rectangle 3"/>
          <p:cNvSpPr>
            <a:spLocks noChangeArrowheads="1"/>
          </p:cNvSpPr>
          <p:nvPr/>
        </p:nvSpPr>
        <p:spPr bwMode="auto">
          <a:xfrm>
            <a:off x="279400" y="977900"/>
            <a:ext cx="86614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Arial" pitchFamily="34" charset="0"/>
              <a:buChar char="•"/>
            </a:pPr>
            <a:r>
              <a:rPr lang="en-US" sz="2800" b="1" dirty="0"/>
              <a:t>Toxic Chemical </a:t>
            </a:r>
            <a:r>
              <a:rPr lang="en-US" sz="2800" dirty="0"/>
              <a:t>= Any chemical which through its chemical action on life processes can cause death, temporary incapacitation or permanent harm to humans or animals. </a:t>
            </a:r>
          </a:p>
          <a:p>
            <a:pPr marL="457200" indent="-457200">
              <a:buFont typeface="Arial" pitchFamily="34" charset="0"/>
              <a:buChar char="•"/>
            </a:pPr>
            <a:r>
              <a:rPr lang="en-US" sz="2800" b="1" dirty="0"/>
              <a:t>Precursor</a:t>
            </a:r>
            <a:r>
              <a:rPr lang="en-US" sz="2800" dirty="0"/>
              <a:t> = Any chemical reactant which takes part at any stage in the production by whatever method of a toxic chemical.</a:t>
            </a:r>
          </a:p>
          <a:p>
            <a:pPr marL="457200" indent="-457200">
              <a:buFont typeface="Arial" pitchFamily="34" charset="0"/>
              <a:buChar char="•"/>
            </a:pPr>
            <a:r>
              <a:rPr lang="en-US" sz="2800" b="1" dirty="0"/>
              <a:t>Key Component </a:t>
            </a:r>
            <a:r>
              <a:rPr lang="en-US" sz="2800" dirty="0"/>
              <a:t>of Binary or Multicomponent Chemical System = The precursor which plays the most important role in determining the toxic properties of the final product and reacts rapidly with other chemicals in the binary or multicomponent system.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1384300" y="334963"/>
            <a:ext cx="6438900" cy="646331"/>
          </a:xfrm>
          <a:prstGeom prst="rect">
            <a:avLst/>
          </a:prstGeom>
        </p:spPr>
        <p:txBody>
          <a:bodyPr>
            <a:spAutoFit/>
          </a:bodyPr>
          <a:lstStyle/>
          <a:p>
            <a:pPr algn="ctr">
              <a:defRPr/>
            </a:pPr>
            <a:r>
              <a:rPr lang="en-US" sz="3600" b="1" dirty="0">
                <a:solidFill>
                  <a:schemeClr val="accent6">
                    <a:lumMod val="50000"/>
                  </a:schemeClr>
                </a:solidFill>
                <a:latin typeface="Arial Black" pitchFamily="34" charset="0"/>
              </a:rPr>
              <a:t>CWC </a:t>
            </a:r>
            <a:r>
              <a:rPr lang="en-US" sz="3600" b="1" dirty="0" smtClean="0">
                <a:solidFill>
                  <a:schemeClr val="accent6">
                    <a:lumMod val="50000"/>
                  </a:schemeClr>
                </a:solidFill>
                <a:latin typeface="Arial Black" pitchFamily="34" charset="0"/>
              </a:rPr>
              <a:t>Schedule </a:t>
            </a:r>
            <a:r>
              <a:rPr lang="en-US" sz="3600" b="1" dirty="0">
                <a:solidFill>
                  <a:schemeClr val="accent6">
                    <a:lumMod val="50000"/>
                  </a:schemeClr>
                </a:solidFill>
                <a:latin typeface="Arial Black" pitchFamily="34" charset="0"/>
              </a:rPr>
              <a:t>1</a:t>
            </a:r>
          </a:p>
        </p:txBody>
      </p:sp>
      <p:sp>
        <p:nvSpPr>
          <p:cNvPr id="7" name="Rectangle 6"/>
          <p:cNvSpPr>
            <a:spLocks noChangeArrowheads="1"/>
          </p:cNvSpPr>
          <p:nvPr/>
        </p:nvSpPr>
        <p:spPr bwMode="auto">
          <a:xfrm>
            <a:off x="292100" y="1293813"/>
            <a:ext cx="85217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dirty="0">
                <a:latin typeface="Arial" charset="0"/>
                <a:hlinkClick r:id="rId2"/>
              </a:rPr>
              <a:t>http://www.opcw.org/chemical-weapons-convention/annex-on-chemicals/a-guidelines-for-schedules-of-chemicals</a:t>
            </a:r>
            <a:r>
              <a:rPr lang="en-US" sz="2400" dirty="0" smtClean="0">
                <a:latin typeface="Arial" charset="0"/>
                <a:hlinkClick r:id="rId2"/>
              </a:rPr>
              <a:t>/</a:t>
            </a:r>
            <a:endParaRPr lang="en-US" sz="2400" dirty="0" smtClean="0">
              <a:latin typeface="Arial" charset="0"/>
            </a:endParaRPr>
          </a:p>
          <a:p>
            <a:pPr>
              <a:defRPr/>
            </a:pPr>
            <a:endParaRPr lang="en-US" sz="2000" dirty="0">
              <a:latin typeface="Arial" charset="0"/>
            </a:endParaRPr>
          </a:p>
          <a:p>
            <a:pPr marL="342900" indent="-342900">
              <a:buFont typeface="Arial" charset="0"/>
              <a:buChar char="•"/>
              <a:defRPr/>
            </a:pPr>
            <a:r>
              <a:rPr lang="en-US" sz="2800" dirty="0">
                <a:latin typeface="Arial" charset="0"/>
              </a:rPr>
              <a:t>Schedule 1 chemicals have few or no uses other than as chemical weapons or to make chemical </a:t>
            </a:r>
            <a:r>
              <a:rPr lang="en-US" sz="2800" dirty="0" smtClean="0">
                <a:latin typeface="Arial" charset="0"/>
              </a:rPr>
              <a:t>weapons. </a:t>
            </a:r>
          </a:p>
          <a:p>
            <a:pPr marL="342900" indent="-342900">
              <a:buFont typeface="Arial" charset="0"/>
              <a:buChar char="•"/>
              <a:defRPr/>
            </a:pPr>
            <a:r>
              <a:rPr lang="en-US" sz="2800" dirty="0" smtClean="0">
                <a:latin typeface="Arial" charset="0"/>
              </a:rPr>
              <a:t>Examples include the nerve gases, sulfur mustards, nitrogen mustards, and lewisite</a:t>
            </a:r>
            <a:endParaRPr lang="en-US" sz="2800" dirty="0">
              <a:latin typeface="Arial" charset="0"/>
            </a:endParaRPr>
          </a:p>
          <a:p>
            <a:pPr marL="342900" indent="-342900">
              <a:buFont typeface="Arial" charset="0"/>
              <a:buChar char="•"/>
              <a:defRPr/>
            </a:pPr>
            <a:r>
              <a:rPr lang="en-US" sz="2800" dirty="0" smtClean="0">
                <a:latin typeface="Arial" charset="0"/>
              </a:rPr>
              <a:t>They </a:t>
            </a:r>
            <a:r>
              <a:rPr lang="en-US" sz="2800" dirty="0">
                <a:latin typeface="Arial" charset="0"/>
              </a:rPr>
              <a:t>are the most highly regulated</a:t>
            </a:r>
            <a:r>
              <a:rPr lang="en-US" sz="2800" dirty="0" smtClean="0">
                <a:latin typeface="Arial" charset="0"/>
              </a:rPr>
              <a:t>.</a:t>
            </a:r>
          </a:p>
          <a:p>
            <a:pPr marL="342900" indent="-342900">
              <a:buFont typeface="Arial" charset="0"/>
              <a:buChar char="•"/>
              <a:defRPr/>
            </a:pPr>
            <a:endParaRPr lang="en-US" sz="2800" dirty="0">
              <a:latin typeface="Arial" charset="0"/>
            </a:endParaRPr>
          </a:p>
          <a:p>
            <a:pPr>
              <a:defRPr/>
            </a:pPr>
            <a:r>
              <a:rPr lang="en-US" sz="2400" dirty="0">
                <a:latin typeface="Arial" charset="0"/>
                <a:hlinkClick r:id="rId3"/>
              </a:rPr>
              <a:t>http://</a:t>
            </a:r>
            <a:r>
              <a:rPr lang="en-US" sz="2400" dirty="0" smtClean="0">
                <a:latin typeface="Arial" charset="0"/>
                <a:hlinkClick r:id="rId3"/>
              </a:rPr>
              <a:t>www.cwc.gov/index_chemicals_sch1.html</a:t>
            </a:r>
            <a:endParaRPr lang="en-US" sz="24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14600" y="801687"/>
            <a:ext cx="6438900" cy="646112"/>
          </a:xfrm>
          <a:prstGeom prst="rect">
            <a:avLst/>
          </a:prstGeom>
        </p:spPr>
        <p:txBody>
          <a:bodyPr>
            <a:spAutoFit/>
          </a:bodyPr>
          <a:lstStyle/>
          <a:p>
            <a:pPr>
              <a:defRPr/>
            </a:pPr>
            <a:r>
              <a:rPr lang="en-US" sz="3600" b="1" dirty="0">
                <a:solidFill>
                  <a:schemeClr val="accent6">
                    <a:lumMod val="50000"/>
                  </a:schemeClr>
                </a:solidFill>
                <a:latin typeface="Arial Black" pitchFamily="34" charset="0"/>
              </a:rPr>
              <a:t>CWC </a:t>
            </a:r>
            <a:r>
              <a:rPr lang="en-US" sz="3600" b="1" dirty="0" smtClean="0">
                <a:solidFill>
                  <a:schemeClr val="accent6">
                    <a:lumMod val="50000"/>
                  </a:schemeClr>
                </a:solidFill>
                <a:latin typeface="Arial Black" pitchFamily="34" charset="0"/>
              </a:rPr>
              <a:t>Schedule 2</a:t>
            </a:r>
            <a:endParaRPr lang="en-US" sz="3600" b="1" dirty="0">
              <a:solidFill>
                <a:schemeClr val="accent6">
                  <a:lumMod val="50000"/>
                </a:schemeClr>
              </a:solidFill>
              <a:latin typeface="Arial Black" pitchFamily="34" charset="0"/>
            </a:endParaRPr>
          </a:p>
        </p:txBody>
      </p:sp>
      <p:sp>
        <p:nvSpPr>
          <p:cNvPr id="7" name="Rectangle 6"/>
          <p:cNvSpPr>
            <a:spLocks noChangeArrowheads="1"/>
          </p:cNvSpPr>
          <p:nvPr/>
        </p:nvSpPr>
        <p:spPr bwMode="auto">
          <a:xfrm>
            <a:off x="2161807" y="1981200"/>
            <a:ext cx="6756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charset="0"/>
              <a:buChar char="•"/>
              <a:defRPr/>
            </a:pPr>
            <a:r>
              <a:rPr lang="en-US" sz="2800" dirty="0" smtClean="0">
                <a:latin typeface="Arial" charset="0"/>
              </a:rPr>
              <a:t>Schedule </a:t>
            </a:r>
            <a:r>
              <a:rPr lang="en-US" sz="2800" dirty="0">
                <a:latin typeface="Arial" charset="0"/>
              </a:rPr>
              <a:t>2 chemicals are chemicals that could be used as weapons or to make weapons, but also have legitimate small-scale uses</a:t>
            </a:r>
            <a:r>
              <a:rPr lang="en-US" sz="2800" dirty="0" smtClean="0">
                <a:latin typeface="Arial" charset="0"/>
              </a:rPr>
              <a:t>.</a:t>
            </a:r>
          </a:p>
          <a:p>
            <a:pPr marL="342900" indent="-342900">
              <a:buFont typeface="Arial" charset="0"/>
              <a:buChar char="•"/>
              <a:defRPr/>
            </a:pPr>
            <a:r>
              <a:rPr lang="en-US" sz="2800" dirty="0" smtClean="0">
                <a:latin typeface="Arial" charset="0"/>
              </a:rPr>
              <a:t>Examples include </a:t>
            </a:r>
            <a:r>
              <a:rPr lang="en-US" sz="2800" dirty="0" err="1" smtClean="0">
                <a:latin typeface="Arial" charset="0"/>
              </a:rPr>
              <a:t>Amiton</a:t>
            </a:r>
            <a:r>
              <a:rPr lang="en-US" sz="2800" dirty="0" smtClean="0">
                <a:latin typeface="Arial" charset="0"/>
              </a:rPr>
              <a:t> (a V-series nerve gas) and BZ. </a:t>
            </a:r>
          </a:p>
          <a:p>
            <a:pPr marL="342900" indent="-342900">
              <a:buFont typeface="Arial" charset="0"/>
              <a:buChar char="•"/>
              <a:defRPr/>
            </a:pPr>
            <a:endParaRPr lang="en-US" sz="2800" dirty="0">
              <a:latin typeface="Arial" charset="0"/>
            </a:endParaRPr>
          </a:p>
          <a:p>
            <a:pPr>
              <a:defRPr/>
            </a:pPr>
            <a:r>
              <a:rPr lang="en-US" sz="2400" dirty="0">
                <a:latin typeface="Arial" charset="0"/>
                <a:hlinkClick r:id="rId2"/>
              </a:rPr>
              <a:t>http://www.cwc.gov/index_chemicals_sch2.html</a:t>
            </a:r>
            <a:endParaRPr lang="en-US" sz="2400" dirty="0">
              <a:latin typeface="Arial" charset="0"/>
            </a:endParaRPr>
          </a:p>
        </p:txBody>
      </p:sp>
    </p:spTree>
    <p:extLst>
      <p:ext uri="{BB962C8B-B14F-4D97-AF65-F5344CB8AC3E}">
        <p14:creationId xmlns:p14="http://schemas.microsoft.com/office/powerpoint/2010/main" val="2471212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01900" y="754063"/>
            <a:ext cx="6438900" cy="708025"/>
          </a:xfrm>
          <a:prstGeom prst="rect">
            <a:avLst/>
          </a:prstGeom>
        </p:spPr>
        <p:txBody>
          <a:bodyPr>
            <a:spAutoFit/>
          </a:bodyPr>
          <a:lstStyle/>
          <a:p>
            <a:pPr>
              <a:defRPr/>
            </a:pPr>
            <a:r>
              <a:rPr lang="en-US" sz="4000" b="1" dirty="0">
                <a:solidFill>
                  <a:schemeClr val="accent6">
                    <a:lumMod val="50000"/>
                  </a:schemeClr>
                </a:solidFill>
                <a:latin typeface="Arial Black" pitchFamily="34" charset="0"/>
              </a:rPr>
              <a:t>CWC Schedule 3</a:t>
            </a:r>
          </a:p>
        </p:txBody>
      </p:sp>
      <p:sp>
        <p:nvSpPr>
          <p:cNvPr id="7" name="Rectangle 6"/>
          <p:cNvSpPr>
            <a:spLocks noChangeArrowheads="1"/>
          </p:cNvSpPr>
          <p:nvPr/>
        </p:nvSpPr>
        <p:spPr bwMode="auto">
          <a:xfrm>
            <a:off x="1879600" y="1676400"/>
            <a:ext cx="6934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defRPr/>
            </a:pPr>
            <a:r>
              <a:rPr lang="en-US" sz="2400" dirty="0">
                <a:latin typeface="Arial" charset="0"/>
              </a:rPr>
              <a:t>Schedule 3 chemicals have large-scale uses other than chemical weapons. </a:t>
            </a:r>
          </a:p>
          <a:p>
            <a:pPr marL="800100" lvl="1" indent="-342900">
              <a:buFont typeface="Arial" charset="0"/>
              <a:buChar char="•"/>
              <a:defRPr/>
            </a:pPr>
            <a:r>
              <a:rPr lang="en-US" sz="2400" dirty="0">
                <a:latin typeface="Arial" charset="0"/>
              </a:rPr>
              <a:t>Chemical plants producing more than 30 Mg per year must report to the </a:t>
            </a:r>
            <a:r>
              <a:rPr lang="en-US" sz="2400" dirty="0" err="1" smtClean="0">
                <a:latin typeface="Arial" charset="0"/>
              </a:rPr>
              <a:t>Organisation</a:t>
            </a:r>
            <a:r>
              <a:rPr lang="en-US" sz="2400" dirty="0" smtClean="0">
                <a:latin typeface="Arial" charset="0"/>
              </a:rPr>
              <a:t> </a:t>
            </a:r>
            <a:r>
              <a:rPr lang="en-US" sz="2400" dirty="0">
                <a:latin typeface="Arial" charset="0"/>
              </a:rPr>
              <a:t>for the Prohibition of Chemical Weapons (OPCW). </a:t>
            </a:r>
            <a:endParaRPr lang="en-US" sz="2400" dirty="0" smtClean="0">
              <a:latin typeface="Arial" charset="0"/>
            </a:endParaRPr>
          </a:p>
          <a:p>
            <a:pPr marL="800100" lvl="1" indent="-342900">
              <a:buFont typeface="Arial" charset="0"/>
              <a:buChar char="•"/>
              <a:defRPr/>
            </a:pPr>
            <a:r>
              <a:rPr lang="en-US" sz="2400" dirty="0" smtClean="0">
                <a:latin typeface="Arial" charset="0"/>
              </a:rPr>
              <a:t>The </a:t>
            </a:r>
            <a:r>
              <a:rPr lang="en-US" sz="2400" dirty="0">
                <a:latin typeface="Arial" charset="0"/>
              </a:rPr>
              <a:t>plants can be inspected, and there are restrictions on export to countries that have not signed the CWC. </a:t>
            </a:r>
          </a:p>
          <a:p>
            <a:pPr marL="800100" lvl="1" indent="-342900">
              <a:buFont typeface="Arial" charset="0"/>
              <a:buChar char="•"/>
              <a:defRPr/>
            </a:pPr>
            <a:r>
              <a:rPr lang="en-US" sz="2400" dirty="0">
                <a:latin typeface="Arial" charset="0"/>
              </a:rPr>
              <a:t>Phosgene </a:t>
            </a:r>
            <a:r>
              <a:rPr lang="en-US" sz="2400" dirty="0" smtClean="0">
                <a:latin typeface="Arial" charset="0"/>
              </a:rPr>
              <a:t>and hydrogen cyanide are examples.</a:t>
            </a:r>
          </a:p>
          <a:p>
            <a:pPr marL="800100" lvl="1" indent="-342900">
              <a:buFont typeface="Arial" charset="0"/>
              <a:buChar char="•"/>
              <a:defRPr/>
            </a:pPr>
            <a:endParaRPr lang="en-US" sz="2400" dirty="0">
              <a:latin typeface="Arial" charset="0"/>
            </a:endParaRPr>
          </a:p>
          <a:p>
            <a:pPr>
              <a:defRPr/>
            </a:pPr>
            <a:r>
              <a:rPr lang="en-US" sz="2400" dirty="0">
                <a:latin typeface="Arial" charset="0"/>
                <a:hlinkClick r:id="rId2"/>
              </a:rPr>
              <a:t>http://www.cwc.gov/index_chemicals_sch3.html</a:t>
            </a:r>
            <a:endParaRPr lang="en-US" sz="2400" dirty="0">
              <a:latin typeface="Arial" charset="0"/>
            </a:endParaRPr>
          </a:p>
          <a:p>
            <a:pPr>
              <a:defRPr/>
            </a:pPr>
            <a:endParaRPr lang="en-US" sz="24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01900" y="754063"/>
            <a:ext cx="6438900" cy="708025"/>
          </a:xfrm>
          <a:prstGeom prst="rect">
            <a:avLst/>
          </a:prstGeom>
        </p:spPr>
        <p:txBody>
          <a:bodyPr>
            <a:spAutoFit/>
          </a:bodyPr>
          <a:lstStyle/>
          <a:p>
            <a:pPr>
              <a:defRPr/>
            </a:pPr>
            <a:r>
              <a:rPr lang="en-US" sz="4000" b="1" dirty="0">
                <a:solidFill>
                  <a:schemeClr val="accent6">
                    <a:lumMod val="50000"/>
                  </a:schemeClr>
                </a:solidFill>
                <a:latin typeface="Arial Black" pitchFamily="34" charset="0"/>
              </a:rPr>
              <a:t>CWC Parts A and B</a:t>
            </a:r>
          </a:p>
        </p:txBody>
      </p:sp>
      <p:sp>
        <p:nvSpPr>
          <p:cNvPr id="7" name="Rectangle 6"/>
          <p:cNvSpPr>
            <a:spLocks noChangeArrowheads="1"/>
          </p:cNvSpPr>
          <p:nvPr/>
        </p:nvSpPr>
        <p:spPr bwMode="auto">
          <a:xfrm>
            <a:off x="1879600" y="1981200"/>
            <a:ext cx="6934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3600"/>
              <a:t>Each schedule is divided into </a:t>
            </a:r>
          </a:p>
          <a:p>
            <a:pPr marL="800100" lvl="1" indent="-342900">
              <a:buFont typeface="Arial" pitchFamily="34" charset="0"/>
              <a:buChar char="•"/>
            </a:pPr>
            <a:r>
              <a:rPr lang="en-US" sz="2800"/>
              <a:t>Part A – the offending chemicals themselves</a:t>
            </a:r>
          </a:p>
          <a:p>
            <a:pPr marL="800100" lvl="1" indent="-342900">
              <a:buFont typeface="Arial" pitchFamily="34" charset="0"/>
              <a:buChar char="•"/>
            </a:pPr>
            <a:r>
              <a:rPr lang="en-US" sz="2800"/>
              <a:t>Pat B – their precursors (chemicals used to produce the offending chemicals)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360363"/>
            <a:ext cx="8661400" cy="1077912"/>
          </a:xfrm>
          <a:prstGeom prst="rect">
            <a:avLst/>
          </a:prstGeom>
        </p:spPr>
        <p:txBody>
          <a:bodyPr>
            <a:spAutoFit/>
          </a:bodyPr>
          <a:lstStyle/>
          <a:p>
            <a:pPr algn="ctr">
              <a:defRPr/>
            </a:pPr>
            <a:r>
              <a:rPr lang="en-US" sz="3200" b="1" dirty="0" err="1">
                <a:solidFill>
                  <a:schemeClr val="accent6">
                    <a:lumMod val="50000"/>
                  </a:schemeClr>
                </a:solidFill>
                <a:latin typeface="Arial Black" pitchFamily="34" charset="0"/>
              </a:rPr>
              <a:t>Organisation</a:t>
            </a:r>
            <a:r>
              <a:rPr lang="en-US" sz="3200" b="1" dirty="0">
                <a:solidFill>
                  <a:schemeClr val="accent6">
                    <a:lumMod val="50000"/>
                  </a:schemeClr>
                </a:solidFill>
                <a:latin typeface="Arial Black" pitchFamily="34" charset="0"/>
              </a:rPr>
              <a:t> for the Prohibition of Chemical Weapons (OPCW)</a:t>
            </a:r>
          </a:p>
        </p:txBody>
      </p:sp>
      <p:sp>
        <p:nvSpPr>
          <p:cNvPr id="7" name="Rectangle 6"/>
          <p:cNvSpPr>
            <a:spLocks noChangeArrowheads="1"/>
          </p:cNvSpPr>
          <p:nvPr/>
        </p:nvSpPr>
        <p:spPr bwMode="auto">
          <a:xfrm>
            <a:off x="342900" y="1601788"/>
            <a:ext cx="85344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defRPr/>
            </a:pPr>
            <a:r>
              <a:rPr lang="en-US" sz="2800" dirty="0">
                <a:latin typeface="Arial" charset="0"/>
              </a:rPr>
              <a:t>Intergovernmental organization located in The Hague, Netherlands</a:t>
            </a:r>
          </a:p>
          <a:p>
            <a:pPr marL="342900" indent="-342900">
              <a:buFont typeface="Arial" charset="0"/>
              <a:buChar char="•"/>
              <a:defRPr/>
            </a:pPr>
            <a:r>
              <a:rPr lang="en-US" sz="2800" i="1" dirty="0">
                <a:latin typeface="Arial" charset="0"/>
              </a:rPr>
              <a:t>“…implementing body of the [CWC]…given the mandate to achieve the object and purpose of the Convention, to ensure the implementation of its provisions, including those for international verification of compliance with it, and to provide a forum for consultation and cooperation among States Parties.” </a:t>
            </a:r>
          </a:p>
          <a:p>
            <a:pPr>
              <a:defRPr/>
            </a:pPr>
            <a:r>
              <a:rPr lang="en-US" sz="2800" i="1" dirty="0">
                <a:latin typeface="Arial" charset="0"/>
              </a:rPr>
              <a:t>	</a:t>
            </a:r>
            <a:r>
              <a:rPr lang="en-US" sz="2800" i="1" dirty="0">
                <a:latin typeface="Arial" charset="0"/>
                <a:hlinkClick r:id="rId2"/>
              </a:rPr>
              <a:t>http://www.opcw.org/about-opcw/</a:t>
            </a:r>
            <a:endParaRPr lang="en-US" sz="2800" i="1" dirty="0">
              <a:latin typeface="Arial" charset="0"/>
            </a:endParaRPr>
          </a:p>
          <a:p>
            <a:pPr>
              <a:defRPr/>
            </a:pPr>
            <a:r>
              <a:rPr lang="en-US" sz="2800" dirty="0">
                <a:latin typeface="Arial" charset="0"/>
              </a:rPr>
              <a:t>	</a:t>
            </a:r>
            <a:r>
              <a:rPr lang="en-US" sz="2800" dirty="0">
                <a:latin typeface="Arial" charset="0"/>
                <a:hlinkClick r:id="rId3"/>
              </a:rPr>
              <a:t>http://www.opcw.org/</a:t>
            </a:r>
            <a:endParaRPr lang="en-US" sz="2800" dirty="0">
              <a:latin typeface="Arial" charset="0"/>
            </a:endParaRPr>
          </a:p>
          <a:p>
            <a:pPr>
              <a:defRPr/>
            </a:pPr>
            <a:endParaRPr lang="en-US" sz="24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360363"/>
            <a:ext cx="8661400" cy="1077912"/>
          </a:xfrm>
          <a:prstGeom prst="rect">
            <a:avLst/>
          </a:prstGeom>
        </p:spPr>
        <p:txBody>
          <a:bodyPr>
            <a:spAutoFit/>
          </a:bodyPr>
          <a:lstStyle/>
          <a:p>
            <a:pPr algn="ctr">
              <a:defRPr/>
            </a:pPr>
            <a:r>
              <a:rPr lang="en-US" sz="3200" b="1" dirty="0" err="1">
                <a:solidFill>
                  <a:schemeClr val="accent6">
                    <a:lumMod val="50000"/>
                  </a:schemeClr>
                </a:solidFill>
                <a:latin typeface="Arial Black" pitchFamily="34" charset="0"/>
              </a:rPr>
              <a:t>Organisation</a:t>
            </a:r>
            <a:r>
              <a:rPr lang="en-US" sz="3200" b="1" dirty="0">
                <a:solidFill>
                  <a:schemeClr val="accent6">
                    <a:lumMod val="50000"/>
                  </a:schemeClr>
                </a:solidFill>
                <a:latin typeface="Arial Black" pitchFamily="34" charset="0"/>
              </a:rPr>
              <a:t> for the Prohibition of Chemical Weapons (OPCW)</a:t>
            </a:r>
          </a:p>
        </p:txBody>
      </p:sp>
      <p:sp>
        <p:nvSpPr>
          <p:cNvPr id="7" name="Rectangle 6"/>
          <p:cNvSpPr>
            <a:spLocks noChangeArrowheads="1"/>
          </p:cNvSpPr>
          <p:nvPr/>
        </p:nvSpPr>
        <p:spPr bwMode="auto">
          <a:xfrm>
            <a:off x="342900" y="1601788"/>
            <a:ext cx="85344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400"/>
              <a:t>Model of multilateralism - 188 member states that contain 98% of the world’s population. </a:t>
            </a:r>
          </a:p>
          <a:p>
            <a:pPr marL="342900" indent="-342900">
              <a:buFont typeface="Arial" pitchFamily="34" charset="0"/>
              <a:buChar char="•"/>
            </a:pPr>
            <a:r>
              <a:rPr lang="en-US" sz="2400"/>
              <a:t>8 nonmember states</a:t>
            </a:r>
          </a:p>
          <a:p>
            <a:pPr marL="800100" lvl="1" indent="-342900">
              <a:buFont typeface="Arial" pitchFamily="34" charset="0"/>
              <a:buChar char="•"/>
            </a:pPr>
            <a:r>
              <a:rPr lang="en-US" sz="2400"/>
              <a:t>Signatory states that have not ratified the CWC</a:t>
            </a:r>
          </a:p>
          <a:p>
            <a:pPr marL="1257300" lvl="2" indent="-342900">
              <a:buFont typeface="Arial" pitchFamily="34" charset="0"/>
              <a:buChar char="•"/>
            </a:pPr>
            <a:r>
              <a:rPr lang="en-US" sz="2400"/>
              <a:t>Israel</a:t>
            </a:r>
          </a:p>
          <a:p>
            <a:pPr marL="1257300" lvl="2" indent="-342900">
              <a:buFont typeface="Arial" pitchFamily="34" charset="0"/>
              <a:buChar char="•"/>
            </a:pPr>
            <a:r>
              <a:rPr lang="en-US" sz="2400"/>
              <a:t>Myanmar</a:t>
            </a:r>
          </a:p>
          <a:p>
            <a:pPr marL="800100" lvl="1" indent="-342900">
              <a:buFont typeface="Arial" pitchFamily="34" charset="0"/>
              <a:buChar char="•"/>
            </a:pPr>
            <a:r>
              <a:rPr lang="en-US" sz="2400"/>
              <a:t>States that have neither signed nor ratified the CWC</a:t>
            </a:r>
          </a:p>
          <a:p>
            <a:pPr marL="1257300" lvl="2" indent="-342900">
              <a:buFont typeface="Arial" pitchFamily="34" charset="0"/>
              <a:buChar char="•"/>
            </a:pPr>
            <a:r>
              <a:rPr lang="en-US" sz="2400"/>
              <a:t>Angola</a:t>
            </a:r>
          </a:p>
          <a:p>
            <a:pPr marL="1257300" lvl="2" indent="-342900">
              <a:buFont typeface="Arial" pitchFamily="34" charset="0"/>
              <a:buChar char="•"/>
            </a:pPr>
            <a:r>
              <a:rPr lang="en-US" sz="2400"/>
              <a:t>Egypt</a:t>
            </a:r>
          </a:p>
          <a:p>
            <a:pPr marL="1257300" lvl="2" indent="-342900">
              <a:buFont typeface="Arial" pitchFamily="34" charset="0"/>
              <a:buChar char="•"/>
            </a:pPr>
            <a:r>
              <a:rPr lang="en-US" sz="2400"/>
              <a:t>North Korea</a:t>
            </a:r>
          </a:p>
          <a:p>
            <a:pPr marL="1257300" lvl="2" indent="-342900">
              <a:buFont typeface="Arial" pitchFamily="34" charset="0"/>
              <a:buChar char="•"/>
            </a:pPr>
            <a:r>
              <a:rPr lang="en-US" sz="2400"/>
              <a:t>Somalia</a:t>
            </a:r>
          </a:p>
          <a:p>
            <a:pPr marL="1257300" lvl="2" indent="-342900">
              <a:buFont typeface="Arial" pitchFamily="34" charset="0"/>
              <a:buChar char="•"/>
            </a:pPr>
            <a:r>
              <a:rPr lang="en-US" sz="2400"/>
              <a:t>Syria</a:t>
            </a:r>
          </a:p>
          <a:p>
            <a:pPr marL="1257300" lvl="2" indent="-342900">
              <a:buFont typeface="Arial" pitchFamily="34" charset="0"/>
              <a:buChar char="•"/>
            </a:pPr>
            <a:r>
              <a:rPr lang="en-US" sz="2400"/>
              <a:t>South Sudan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38400" y="798513"/>
            <a:ext cx="6502400" cy="523875"/>
          </a:xfrm>
          <a:prstGeom prst="rect">
            <a:avLst/>
          </a:prstGeom>
        </p:spPr>
        <p:txBody>
          <a:bodyPr>
            <a:spAutoFit/>
          </a:bodyPr>
          <a:lstStyle/>
          <a:p>
            <a:pPr>
              <a:defRPr/>
            </a:pPr>
            <a:r>
              <a:rPr lang="en-US" sz="2800" b="1" dirty="0">
                <a:solidFill>
                  <a:schemeClr val="accent6">
                    <a:lumMod val="50000"/>
                  </a:schemeClr>
                </a:solidFill>
                <a:latin typeface="Arial Black" pitchFamily="34" charset="0"/>
              </a:rPr>
              <a:t>OPCW Tasks</a:t>
            </a:r>
          </a:p>
        </p:txBody>
      </p:sp>
      <p:sp>
        <p:nvSpPr>
          <p:cNvPr id="5" name="Rectangle 4"/>
          <p:cNvSpPr>
            <a:spLocks noChangeArrowheads="1"/>
          </p:cNvSpPr>
          <p:nvPr/>
        </p:nvSpPr>
        <p:spPr bwMode="auto">
          <a:xfrm>
            <a:off x="1905000" y="1828800"/>
            <a:ext cx="7035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3200"/>
              <a:t>Bringing suspected chemical weapons possessors into CWC</a:t>
            </a:r>
          </a:p>
          <a:p>
            <a:pPr marL="342900" indent="-342900">
              <a:buFont typeface="Arial" pitchFamily="34" charset="0"/>
              <a:buChar char="•"/>
            </a:pPr>
            <a:r>
              <a:rPr lang="en-US" sz="3200"/>
              <a:t>Verifying the destruction of declared chemical weapons, including those in abandoned CW weapons</a:t>
            </a:r>
          </a:p>
          <a:p>
            <a:pPr marL="342900" indent="-342900">
              <a:buFont typeface="Arial" pitchFamily="34" charset="0"/>
              <a:buChar char="•"/>
            </a:pPr>
            <a:r>
              <a:rPr lang="en-US" sz="3200"/>
              <a:t>Verifying the destruction or conversion of CW plants</a:t>
            </a:r>
          </a:p>
          <a:p>
            <a:pPr marL="342900" indent="-342900">
              <a:buFont typeface="Arial" pitchFamily="34" charset="0"/>
              <a:buChar char="•"/>
            </a:pPr>
            <a:r>
              <a:rPr lang="en-US" sz="3200"/>
              <a:t>Monitoring future compliance with CWC</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3400" y="533400"/>
            <a:ext cx="8077200" cy="1219200"/>
          </a:xfrm>
        </p:spPr>
        <p:txBody>
          <a:bodyPr/>
          <a:lstStyle/>
          <a:p>
            <a:pPr eaLnBrk="1" hangingPunct="1"/>
            <a:r>
              <a:rPr lang="en-US" sz="3600" smtClean="0">
                <a:solidFill>
                  <a:srgbClr val="000064"/>
                </a:solidFill>
                <a:latin typeface="Arial Black" pitchFamily="34" charset="0"/>
              </a:rPr>
              <a:t>Alcohols -</a:t>
            </a:r>
            <a:r>
              <a:rPr lang="en-US" sz="3600" smtClean="0">
                <a:latin typeface="Arial Black" pitchFamily="34" charset="0"/>
              </a:rPr>
              <a:t> </a:t>
            </a:r>
            <a:r>
              <a:rPr lang="en-US" sz="3600" smtClean="0">
                <a:latin typeface="Arial Black" pitchFamily="34" charset="0"/>
                <a:cs typeface="Times New Roman" pitchFamily="18" charset="0"/>
              </a:rPr>
              <a:t>compounds with one or more -OH groups attached to a hydrocarbon group</a:t>
            </a:r>
            <a:endParaRPr lang="en-US" sz="3600" smtClean="0">
              <a:latin typeface="Arial Black" pitchFamily="34" charset="0"/>
            </a:endParaRPr>
          </a:p>
        </p:txBody>
      </p:sp>
      <p:sp>
        <p:nvSpPr>
          <p:cNvPr id="14339" name="Rectangle 3"/>
          <p:cNvSpPr>
            <a:spLocks noChangeArrowheads="1"/>
          </p:cNvSpPr>
          <p:nvPr/>
        </p:nvSpPr>
        <p:spPr bwMode="auto">
          <a:xfrm>
            <a:off x="0" y="2981325"/>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latin typeface="Times New Roman" pitchFamily="18" charset="0"/>
              </a:rPr>
              <a:t> </a:t>
            </a:r>
            <a:endParaRPr lang="en-US" sz="2400">
              <a:latin typeface="Times New Roman" pitchFamily="18" charset="0"/>
            </a:endParaRPr>
          </a:p>
        </p:txBody>
      </p:sp>
      <p:sp>
        <p:nvSpPr>
          <p:cNvPr id="14340" name="Rectangle 4"/>
          <p:cNvSpPr>
            <a:spLocks noChangeArrowheads="1"/>
          </p:cNvSpPr>
          <p:nvPr/>
        </p:nvSpPr>
        <p:spPr bwMode="auto">
          <a:xfrm>
            <a:off x="0" y="2981325"/>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latin typeface="Times New Roman" pitchFamily="18" charset="0"/>
                <a:cs typeface="Times New Roman" pitchFamily="18" charset="0"/>
              </a:rPr>
              <a:t>          </a:t>
            </a:r>
            <a:endParaRPr lang="en-US" sz="2400">
              <a:latin typeface="Times New Roman" pitchFamily="18" charset="0"/>
            </a:endParaRPr>
          </a:p>
        </p:txBody>
      </p:sp>
      <p:sp>
        <p:nvSpPr>
          <p:cNvPr id="14341" name="Rectangle 7"/>
          <p:cNvSpPr>
            <a:spLocks noChangeArrowheads="1"/>
          </p:cNvSpPr>
          <p:nvPr/>
        </p:nvSpPr>
        <p:spPr bwMode="auto">
          <a:xfrm>
            <a:off x="1524000" y="5410200"/>
            <a:ext cx="6172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folHlink"/>
              </a:buClr>
              <a:buSzPct val="60000"/>
              <a:buFont typeface="Wingdings" pitchFamily="2" charset="2"/>
              <a:buNone/>
            </a:pPr>
            <a:r>
              <a:rPr lang="en-US" sz="3200">
                <a:cs typeface="Times New Roman" pitchFamily="18" charset="0"/>
              </a:rPr>
              <a:t>Glycerol, HOCH</a:t>
            </a:r>
            <a:r>
              <a:rPr lang="en-US" sz="3200" baseline="-25000">
                <a:cs typeface="Times New Roman" pitchFamily="18" charset="0"/>
              </a:rPr>
              <a:t>2</a:t>
            </a:r>
            <a:r>
              <a:rPr lang="en-US" sz="3200">
                <a:cs typeface="Times New Roman" pitchFamily="18" charset="0"/>
              </a:rPr>
              <a:t>CH(OH)CH</a:t>
            </a:r>
            <a:r>
              <a:rPr lang="en-US" sz="3200" baseline="-25000">
                <a:cs typeface="Times New Roman" pitchFamily="18" charset="0"/>
              </a:rPr>
              <a:t>2</a:t>
            </a:r>
            <a:r>
              <a:rPr lang="en-US" sz="3200">
                <a:cs typeface="Times New Roman" pitchFamily="18" charset="0"/>
              </a:rPr>
              <a:t>OH</a:t>
            </a:r>
          </a:p>
        </p:txBody>
      </p:sp>
      <p:pic>
        <p:nvPicPr>
          <p:cNvPr id="14342" name="Picture 10" descr="glycerol_all_highlighted_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647950"/>
            <a:ext cx="89154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304800"/>
            <a:ext cx="8661400" cy="523875"/>
          </a:xfrm>
          <a:prstGeom prst="rect">
            <a:avLst/>
          </a:prstGeom>
        </p:spPr>
        <p:txBody>
          <a:bodyPr>
            <a:spAutoFit/>
          </a:bodyPr>
          <a:lstStyle/>
          <a:p>
            <a:pPr algn="ctr">
              <a:defRPr/>
            </a:pPr>
            <a:r>
              <a:rPr lang="en-US" sz="2800" b="1">
                <a:solidFill>
                  <a:schemeClr val="accent6">
                    <a:lumMod val="50000"/>
                  </a:schemeClr>
                </a:solidFill>
                <a:latin typeface="Arial Black" pitchFamily="34" charset="0"/>
              </a:rPr>
              <a:t>States </a:t>
            </a:r>
            <a:r>
              <a:rPr lang="en-US" sz="2800" b="1" dirty="0">
                <a:solidFill>
                  <a:schemeClr val="accent6">
                    <a:lumMod val="50000"/>
                  </a:schemeClr>
                </a:solidFill>
                <a:latin typeface="Arial Black" pitchFamily="34" charset="0"/>
              </a:rPr>
              <a:t>Outside CWC</a:t>
            </a:r>
          </a:p>
        </p:txBody>
      </p:sp>
      <p:sp>
        <p:nvSpPr>
          <p:cNvPr id="7" name="Rectangle 6"/>
          <p:cNvSpPr>
            <a:spLocks noChangeArrowheads="1"/>
          </p:cNvSpPr>
          <p:nvPr/>
        </p:nvSpPr>
        <p:spPr bwMode="auto">
          <a:xfrm>
            <a:off x="342900" y="990600"/>
            <a:ext cx="8534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defRPr/>
            </a:pPr>
            <a:r>
              <a:rPr lang="en-US" sz="2400" dirty="0">
                <a:latin typeface="Arial" charset="0"/>
              </a:rPr>
              <a:t>Israel</a:t>
            </a:r>
          </a:p>
          <a:p>
            <a:pPr marL="800100" lvl="1" indent="-342900">
              <a:buFont typeface="Arial" charset="0"/>
              <a:buChar char="•"/>
              <a:defRPr/>
            </a:pPr>
            <a:r>
              <a:rPr lang="en-US" sz="2400" dirty="0">
                <a:latin typeface="Arial" charset="0"/>
              </a:rPr>
              <a:t>Analysts believe that Israel initiated a CW program between mid-1950s and mid-1980s</a:t>
            </a:r>
          </a:p>
          <a:p>
            <a:pPr marL="800100" lvl="1" indent="-342900">
              <a:buFont typeface="Arial" charset="0"/>
              <a:buChar char="•"/>
              <a:defRPr/>
            </a:pPr>
            <a:r>
              <a:rPr lang="en-US" sz="2400" dirty="0">
                <a:latin typeface="Arial" charset="0"/>
              </a:rPr>
              <a:t>Refuses to ratify CWC until there’s more regional participation</a:t>
            </a:r>
          </a:p>
          <a:p>
            <a:pPr marL="800100" lvl="1" indent="-342900">
              <a:buFont typeface="Arial" charset="0"/>
              <a:buChar char="•"/>
              <a:defRPr/>
            </a:pPr>
            <a:r>
              <a:rPr lang="en-US" sz="2400" dirty="0">
                <a:latin typeface="Arial" charset="0"/>
              </a:rPr>
              <a:t>Israel’s chemical industry is advanced and diverse</a:t>
            </a:r>
          </a:p>
          <a:p>
            <a:pPr marL="800100" lvl="1" indent="-342900">
              <a:buFont typeface="Arial" charset="0"/>
              <a:buChar char="•"/>
              <a:defRPr/>
            </a:pPr>
            <a:r>
              <a:rPr lang="en-US" sz="2400" dirty="0">
                <a:latin typeface="Arial" charset="0"/>
              </a:rPr>
              <a:t>Although Israel is capable of creating CW weapons, there is insufficient information available to reconstruct their CW program.</a:t>
            </a:r>
          </a:p>
          <a:p>
            <a:pPr>
              <a:defRPr/>
            </a:pPr>
            <a:r>
              <a:rPr lang="en-US" sz="2400" dirty="0">
                <a:latin typeface="Arial" charset="0"/>
              </a:rPr>
              <a:t>	</a:t>
            </a:r>
            <a:r>
              <a:rPr lang="en-US" sz="2000" dirty="0">
                <a:latin typeface="Arial" charset="0"/>
                <a:hlinkClick r:id="rId2"/>
              </a:rPr>
              <a:t>http://www.nti.org/country-profiles/israel/</a:t>
            </a:r>
            <a:endParaRPr lang="en-US" sz="2000" dirty="0">
              <a:latin typeface="Arial" charset="0"/>
            </a:endParaRPr>
          </a:p>
          <a:p>
            <a:pPr marL="342900" indent="-342900">
              <a:buFont typeface="Arial" pitchFamily="34" charset="0"/>
              <a:buChar char="•"/>
              <a:defRPr/>
            </a:pPr>
            <a:r>
              <a:rPr lang="en-US" sz="2400" dirty="0">
                <a:latin typeface="Arial" charset="0"/>
              </a:rPr>
              <a:t>Myanmar</a:t>
            </a:r>
          </a:p>
          <a:p>
            <a:pPr marL="800100" lvl="1" indent="-342900">
              <a:buFont typeface="Arial" charset="0"/>
              <a:buChar char="•"/>
              <a:defRPr/>
            </a:pPr>
            <a:r>
              <a:rPr lang="en-US" sz="2400" dirty="0">
                <a:latin typeface="Arial" charset="0"/>
              </a:rPr>
              <a:t>CW ambitions unconfirmed</a:t>
            </a:r>
          </a:p>
          <a:p>
            <a:pPr marL="800100" lvl="1" indent="-342900">
              <a:buFont typeface="Arial" charset="0"/>
              <a:buChar char="•"/>
              <a:defRPr/>
            </a:pPr>
            <a:r>
              <a:rPr lang="en-US" sz="2400" dirty="0">
                <a:latin typeface="Arial" charset="0"/>
              </a:rPr>
              <a:t>Accused of using CW in 1990s and again in 2005 and 2009…denied by ruling junta</a:t>
            </a:r>
          </a:p>
          <a:p>
            <a:pPr>
              <a:defRPr/>
            </a:pPr>
            <a:r>
              <a:rPr lang="en-US" sz="2400" dirty="0">
                <a:latin typeface="Arial" charset="0"/>
              </a:rPr>
              <a:t>	</a:t>
            </a:r>
            <a:r>
              <a:rPr lang="en-US" sz="2000" dirty="0">
                <a:latin typeface="Arial" charset="0"/>
                <a:hlinkClick r:id="rId3"/>
              </a:rPr>
              <a:t>http://www.idsa.in/cbwmagazine/Myanmar_pbaruah_0410</a:t>
            </a:r>
            <a:endParaRPr lang="en-US" sz="20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457200"/>
            <a:ext cx="8661400" cy="523875"/>
          </a:xfrm>
          <a:prstGeom prst="rect">
            <a:avLst/>
          </a:prstGeom>
        </p:spPr>
        <p:txBody>
          <a:bodyPr>
            <a:spAutoFit/>
          </a:bodyPr>
          <a:lstStyle/>
          <a:p>
            <a:pPr algn="ctr">
              <a:defRPr/>
            </a:pPr>
            <a:r>
              <a:rPr lang="en-US" sz="2800" b="1" dirty="0">
                <a:solidFill>
                  <a:schemeClr val="accent6">
                    <a:lumMod val="50000"/>
                  </a:schemeClr>
                </a:solidFill>
                <a:latin typeface="Arial Black" pitchFamily="34" charset="0"/>
              </a:rPr>
              <a:t>States Outside CWC</a:t>
            </a:r>
          </a:p>
        </p:txBody>
      </p:sp>
      <p:sp>
        <p:nvSpPr>
          <p:cNvPr id="7" name="Rectangle 6"/>
          <p:cNvSpPr>
            <a:spLocks noChangeArrowheads="1"/>
          </p:cNvSpPr>
          <p:nvPr/>
        </p:nvSpPr>
        <p:spPr bwMode="auto">
          <a:xfrm>
            <a:off x="342900" y="1219200"/>
            <a:ext cx="85344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defRPr/>
            </a:pPr>
            <a:r>
              <a:rPr lang="en-US" sz="2800" dirty="0">
                <a:latin typeface="Arial" charset="0"/>
              </a:rPr>
              <a:t>Egypt</a:t>
            </a:r>
          </a:p>
          <a:p>
            <a:pPr marL="1257300" lvl="2" indent="-342900">
              <a:buFont typeface="Arial" charset="0"/>
              <a:buChar char="•"/>
              <a:defRPr/>
            </a:pPr>
            <a:r>
              <a:rPr lang="en-US" sz="2800" dirty="0">
                <a:latin typeface="Arial" charset="0"/>
              </a:rPr>
              <a:t>Used CW in North Yemen</a:t>
            </a:r>
          </a:p>
          <a:p>
            <a:pPr marL="1257300" lvl="2" indent="-342900">
              <a:buFont typeface="Arial" charset="0"/>
              <a:buChar char="•"/>
              <a:defRPr/>
            </a:pPr>
            <a:r>
              <a:rPr lang="en-US" sz="2800" dirty="0">
                <a:latin typeface="Arial" charset="0"/>
              </a:rPr>
              <a:t>Thought to have inherited mustard agent and phosgene from British forces when they withdrew in 1954</a:t>
            </a:r>
          </a:p>
          <a:p>
            <a:pPr marL="1257300" lvl="2" indent="-342900">
              <a:buFont typeface="Arial" charset="0"/>
              <a:buChar char="•"/>
              <a:defRPr/>
            </a:pPr>
            <a:r>
              <a:rPr lang="en-US" sz="2800" dirty="0">
                <a:latin typeface="Arial" charset="0"/>
              </a:rPr>
              <a:t>May have nerve agents</a:t>
            </a:r>
          </a:p>
          <a:p>
            <a:pPr marL="1257300" lvl="2" indent="-342900">
              <a:buFont typeface="Arial" charset="0"/>
              <a:buChar char="•"/>
              <a:defRPr/>
            </a:pPr>
            <a:r>
              <a:rPr lang="en-US" sz="2800" dirty="0">
                <a:latin typeface="Arial" charset="0"/>
              </a:rPr>
              <a:t>Refuses to join CWC until Israel joins the Nuclear Nonproliferation Treaty (NPT)</a:t>
            </a:r>
          </a:p>
          <a:p>
            <a:pPr marL="1257300" lvl="2" indent="-342900">
              <a:buFont typeface="Arial" charset="0"/>
              <a:buChar char="•"/>
              <a:defRPr/>
            </a:pPr>
            <a:r>
              <a:rPr lang="en-US" sz="2800" dirty="0">
                <a:latin typeface="Arial" charset="0"/>
              </a:rPr>
              <a:t>Thought to have helped Iraq get CW production </a:t>
            </a:r>
            <a:r>
              <a:rPr lang="en-US" sz="2800" dirty="0" smtClean="0">
                <a:latin typeface="Arial" charset="0"/>
              </a:rPr>
              <a:t>capabilities</a:t>
            </a:r>
          </a:p>
          <a:p>
            <a:pPr marL="1257300" lvl="2" indent="-342900">
              <a:buFont typeface="Arial" charset="0"/>
              <a:buChar char="•"/>
              <a:defRPr/>
            </a:pPr>
            <a:endParaRPr lang="en-US" sz="2800" dirty="0">
              <a:latin typeface="Arial" charset="0"/>
            </a:endParaRPr>
          </a:p>
          <a:p>
            <a:pPr>
              <a:defRPr/>
            </a:pPr>
            <a:r>
              <a:rPr lang="en-US" sz="2400" dirty="0">
                <a:latin typeface="Arial" charset="0"/>
              </a:rPr>
              <a:t>	</a:t>
            </a:r>
            <a:r>
              <a:rPr lang="en-US" sz="2000" dirty="0">
                <a:latin typeface="Arial" charset="0"/>
                <a:hlinkClick r:id="rId2"/>
              </a:rPr>
              <a:t>http://www.nti.org/e_research/profiles/Egypt/Chemical/index.html</a:t>
            </a:r>
            <a:endParaRPr lang="en-US" sz="20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79400" y="381000"/>
            <a:ext cx="8661400" cy="523875"/>
          </a:xfrm>
          <a:prstGeom prst="rect">
            <a:avLst/>
          </a:prstGeom>
        </p:spPr>
        <p:txBody>
          <a:bodyPr>
            <a:spAutoFit/>
          </a:bodyPr>
          <a:lstStyle/>
          <a:p>
            <a:pPr algn="ctr">
              <a:defRPr/>
            </a:pPr>
            <a:r>
              <a:rPr lang="en-US" sz="2800" b="1" dirty="0">
                <a:solidFill>
                  <a:schemeClr val="accent6">
                    <a:lumMod val="50000"/>
                  </a:schemeClr>
                </a:solidFill>
                <a:latin typeface="Arial Black" pitchFamily="34" charset="0"/>
              </a:rPr>
              <a:t>States Outside CWC</a:t>
            </a:r>
          </a:p>
        </p:txBody>
      </p:sp>
      <p:sp>
        <p:nvSpPr>
          <p:cNvPr id="7" name="Rectangle 6"/>
          <p:cNvSpPr>
            <a:spLocks noChangeArrowheads="1"/>
          </p:cNvSpPr>
          <p:nvPr/>
        </p:nvSpPr>
        <p:spPr bwMode="auto">
          <a:xfrm>
            <a:off x="342900" y="1143000"/>
            <a:ext cx="85344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defRPr/>
            </a:pPr>
            <a:r>
              <a:rPr lang="en-US" sz="2400" dirty="0">
                <a:latin typeface="Arial" charset="0"/>
              </a:rPr>
              <a:t>North Korea</a:t>
            </a:r>
          </a:p>
          <a:p>
            <a:pPr marL="800100" lvl="1" indent="-342900">
              <a:buFont typeface="Arial" charset="0"/>
              <a:buChar char="•"/>
              <a:defRPr/>
            </a:pPr>
            <a:r>
              <a:rPr lang="en-US" sz="2400" dirty="0" smtClean="0">
                <a:latin typeface="Arial" charset="0"/>
              </a:rPr>
              <a:t>Thought </a:t>
            </a:r>
            <a:r>
              <a:rPr lang="en-US" sz="2400" dirty="0">
                <a:latin typeface="Arial" charset="0"/>
              </a:rPr>
              <a:t>to have 2500-5000 metric tons of phosgene, hydrogen cyanide, mustard agent, and sarin</a:t>
            </a:r>
          </a:p>
          <a:p>
            <a:pPr marL="800100" lvl="1" indent="-342900">
              <a:buFont typeface="Arial" charset="0"/>
              <a:buChar char="•"/>
              <a:defRPr/>
            </a:pPr>
            <a:r>
              <a:rPr lang="en-US" sz="2400" dirty="0">
                <a:latin typeface="Arial" charset="0"/>
              </a:rPr>
              <a:t>Has capable but aging chemical industry</a:t>
            </a:r>
          </a:p>
          <a:p>
            <a:pPr>
              <a:defRPr/>
            </a:pPr>
            <a:r>
              <a:rPr lang="en-US" sz="2000" dirty="0">
                <a:latin typeface="Arial" charset="0"/>
              </a:rPr>
              <a:t>	 </a:t>
            </a:r>
            <a:r>
              <a:rPr lang="en-US" sz="2000" dirty="0">
                <a:latin typeface="Arial" charset="0"/>
                <a:hlinkClick r:id="rId2"/>
              </a:rPr>
              <a:t>http://www.nti.org/country-profiles/north-korea</a:t>
            </a:r>
            <a:r>
              <a:rPr lang="en-US" sz="2000" dirty="0" smtClean="0">
                <a:latin typeface="Arial" charset="0"/>
                <a:hlinkClick r:id="rId2"/>
              </a:rPr>
              <a:t>/</a:t>
            </a:r>
            <a:endParaRPr lang="en-US" sz="2000" dirty="0" smtClean="0">
              <a:latin typeface="Arial" charset="0"/>
            </a:endParaRPr>
          </a:p>
          <a:p>
            <a:pPr>
              <a:defRPr/>
            </a:pPr>
            <a:endParaRPr lang="en-US" sz="2000" dirty="0">
              <a:latin typeface="Arial" charset="0"/>
            </a:endParaRPr>
          </a:p>
          <a:p>
            <a:pPr marL="342900" indent="-342900">
              <a:buFont typeface="Arial" charset="0"/>
              <a:buChar char="•"/>
              <a:defRPr/>
            </a:pPr>
            <a:r>
              <a:rPr lang="en-US" sz="2400" dirty="0">
                <a:latin typeface="Arial" charset="0"/>
              </a:rPr>
              <a:t>Syria</a:t>
            </a:r>
          </a:p>
          <a:p>
            <a:pPr marL="800100" lvl="1" indent="-342900">
              <a:buFont typeface="Arial" charset="0"/>
              <a:buChar char="•"/>
              <a:defRPr/>
            </a:pPr>
            <a:r>
              <a:rPr lang="en-US" sz="2400" dirty="0">
                <a:latin typeface="Arial" charset="0"/>
              </a:rPr>
              <a:t>Began developing CW in 1973</a:t>
            </a:r>
          </a:p>
          <a:p>
            <a:pPr marL="800100" lvl="1" indent="-342900">
              <a:buFont typeface="Arial" charset="0"/>
              <a:buChar char="•"/>
              <a:defRPr/>
            </a:pPr>
            <a:r>
              <a:rPr lang="en-US" sz="2400" dirty="0">
                <a:latin typeface="Arial" charset="0"/>
              </a:rPr>
              <a:t>Much outside help</a:t>
            </a:r>
          </a:p>
          <a:p>
            <a:pPr marL="800100" lvl="1" indent="-342900">
              <a:buFont typeface="Arial" charset="0"/>
              <a:buChar char="•"/>
              <a:defRPr/>
            </a:pPr>
            <a:r>
              <a:rPr lang="en-US" sz="2400" dirty="0">
                <a:latin typeface="Arial" charset="0"/>
              </a:rPr>
              <a:t>Have sarin, </a:t>
            </a:r>
            <a:r>
              <a:rPr lang="en-US" sz="2400" dirty="0" err="1">
                <a:latin typeface="Arial" charset="0"/>
              </a:rPr>
              <a:t>tabun</a:t>
            </a:r>
            <a:r>
              <a:rPr lang="en-US" sz="2400" dirty="0">
                <a:latin typeface="Arial" charset="0"/>
              </a:rPr>
              <a:t>, VX, and mustard gas</a:t>
            </a:r>
          </a:p>
          <a:p>
            <a:pPr marL="800100" lvl="1" indent="-342900">
              <a:buFont typeface="Arial" charset="0"/>
              <a:buChar char="•"/>
              <a:defRPr/>
            </a:pPr>
            <a:r>
              <a:rPr lang="en-US" sz="2400" dirty="0">
                <a:latin typeface="Arial" charset="0"/>
              </a:rPr>
              <a:t>Helped by chemical brokerage houses in the Netherlands, Switzerland, France, Austria, and Germany</a:t>
            </a:r>
          </a:p>
          <a:p>
            <a:pPr>
              <a:defRPr/>
            </a:pPr>
            <a:r>
              <a:rPr lang="en-US" sz="2400" dirty="0">
                <a:latin typeface="Arial" charset="0"/>
              </a:rPr>
              <a:t>	</a:t>
            </a:r>
            <a:r>
              <a:rPr lang="en-US" sz="2000" dirty="0">
                <a:latin typeface="Arial" charset="0"/>
                <a:hlinkClick r:id="rId3"/>
              </a:rPr>
              <a:t>http://www.globalsecurity.org/wmd/world/syria/cw.htm</a:t>
            </a:r>
            <a:endParaRPr lang="en-US" sz="20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01900" y="968514"/>
            <a:ext cx="6438900" cy="707886"/>
          </a:xfrm>
          <a:prstGeom prst="rect">
            <a:avLst/>
          </a:prstGeom>
        </p:spPr>
        <p:txBody>
          <a:bodyPr>
            <a:spAutoFit/>
          </a:bodyPr>
          <a:lstStyle/>
          <a:p>
            <a:pPr>
              <a:defRPr/>
            </a:pPr>
            <a:r>
              <a:rPr lang="en-US" sz="4000" b="1" dirty="0" smtClean="0">
                <a:solidFill>
                  <a:schemeClr val="accent6">
                    <a:lumMod val="50000"/>
                  </a:schemeClr>
                </a:solidFill>
                <a:latin typeface="Arial Black" pitchFamily="34" charset="0"/>
              </a:rPr>
              <a:t>CWC Declared CW</a:t>
            </a:r>
            <a:endParaRPr lang="en-US" sz="4000" b="1" dirty="0">
              <a:solidFill>
                <a:schemeClr val="accent6">
                  <a:lumMod val="50000"/>
                </a:schemeClr>
              </a:solidFill>
              <a:latin typeface="Arial Black" pitchFamily="34" charset="0"/>
            </a:endParaRPr>
          </a:p>
        </p:txBody>
      </p:sp>
      <p:sp>
        <p:nvSpPr>
          <p:cNvPr id="7" name="Rectangle 6"/>
          <p:cNvSpPr>
            <a:spLocks noChangeArrowheads="1"/>
          </p:cNvSpPr>
          <p:nvPr/>
        </p:nvSpPr>
        <p:spPr bwMode="auto">
          <a:xfrm>
            <a:off x="1676400" y="2209800"/>
            <a:ext cx="726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3200"/>
              <a:t>Seven of the 188 member states declared chemical weapons stockpiles: Albania, India, Iraq, Libya, Russia, South Korea, and the United States.</a:t>
            </a:r>
          </a:p>
          <a:p>
            <a:pPr marL="342900" indent="-342900">
              <a:buFont typeface="Arial" pitchFamily="34" charset="0"/>
              <a:buChar char="•"/>
            </a:pPr>
            <a:r>
              <a:rPr lang="en-US" sz="3200"/>
              <a:t>Russia largest stockpile…about 40,000 metric tons at seven arsenals</a:t>
            </a:r>
          </a:p>
          <a:p>
            <a:pPr marL="342900" indent="-342900">
              <a:buFont typeface="Arial" pitchFamily="34" charset="0"/>
              <a:buChar char="•"/>
            </a:pPr>
            <a:r>
              <a:rPr lang="en-US" sz="3200"/>
              <a:t>U.S. – 28,577 metric tons at nine stockpiles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38400" y="798513"/>
            <a:ext cx="6502400" cy="954087"/>
          </a:xfrm>
          <a:prstGeom prst="rect">
            <a:avLst/>
          </a:prstGeom>
        </p:spPr>
        <p:txBody>
          <a:bodyPr>
            <a:spAutoFit/>
          </a:bodyPr>
          <a:lstStyle/>
          <a:p>
            <a:pPr>
              <a:defRPr/>
            </a:pPr>
            <a:r>
              <a:rPr lang="en-US" sz="2800" b="1" dirty="0">
                <a:solidFill>
                  <a:schemeClr val="accent6">
                    <a:lumMod val="50000"/>
                  </a:schemeClr>
                </a:solidFill>
                <a:latin typeface="Arial Black" pitchFamily="34" charset="0"/>
              </a:rPr>
              <a:t>Challenges for Destruction of Chemical Weapons</a:t>
            </a:r>
          </a:p>
        </p:txBody>
      </p:sp>
      <p:sp>
        <p:nvSpPr>
          <p:cNvPr id="5" name="Rectangle 4"/>
          <p:cNvSpPr>
            <a:spLocks noChangeArrowheads="1"/>
          </p:cNvSpPr>
          <p:nvPr/>
        </p:nvSpPr>
        <p:spPr bwMode="auto">
          <a:xfrm>
            <a:off x="1905000" y="2209800"/>
            <a:ext cx="7035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3200" dirty="0"/>
              <a:t>Choosing safest and most environmentally sound destruction techniques</a:t>
            </a:r>
          </a:p>
          <a:p>
            <a:pPr marL="342900" indent="-342900">
              <a:buFont typeface="Arial" pitchFamily="34" charset="0"/>
              <a:buChar char="•"/>
            </a:pPr>
            <a:r>
              <a:rPr lang="en-US" sz="3200" dirty="0"/>
              <a:t>Paying high costs</a:t>
            </a:r>
          </a:p>
          <a:p>
            <a:pPr marL="342900" indent="-342900">
              <a:buFont typeface="Arial" pitchFamily="34" charset="0"/>
              <a:buChar char="•"/>
            </a:pPr>
            <a:r>
              <a:rPr lang="en-US" sz="3200" dirty="0"/>
              <a:t>Meeting deadlines that were set before the process of destruction was determined.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381000" y="304800"/>
            <a:ext cx="8382000" cy="995363"/>
          </a:xfrm>
        </p:spPr>
        <p:txBody>
          <a:bodyPr/>
          <a:lstStyle/>
          <a:p>
            <a:pPr>
              <a:defRPr/>
            </a:pPr>
            <a:r>
              <a:rPr lang="en-US" sz="3200" dirty="0" smtClean="0">
                <a:solidFill>
                  <a:schemeClr val="accent6">
                    <a:lumMod val="75000"/>
                  </a:schemeClr>
                </a:solidFill>
                <a:latin typeface="Arial Black" pitchFamily="34" charset="0"/>
              </a:rPr>
              <a:t>Albania, India, and South Korea</a:t>
            </a:r>
            <a:endParaRPr lang="en-US" sz="3200" dirty="0">
              <a:solidFill>
                <a:schemeClr val="accent6">
                  <a:lumMod val="75000"/>
                </a:schemeClr>
              </a:solidFill>
              <a:latin typeface="Arial Black" pitchFamily="34" charset="0"/>
            </a:endParaRPr>
          </a:p>
        </p:txBody>
      </p:sp>
      <p:sp>
        <p:nvSpPr>
          <p:cNvPr id="110595" name="Rectangle 3"/>
          <p:cNvSpPr>
            <a:spLocks noGrp="1" noChangeArrowheads="1"/>
          </p:cNvSpPr>
          <p:nvPr>
            <p:ph type="body" idx="1"/>
          </p:nvPr>
        </p:nvSpPr>
        <p:spPr>
          <a:xfrm>
            <a:off x="228600" y="1447800"/>
            <a:ext cx="8763000" cy="5181600"/>
          </a:xfrm>
          <a:extLst>
            <a:ext uri="{909E8E84-426E-40DD-AFC4-6F175D3DCCD1}">
              <a14:hiddenFill xmlns:a14="http://schemas.microsoft.com/office/drawing/2010/main">
                <a:solidFill>
                  <a:srgbClr val="000000"/>
                </a:solidFill>
              </a14:hiddenFill>
            </a:ext>
          </a:extLst>
        </p:spPr>
        <p:txBody>
          <a:bodyPr/>
          <a:lstStyle/>
          <a:p>
            <a:r>
              <a:rPr lang="en-US" sz="2800" dirty="0" smtClean="0"/>
              <a:t>Albania</a:t>
            </a:r>
          </a:p>
          <a:p>
            <a:pPr lvl="1"/>
            <a:r>
              <a:rPr lang="en-US" sz="2400" dirty="0" smtClean="0"/>
              <a:t>With help from the U.S., Albania was first to destroy CW (16 metric tons of mustard gas and a small quantity of lewisite and other chemicals)</a:t>
            </a:r>
          </a:p>
          <a:p>
            <a:pPr lvl="1"/>
            <a:r>
              <a:rPr lang="en-US" sz="2400" dirty="0" smtClean="0"/>
              <a:t>OPCW certified the completion of the destruction in 2007</a:t>
            </a:r>
          </a:p>
          <a:p>
            <a:r>
              <a:rPr lang="en-US" sz="2800" dirty="0" smtClean="0"/>
              <a:t>South Korea </a:t>
            </a:r>
          </a:p>
          <a:p>
            <a:pPr lvl="1"/>
            <a:r>
              <a:rPr lang="en-US" sz="2400" dirty="0" smtClean="0"/>
              <a:t>Declared CW but details not made public</a:t>
            </a:r>
          </a:p>
          <a:p>
            <a:pPr lvl="1"/>
            <a:r>
              <a:rPr lang="en-US" sz="2400" dirty="0" smtClean="0"/>
              <a:t>OPCW certified the completion of the destruction in 2008</a:t>
            </a:r>
          </a:p>
          <a:p>
            <a:r>
              <a:rPr lang="en-US" sz="2800" dirty="0" smtClean="0"/>
              <a:t>India </a:t>
            </a:r>
          </a:p>
          <a:p>
            <a:pPr lvl="1"/>
            <a:r>
              <a:rPr lang="en-US" sz="2400" dirty="0" smtClean="0"/>
              <a:t>Declared 1044 metric tons of sulfur mustard</a:t>
            </a:r>
          </a:p>
          <a:p>
            <a:pPr lvl="1"/>
            <a:r>
              <a:rPr lang="en-US" sz="2400" dirty="0" smtClean="0"/>
              <a:t>OPCW certified the completed destruction in 2009.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609600" y="457200"/>
            <a:ext cx="7848600" cy="954088"/>
          </a:xfrm>
          <a:prstGeom prst="rect">
            <a:avLst/>
          </a:prstGeom>
        </p:spPr>
        <p:txBody>
          <a:bodyPr>
            <a:spAutoFit/>
          </a:bodyPr>
          <a:lstStyle/>
          <a:p>
            <a:pPr algn="ctr">
              <a:defRPr/>
            </a:pPr>
            <a:r>
              <a:rPr lang="en-US" sz="2800" b="1" dirty="0">
                <a:solidFill>
                  <a:schemeClr val="accent6">
                    <a:lumMod val="50000"/>
                  </a:schemeClr>
                </a:solidFill>
                <a:latin typeface="Arial Black" pitchFamily="34" charset="0"/>
              </a:rPr>
              <a:t>United States Destruction of Chemical Weapons</a:t>
            </a:r>
          </a:p>
        </p:txBody>
      </p:sp>
      <p:sp>
        <p:nvSpPr>
          <p:cNvPr id="5" name="Rectangle 4"/>
          <p:cNvSpPr>
            <a:spLocks noChangeArrowheads="1"/>
          </p:cNvSpPr>
          <p:nvPr/>
        </p:nvSpPr>
        <p:spPr bwMode="auto">
          <a:xfrm>
            <a:off x="381000" y="1789113"/>
            <a:ext cx="8534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3200"/>
              <a:t>When U.S. Senate ratified CWC on April 25, 1997, the articles of ratification specified, among other things,</a:t>
            </a:r>
          </a:p>
          <a:p>
            <a:pPr marL="800100" lvl="1" indent="-342900">
              <a:buFont typeface="Arial" pitchFamily="34" charset="0"/>
              <a:buChar char="•"/>
            </a:pPr>
            <a:r>
              <a:rPr lang="en-US" sz="2800"/>
              <a:t>Highest priority on protection of public health and the environment</a:t>
            </a:r>
          </a:p>
          <a:p>
            <a:pPr marL="800100" lvl="1" indent="-342900">
              <a:buFont typeface="Arial" pitchFamily="34" charset="0"/>
              <a:buChar char="•"/>
            </a:pPr>
            <a:r>
              <a:rPr lang="en-US" sz="2800"/>
              <a:t>Development of nonincineration techniques</a:t>
            </a:r>
          </a:p>
          <a:p>
            <a:pPr marL="800100" lvl="1" indent="-342900">
              <a:buFont typeface="Arial" pitchFamily="34" charset="0"/>
              <a:buChar char="•"/>
            </a:pPr>
            <a:r>
              <a:rPr lang="en-US" sz="2800"/>
              <a:t>National dialogue of stakeholders…federal, state, and local officials, environmentalists, public health experts, and military officials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609600" y="542925"/>
            <a:ext cx="7848600" cy="523875"/>
          </a:xfrm>
          <a:prstGeom prst="rect">
            <a:avLst/>
          </a:prstGeom>
        </p:spPr>
        <p:txBody>
          <a:bodyPr>
            <a:spAutoFit/>
          </a:bodyPr>
          <a:lstStyle/>
          <a:p>
            <a:pPr algn="ctr">
              <a:defRPr/>
            </a:pPr>
            <a:r>
              <a:rPr lang="en-US" sz="2800" b="1" dirty="0">
                <a:solidFill>
                  <a:schemeClr val="accent6">
                    <a:lumMod val="50000"/>
                  </a:schemeClr>
                </a:solidFill>
                <a:latin typeface="Arial Black" pitchFamily="34" charset="0"/>
              </a:rPr>
              <a:t>Ocean Dumping of Chemical Weapons</a:t>
            </a:r>
          </a:p>
        </p:txBody>
      </p:sp>
      <p:sp>
        <p:nvSpPr>
          <p:cNvPr id="5" name="Rectangle 4"/>
          <p:cNvSpPr>
            <a:spLocks noChangeArrowheads="1"/>
          </p:cNvSpPr>
          <p:nvPr/>
        </p:nvSpPr>
        <p:spPr bwMode="auto">
          <a:xfrm>
            <a:off x="152400" y="1789113"/>
            <a:ext cx="8839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dirty="0">
                <a:latin typeface="Arial" charset="0"/>
                <a:hlinkClick r:id="rId2"/>
              </a:rPr>
              <a:t>http://cns.miis.edu/multimedia/interactive_files/cw_dumping.htm</a:t>
            </a:r>
            <a:endParaRPr lang="en-US" sz="2400" dirty="0">
              <a:latin typeface="Arial" charset="0"/>
            </a:endParaRPr>
          </a:p>
          <a:p>
            <a:pPr marL="342900" indent="-342900">
              <a:buFont typeface="Arial" charset="0"/>
              <a:buChar char="•"/>
              <a:defRPr/>
            </a:pPr>
            <a:endParaRPr lang="en-US" sz="2800" dirty="0">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49" y="3326130"/>
            <a:ext cx="3855821" cy="20078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050" y="3048000"/>
            <a:ext cx="38100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609600" y="457200"/>
            <a:ext cx="7848600" cy="954088"/>
          </a:xfrm>
          <a:prstGeom prst="rect">
            <a:avLst/>
          </a:prstGeom>
        </p:spPr>
        <p:txBody>
          <a:bodyPr>
            <a:spAutoFit/>
          </a:bodyPr>
          <a:lstStyle/>
          <a:p>
            <a:pPr algn="ctr">
              <a:defRPr/>
            </a:pPr>
            <a:r>
              <a:rPr lang="en-US" sz="2800" b="1" dirty="0">
                <a:solidFill>
                  <a:schemeClr val="accent6">
                    <a:lumMod val="50000"/>
                  </a:schemeClr>
                </a:solidFill>
                <a:latin typeface="Arial Black" pitchFamily="34" charset="0"/>
              </a:rPr>
              <a:t>U.S. Army's Chemical Materials Agency (CMA)</a:t>
            </a:r>
          </a:p>
        </p:txBody>
      </p:sp>
      <p:sp>
        <p:nvSpPr>
          <p:cNvPr id="5" name="Rectangle 4"/>
          <p:cNvSpPr>
            <a:spLocks noChangeArrowheads="1"/>
          </p:cNvSpPr>
          <p:nvPr/>
        </p:nvSpPr>
        <p:spPr bwMode="auto">
          <a:xfrm>
            <a:off x="381000" y="1789113"/>
            <a:ext cx="8534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defRPr/>
            </a:pPr>
            <a:r>
              <a:rPr lang="en-US" sz="3200" dirty="0">
                <a:latin typeface="Arial" charset="0"/>
              </a:rPr>
              <a:t>The CMA stores and destroys the U.S. chemical weapons.</a:t>
            </a:r>
          </a:p>
          <a:p>
            <a:pPr>
              <a:defRPr/>
            </a:pPr>
            <a:r>
              <a:rPr lang="en-US" sz="3200" dirty="0">
                <a:latin typeface="Arial" charset="0"/>
              </a:rPr>
              <a:t>	 </a:t>
            </a:r>
            <a:r>
              <a:rPr lang="en-US" sz="3200" dirty="0">
                <a:latin typeface="Arial" charset="0"/>
                <a:hlinkClick r:id="rId2"/>
              </a:rPr>
              <a:t>http://www.cma.army.mil/</a:t>
            </a:r>
            <a:endParaRPr lang="en-US" sz="3200" dirty="0">
              <a:latin typeface="Arial" charset="0"/>
            </a:endParaRPr>
          </a:p>
          <a:p>
            <a:pPr marL="342900" indent="-342900">
              <a:buFont typeface="Arial" charset="0"/>
              <a:buChar char="•"/>
              <a:defRPr/>
            </a:pPr>
            <a:endParaRPr lang="en-US" sz="2800" dirty="0">
              <a:latin typeface="Arial" charset="0"/>
            </a:endParaRPr>
          </a:p>
        </p:txBody>
      </p:sp>
      <p:pic>
        <p:nvPicPr>
          <p:cNvPr id="1136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3708400"/>
            <a:ext cx="200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2"/>
          <p:cNvSpPr txBox="1">
            <a:spLocks noChangeArrowheads="1"/>
          </p:cNvSpPr>
          <p:nvPr/>
        </p:nvSpPr>
        <p:spPr bwMode="auto">
          <a:xfrm>
            <a:off x="971550" y="4160838"/>
            <a:ext cx="4591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A student fully encapsulated in a protective suit at the Chemical Demilitarization Training Facility at Aberdeen Proving Ground, Md., rolls a simulated waste barrel in the Demilitarization Equipment Room.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282575"/>
            <a:ext cx="8686800" cy="708025"/>
          </a:xfrm>
          <a:prstGeom prst="rect">
            <a:avLst/>
          </a:prstGeom>
        </p:spPr>
        <p:txBody>
          <a:bodyPr>
            <a:spAutoFit/>
          </a:bodyPr>
          <a:lstStyle/>
          <a:p>
            <a:pPr algn="ctr">
              <a:defRPr/>
            </a:pPr>
            <a:r>
              <a:rPr lang="en-US" sz="2400" b="1" dirty="0">
                <a:solidFill>
                  <a:schemeClr val="accent6">
                    <a:lumMod val="50000"/>
                  </a:schemeClr>
                </a:solidFill>
                <a:latin typeface="Arial Black" pitchFamily="34" charset="0"/>
              </a:rPr>
              <a:t>United States CW Disposal Facilities</a:t>
            </a:r>
          </a:p>
          <a:p>
            <a:pPr algn="ctr">
              <a:defRPr/>
            </a:pPr>
            <a:r>
              <a:rPr lang="en-US" sz="1600" b="1" dirty="0">
                <a:solidFill>
                  <a:schemeClr val="accent6">
                    <a:lumMod val="50000"/>
                  </a:schemeClr>
                </a:solidFill>
                <a:latin typeface="Arial Black" pitchFamily="34" charset="0"/>
                <a:hlinkClick r:id="rId2"/>
              </a:rPr>
              <a:t>http://www.opcw.org/index.php?eID=dam_frontend_push&amp;docID=12373</a:t>
            </a:r>
            <a:endParaRPr lang="en-US" sz="1600" b="1" dirty="0">
              <a:solidFill>
                <a:schemeClr val="accent6">
                  <a:lumMod val="50000"/>
                </a:schemeClr>
              </a:solidFill>
              <a:latin typeface="Arial Black" pitchFamily="34" charset="0"/>
            </a:endParaRPr>
          </a:p>
        </p:txBody>
      </p:sp>
      <p:pic>
        <p:nvPicPr>
          <p:cNvPr id="1146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8229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663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a:xfrm>
            <a:off x="2438400" y="685800"/>
            <a:ext cx="6496050" cy="690563"/>
          </a:xfrm>
        </p:spPr>
        <p:txBody>
          <a:bodyPr>
            <a:noAutofit/>
          </a:bodyPr>
          <a:lstStyle/>
          <a:p>
            <a:pPr algn="l">
              <a:defRPr/>
            </a:pPr>
            <a:r>
              <a:rPr lang="en-US" sz="3600" b="1" dirty="0" smtClean="0">
                <a:solidFill>
                  <a:schemeClr val="accent6">
                    <a:lumMod val="75000"/>
                  </a:schemeClr>
                </a:solidFill>
                <a:latin typeface="Arial Black" pitchFamily="34" charset="0"/>
              </a:rPr>
              <a:t>Chemical Weapons (CW)</a:t>
            </a:r>
          </a:p>
        </p:txBody>
      </p:sp>
      <p:sp>
        <p:nvSpPr>
          <p:cNvPr id="678915" name="Rectangle 3"/>
          <p:cNvSpPr>
            <a:spLocks noGrp="1" noChangeArrowheads="1"/>
          </p:cNvSpPr>
          <p:nvPr>
            <p:ph type="body" idx="1"/>
          </p:nvPr>
        </p:nvSpPr>
        <p:spPr>
          <a:xfrm>
            <a:off x="1828800" y="1524000"/>
            <a:ext cx="7010400" cy="1600200"/>
          </a:xfrm>
        </p:spPr>
        <p:txBody>
          <a:bodyPr>
            <a:normAutofit fontScale="92500" lnSpcReduction="10000"/>
          </a:bodyPr>
          <a:lstStyle/>
          <a:p>
            <a:pPr>
              <a:defRPr/>
            </a:pPr>
            <a:r>
              <a:rPr lang="en-US" sz="2400" dirty="0" smtClean="0"/>
              <a:t>Chemical weapons are “man-made, </a:t>
            </a:r>
            <a:r>
              <a:rPr lang="en-US" sz="2400" dirty="0" err="1" smtClean="0"/>
              <a:t>supertoxic</a:t>
            </a:r>
            <a:r>
              <a:rPr lang="en-US" sz="2400" dirty="0" smtClean="0"/>
              <a:t> chemicals that can be dispersed as a gas, vapor, liquid, aerosol (a suspension of microscopic droplets), or adsorbed onto a fine talcum-like powder to create </a:t>
            </a:r>
            <a:r>
              <a:rPr lang="en-US" sz="2400" i="1" dirty="0" smtClean="0"/>
              <a:t>dusty</a:t>
            </a:r>
            <a:r>
              <a:rPr lang="en-US" sz="2400" dirty="0" smtClean="0"/>
              <a:t> agents.” (</a:t>
            </a:r>
            <a:r>
              <a:rPr lang="en-US" sz="2400" dirty="0"/>
              <a:t>J</a:t>
            </a:r>
            <a:r>
              <a:rPr lang="en-US" sz="2400" dirty="0" smtClean="0"/>
              <a:t>onathan Tucker)</a:t>
            </a:r>
            <a:endParaRPr lang="en-US" sz="2400" dirty="0"/>
          </a:p>
        </p:txBody>
      </p:sp>
      <p:pic>
        <p:nvPicPr>
          <p:cNvPr id="22532" name="Picture 6" descr="GasMaskDogSoldier-19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276600"/>
            <a:ext cx="2836863"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3"/>
          <p:cNvSpPr>
            <a:spLocks noChangeArrowheads="1"/>
          </p:cNvSpPr>
          <p:nvPr/>
        </p:nvSpPr>
        <p:spPr bwMode="auto">
          <a:xfrm>
            <a:off x="6705600" y="583088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02060"/>
                </a:solidFill>
              </a:rPr>
              <a:t>Special gas mask for dogs-1917</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282575"/>
            <a:ext cx="8686800" cy="461665"/>
          </a:xfrm>
          <a:prstGeom prst="rect">
            <a:avLst/>
          </a:prstGeom>
        </p:spPr>
        <p:txBody>
          <a:bodyPr>
            <a:spAutoFit/>
          </a:bodyPr>
          <a:lstStyle/>
          <a:p>
            <a:pPr algn="ctr">
              <a:defRPr/>
            </a:pPr>
            <a:r>
              <a:rPr lang="en-US" sz="2400" b="1" dirty="0" smtClean="0">
                <a:solidFill>
                  <a:schemeClr val="accent6">
                    <a:lumMod val="50000"/>
                  </a:schemeClr>
                </a:solidFill>
                <a:latin typeface="Arial Black" pitchFamily="34" charset="0"/>
              </a:rPr>
              <a:t>Status of CW </a:t>
            </a:r>
            <a:r>
              <a:rPr lang="en-US" sz="2400" b="1" dirty="0">
                <a:solidFill>
                  <a:schemeClr val="accent6">
                    <a:lumMod val="50000"/>
                  </a:schemeClr>
                </a:solidFill>
                <a:latin typeface="Arial Black" pitchFamily="34" charset="0"/>
              </a:rPr>
              <a:t>Disposal </a:t>
            </a:r>
            <a:r>
              <a:rPr lang="en-US" sz="2400" b="1" dirty="0" smtClean="0">
                <a:solidFill>
                  <a:schemeClr val="accent6">
                    <a:lumMod val="50000"/>
                  </a:schemeClr>
                </a:solidFill>
                <a:latin typeface="Arial Black" pitchFamily="34" charset="0"/>
              </a:rPr>
              <a:t>Facilities</a:t>
            </a:r>
            <a:endParaRPr lang="en-US" sz="2400" b="1" dirty="0">
              <a:solidFill>
                <a:schemeClr val="accent6">
                  <a:lumMod val="50000"/>
                </a:schemeClr>
              </a:solidFill>
              <a:latin typeface="Arial Black"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2076450"/>
            <a:ext cx="5238750" cy="3943350"/>
          </a:xfrm>
          <a:prstGeom prst="rect">
            <a:avLst/>
          </a:prstGeom>
        </p:spPr>
      </p:pic>
      <p:sp>
        <p:nvSpPr>
          <p:cNvPr id="3" name="TextBox 2"/>
          <p:cNvSpPr txBox="1"/>
          <p:nvPr/>
        </p:nvSpPr>
        <p:spPr>
          <a:xfrm>
            <a:off x="967968" y="914400"/>
            <a:ext cx="7208063" cy="923330"/>
          </a:xfrm>
          <a:prstGeom prst="rect">
            <a:avLst/>
          </a:prstGeom>
          <a:noFill/>
        </p:spPr>
        <p:txBody>
          <a:bodyPr wrap="none" rtlCol="0">
            <a:spAutoFit/>
          </a:bodyPr>
          <a:lstStyle/>
          <a:p>
            <a:r>
              <a:rPr lang="en-US" b="1" dirty="0" smtClean="0"/>
              <a:t>Green</a:t>
            </a:r>
            <a:r>
              <a:rPr lang="en-US" dirty="0" smtClean="0"/>
              <a:t> </a:t>
            </a:r>
            <a:r>
              <a:rPr lang="en-US" dirty="0"/>
              <a:t>- States and Regions with Chemical Weapons </a:t>
            </a:r>
            <a:r>
              <a:rPr lang="en-US" dirty="0" smtClean="0"/>
              <a:t>Stockpiles</a:t>
            </a:r>
            <a:r>
              <a:rPr lang="en-US" dirty="0"/>
              <a:t/>
            </a:r>
            <a:br>
              <a:rPr lang="en-US" dirty="0"/>
            </a:br>
            <a:r>
              <a:rPr lang="en-US" b="1" dirty="0"/>
              <a:t>Yellow</a:t>
            </a:r>
            <a:r>
              <a:rPr lang="en-US" dirty="0"/>
              <a:t> - States and Regions without Chemical Weapons </a:t>
            </a:r>
            <a:r>
              <a:rPr lang="en-US" dirty="0" smtClean="0"/>
              <a:t>Stockpiles</a:t>
            </a:r>
            <a:r>
              <a:rPr lang="en-US" dirty="0"/>
              <a:t/>
            </a:r>
            <a:br>
              <a:rPr lang="en-US" dirty="0"/>
            </a:br>
            <a:r>
              <a:rPr lang="en-US" b="1" dirty="0"/>
              <a:t>Brown</a:t>
            </a:r>
            <a:r>
              <a:rPr lang="en-US" dirty="0"/>
              <a:t> - States and Regions that had Chemical Weapons </a:t>
            </a:r>
            <a:r>
              <a:rPr lang="en-US" dirty="0" smtClean="0"/>
              <a:t>Stockpiles</a:t>
            </a:r>
            <a:endParaRPr lang="en-US" dirty="0"/>
          </a:p>
        </p:txBody>
      </p:sp>
      <p:sp>
        <p:nvSpPr>
          <p:cNvPr id="5" name="Rectangle 4"/>
          <p:cNvSpPr/>
          <p:nvPr/>
        </p:nvSpPr>
        <p:spPr>
          <a:xfrm>
            <a:off x="967968" y="6172200"/>
            <a:ext cx="7280711" cy="646331"/>
          </a:xfrm>
          <a:prstGeom prst="rect">
            <a:avLst/>
          </a:prstGeom>
        </p:spPr>
        <p:txBody>
          <a:bodyPr wrap="none">
            <a:spAutoFit/>
          </a:bodyPr>
          <a:lstStyle/>
          <a:p>
            <a:r>
              <a:rPr lang="en-US" dirty="0">
                <a:hlinkClick r:id="rId3"/>
              </a:rPr>
              <a:t>http://www.cma.army.mil/map.aspxhttp://</a:t>
            </a:r>
            <a:r>
              <a:rPr lang="en-US" dirty="0" smtClean="0">
                <a:hlinkClick r:id="rId3"/>
              </a:rPr>
              <a:t>www.cma.army.mil/map.aspx</a:t>
            </a:r>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457200"/>
            <a:ext cx="8686800" cy="1077913"/>
          </a:xfrm>
          <a:prstGeom prst="rect">
            <a:avLst/>
          </a:prstGeom>
        </p:spPr>
        <p:txBody>
          <a:bodyPr>
            <a:spAutoFit/>
          </a:bodyPr>
          <a:lstStyle/>
          <a:p>
            <a:pPr algn="ctr">
              <a:defRPr/>
            </a:pPr>
            <a:r>
              <a:rPr lang="en-US" sz="3200" b="1" dirty="0">
                <a:solidFill>
                  <a:schemeClr val="accent6">
                    <a:lumMod val="50000"/>
                  </a:schemeClr>
                </a:solidFill>
                <a:latin typeface="Arial Black" pitchFamily="34" charset="0"/>
              </a:rPr>
              <a:t>United States Destruction of Chemical Weapons</a:t>
            </a:r>
          </a:p>
        </p:txBody>
      </p:sp>
      <p:pic>
        <p:nvPicPr>
          <p:cNvPr id="1157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6709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304800"/>
            <a:ext cx="8686800" cy="461963"/>
          </a:xfrm>
          <a:prstGeom prst="rect">
            <a:avLst/>
          </a:prstGeom>
        </p:spPr>
        <p:txBody>
          <a:bodyPr>
            <a:spAutoFit/>
          </a:bodyPr>
          <a:lstStyle/>
          <a:p>
            <a:pPr algn="ctr">
              <a:defRPr/>
            </a:pPr>
            <a:r>
              <a:rPr lang="en-US" sz="2400" b="1" dirty="0">
                <a:solidFill>
                  <a:schemeClr val="accent6">
                    <a:lumMod val="50000"/>
                  </a:schemeClr>
                </a:solidFill>
                <a:latin typeface="Arial Black" pitchFamily="34" charset="0"/>
              </a:rPr>
              <a:t>United States Destruction of Chemical Weapons</a:t>
            </a:r>
          </a:p>
        </p:txBody>
      </p:sp>
      <p:sp>
        <p:nvSpPr>
          <p:cNvPr id="5" name="Rectangle 4"/>
          <p:cNvSpPr>
            <a:spLocks noChangeArrowheads="1"/>
          </p:cNvSpPr>
          <p:nvPr/>
        </p:nvSpPr>
        <p:spPr bwMode="auto">
          <a:xfrm>
            <a:off x="533400" y="1966913"/>
            <a:ext cx="80010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800"/>
              <a:t>Johnston Atoll </a:t>
            </a:r>
          </a:p>
          <a:p>
            <a:pPr marL="800100" lvl="1" indent="-342900">
              <a:buFont typeface="Arial" pitchFamily="34" charset="0"/>
              <a:buChar char="•"/>
            </a:pPr>
            <a:r>
              <a:rPr lang="en-US" sz="2400"/>
              <a:t>800 miles southwest of Hawaii</a:t>
            </a:r>
          </a:p>
          <a:p>
            <a:pPr marL="800100" lvl="1" indent="-342900">
              <a:buFont typeface="Arial" pitchFamily="34" charset="0"/>
              <a:buChar char="•"/>
            </a:pPr>
            <a:r>
              <a:rPr lang="en-US" sz="2400"/>
              <a:t>Chemical weapons have been stored on Johnston Island since 1971. </a:t>
            </a:r>
          </a:p>
          <a:p>
            <a:pPr marL="800100" lvl="1" indent="-342900">
              <a:buFont typeface="Arial" pitchFamily="34" charset="0"/>
              <a:buChar char="•"/>
            </a:pPr>
            <a:r>
              <a:rPr lang="en-US" sz="2400"/>
              <a:t>CW formerly held in Okinawa</a:t>
            </a:r>
          </a:p>
          <a:p>
            <a:pPr marL="800100" lvl="1" indent="-342900">
              <a:buFont typeface="Arial" pitchFamily="34" charset="0"/>
              <a:buChar char="•"/>
            </a:pPr>
            <a:r>
              <a:rPr lang="en-US" sz="2400"/>
              <a:t>1990 – CW from the Federal Republic of Germany were transferred to Johnston Atoll for destruction </a:t>
            </a:r>
          </a:p>
          <a:p>
            <a:pPr marL="800100" lvl="1" indent="-342900">
              <a:buFont typeface="Arial" pitchFamily="34" charset="0"/>
              <a:buChar char="•"/>
            </a:pPr>
            <a:r>
              <a:rPr lang="en-US" sz="2400"/>
              <a:t>1991 - range-recovered chemical munitions were brought from the Solomon Islands. </a:t>
            </a:r>
          </a:p>
          <a:p>
            <a:pPr marL="800100" lvl="1" indent="-342900">
              <a:buFont typeface="Arial" pitchFamily="34" charset="0"/>
              <a:buChar char="•"/>
            </a:pPr>
            <a:r>
              <a:rPr lang="en-US" sz="2400"/>
              <a:t>1981-2000 - world's first full-scale facility built to destroy chemical weapons. </a:t>
            </a:r>
          </a:p>
          <a:p>
            <a:pPr marL="800100" lvl="1" indent="-342900">
              <a:buFont typeface="Arial" pitchFamily="34" charset="0"/>
              <a:buChar char="•"/>
            </a:pPr>
            <a:r>
              <a:rPr lang="en-US" sz="2400"/>
              <a:t>Incineration of CW finished in 2000</a:t>
            </a:r>
          </a:p>
        </p:txBody>
      </p:sp>
      <p:pic>
        <p:nvPicPr>
          <p:cNvPr id="11674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33450"/>
            <a:ext cx="2438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528638"/>
            <a:ext cx="8686800" cy="461962"/>
          </a:xfrm>
          <a:prstGeom prst="rect">
            <a:avLst/>
          </a:prstGeom>
        </p:spPr>
        <p:txBody>
          <a:bodyPr>
            <a:spAutoFit/>
          </a:bodyPr>
          <a:lstStyle/>
          <a:p>
            <a:pPr algn="ctr">
              <a:defRPr/>
            </a:pPr>
            <a:r>
              <a:rPr lang="en-US" sz="2400" b="1" dirty="0">
                <a:solidFill>
                  <a:schemeClr val="accent6">
                    <a:lumMod val="50000"/>
                  </a:schemeClr>
                </a:solidFill>
                <a:latin typeface="Arial Black" pitchFamily="34" charset="0"/>
              </a:rPr>
              <a:t>United States Destruction of Chemical Weapons</a:t>
            </a:r>
          </a:p>
        </p:txBody>
      </p:sp>
      <p:sp>
        <p:nvSpPr>
          <p:cNvPr id="5" name="Rectangle 4"/>
          <p:cNvSpPr>
            <a:spLocks noChangeArrowheads="1"/>
          </p:cNvSpPr>
          <p:nvPr/>
        </p:nvSpPr>
        <p:spPr bwMode="auto">
          <a:xfrm>
            <a:off x="533400" y="1143000"/>
            <a:ext cx="800100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400" dirty="0"/>
              <a:t>Newport, Indiana</a:t>
            </a:r>
          </a:p>
          <a:p>
            <a:pPr marL="800100" lvl="1" indent="-342900">
              <a:buFont typeface="Arial" pitchFamily="34" charset="0"/>
              <a:buChar char="•"/>
            </a:pPr>
            <a:r>
              <a:rPr lang="en-US" sz="2400" dirty="0"/>
              <a:t>August 2008 – 100% of VX neutralized by mixing with water and sodium hydroxide and heating to 194°F (90°C)</a:t>
            </a:r>
          </a:p>
          <a:p>
            <a:pPr marL="800100" lvl="1" indent="-342900">
              <a:buFont typeface="Arial" pitchFamily="34" charset="0"/>
              <a:buChar char="•"/>
            </a:pPr>
            <a:endParaRPr lang="en-US" sz="2400" dirty="0"/>
          </a:p>
          <a:p>
            <a:pPr marL="800100" lvl="1" indent="-342900">
              <a:buFont typeface="Arial" pitchFamily="34" charset="0"/>
              <a:buChar char="•"/>
            </a:pPr>
            <a:endParaRPr lang="en-US" sz="2400" dirty="0"/>
          </a:p>
          <a:p>
            <a:pPr marL="800100" lvl="1" indent="-342900">
              <a:buFont typeface="Arial" pitchFamily="34" charset="0"/>
              <a:buChar char="•"/>
            </a:pPr>
            <a:endParaRPr lang="en-US" sz="2400" dirty="0"/>
          </a:p>
          <a:p>
            <a:pPr marL="800100" lvl="1" indent="-342900">
              <a:spcAft>
                <a:spcPts val="1200"/>
              </a:spcAft>
              <a:buFont typeface="Arial" pitchFamily="34" charset="0"/>
              <a:buChar char="•"/>
            </a:pPr>
            <a:endParaRPr lang="en-US" sz="2400" dirty="0"/>
          </a:p>
          <a:p>
            <a:pPr marL="342900" indent="-342900">
              <a:buFont typeface="Arial" pitchFamily="34" charset="0"/>
              <a:buChar char="•"/>
            </a:pPr>
            <a:r>
              <a:rPr lang="en-US" sz="2400" dirty="0"/>
              <a:t>Edgewood, Maryland</a:t>
            </a:r>
          </a:p>
          <a:p>
            <a:pPr marL="800100" lvl="1" indent="-342900">
              <a:buFont typeface="Arial" pitchFamily="34" charset="0"/>
              <a:buChar char="•"/>
            </a:pPr>
            <a:r>
              <a:rPr lang="en-US" sz="2400" dirty="0"/>
              <a:t>Agent destruction operations began in April 2003 and were completed in February 2006.</a:t>
            </a:r>
          </a:p>
          <a:p>
            <a:pPr marL="342900" indent="-342900">
              <a:buFont typeface="Arial" pitchFamily="34" charset="0"/>
              <a:buChar char="•"/>
            </a:pPr>
            <a:r>
              <a:rPr lang="en-US" sz="2400" dirty="0" smtClean="0"/>
              <a:t>Pine </a:t>
            </a:r>
            <a:r>
              <a:rPr lang="en-US" sz="2400" dirty="0"/>
              <a:t>Bluff, Arkansas</a:t>
            </a:r>
          </a:p>
          <a:p>
            <a:pPr marL="800100" lvl="1" indent="-342900">
              <a:buFont typeface="Arial" pitchFamily="34" charset="0"/>
              <a:buChar char="•"/>
            </a:pPr>
            <a:r>
              <a:rPr lang="en-US" sz="2400" dirty="0"/>
              <a:t>Completed destruction of sarin, VX, and blister agents by incineration on April, </a:t>
            </a:r>
            <a:r>
              <a:rPr lang="en-US" sz="2400" dirty="0" smtClean="0"/>
              <a:t>2010</a:t>
            </a:r>
            <a:endParaRPr lang="en-US" sz="2400" dirty="0"/>
          </a:p>
        </p:txBody>
      </p:sp>
      <p:pic>
        <p:nvPicPr>
          <p:cNvPr id="1177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5638" y="2743200"/>
            <a:ext cx="21240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Box 1"/>
          <p:cNvSpPr txBox="1">
            <a:spLocks noChangeArrowheads="1"/>
          </p:cNvSpPr>
          <p:nvPr/>
        </p:nvSpPr>
        <p:spPr bwMode="auto">
          <a:xfrm>
            <a:off x="1447800" y="32004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VX at Newport</a:t>
            </a:r>
          </a:p>
        </p:txBody>
      </p:sp>
      <p:pic>
        <p:nvPicPr>
          <p:cNvPr id="1177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913" y="2874963"/>
            <a:ext cx="23002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376238"/>
            <a:ext cx="8686800" cy="461962"/>
          </a:xfrm>
          <a:prstGeom prst="rect">
            <a:avLst/>
          </a:prstGeom>
        </p:spPr>
        <p:txBody>
          <a:bodyPr>
            <a:spAutoFit/>
          </a:bodyPr>
          <a:lstStyle/>
          <a:p>
            <a:pPr algn="ctr">
              <a:defRPr/>
            </a:pPr>
            <a:r>
              <a:rPr lang="en-US" sz="2400" b="1" dirty="0">
                <a:solidFill>
                  <a:schemeClr val="accent6">
                    <a:lumMod val="50000"/>
                  </a:schemeClr>
                </a:solidFill>
                <a:latin typeface="Arial Black" pitchFamily="34" charset="0"/>
              </a:rPr>
              <a:t>United States Destruction of Chemical Weapons</a:t>
            </a:r>
          </a:p>
        </p:txBody>
      </p:sp>
      <p:sp>
        <p:nvSpPr>
          <p:cNvPr id="5" name="Rectangle 4"/>
          <p:cNvSpPr>
            <a:spLocks noChangeArrowheads="1"/>
          </p:cNvSpPr>
          <p:nvPr/>
        </p:nvSpPr>
        <p:spPr bwMode="auto">
          <a:xfrm>
            <a:off x="381000" y="1219200"/>
            <a:ext cx="85344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400" dirty="0"/>
              <a:t>Anniston, Alabama</a:t>
            </a:r>
          </a:p>
          <a:p>
            <a:pPr marL="800100" lvl="1" indent="-342900">
              <a:buFont typeface="Arial" pitchFamily="34" charset="0"/>
              <a:buChar char="•"/>
            </a:pPr>
            <a:r>
              <a:rPr lang="en-US" sz="2400" dirty="0"/>
              <a:t>Completed destruction of sarin, VX, and blister agents by incineration on September 22, 2011</a:t>
            </a:r>
          </a:p>
          <a:p>
            <a:pPr marL="342900" indent="-342900">
              <a:buFont typeface="Arial" charset="0"/>
              <a:buChar char="•"/>
              <a:defRPr/>
            </a:pPr>
            <a:r>
              <a:rPr lang="en-US" sz="2400" dirty="0" smtClean="0">
                <a:latin typeface="Arial" charset="0"/>
              </a:rPr>
              <a:t>Umatilla </a:t>
            </a:r>
            <a:r>
              <a:rPr lang="en-US" sz="2400" dirty="0">
                <a:latin typeface="Arial" charset="0"/>
              </a:rPr>
              <a:t>(</a:t>
            </a:r>
            <a:r>
              <a:rPr lang="en-US" sz="2400" dirty="0" err="1">
                <a:latin typeface="Arial" charset="0"/>
              </a:rPr>
              <a:t>yü-mə</a:t>
            </a:r>
            <a:r>
              <a:rPr lang="en-US" sz="2400" dirty="0">
                <a:latin typeface="Arial" charset="0"/>
              </a:rPr>
              <a:t>-ˈ</a:t>
            </a:r>
            <a:r>
              <a:rPr lang="en-US" sz="2400" dirty="0" err="1">
                <a:latin typeface="Arial" charset="0"/>
              </a:rPr>
              <a:t>ti-lə</a:t>
            </a:r>
            <a:r>
              <a:rPr lang="en-US" sz="2400" dirty="0">
                <a:latin typeface="Arial" charset="0"/>
              </a:rPr>
              <a:t>), Oregon – </a:t>
            </a:r>
          </a:p>
          <a:p>
            <a:pPr marL="800100" lvl="1" indent="-342900">
              <a:buFont typeface="Arial" charset="0"/>
              <a:buChar char="•"/>
              <a:defRPr/>
            </a:pPr>
            <a:r>
              <a:rPr lang="en-US" sz="2400" dirty="0">
                <a:latin typeface="Arial" charset="0"/>
              </a:rPr>
              <a:t>10/25/11 - Completed incineration at 2,700 degrees Fahrenheit of 3,717 tons of nerve gas and blister agent</a:t>
            </a:r>
          </a:p>
          <a:p>
            <a:pPr marL="342900" indent="-342900">
              <a:buFont typeface="Arial" charset="0"/>
              <a:buChar char="•"/>
              <a:defRPr/>
            </a:pPr>
            <a:endParaRPr lang="en-US" sz="2800" dirty="0">
              <a:latin typeface="Arial" charset="0"/>
            </a:endParaRPr>
          </a:p>
          <a:p>
            <a:pPr marL="342900" indent="-342900">
              <a:buFont typeface="Arial" charset="0"/>
              <a:buChar char="•"/>
              <a:defRPr/>
            </a:pPr>
            <a:endParaRPr lang="en-US" sz="2800" dirty="0">
              <a:latin typeface="Arial" charset="0"/>
            </a:endParaRPr>
          </a:p>
          <a:p>
            <a:pPr>
              <a:defRPr/>
            </a:pPr>
            <a:r>
              <a:rPr lang="en-US" sz="2800" dirty="0">
                <a:latin typeface="Arial" charset="0"/>
              </a:rPr>
              <a:t>	</a:t>
            </a:r>
          </a:p>
          <a:p>
            <a:pPr>
              <a:defRPr/>
            </a:pPr>
            <a:endParaRPr lang="en-US" sz="2800" dirty="0">
              <a:latin typeface="Arial" charset="0"/>
            </a:endParaRPr>
          </a:p>
          <a:p>
            <a:pPr>
              <a:defRPr/>
            </a:pPr>
            <a:endParaRPr lang="en-US" sz="2800" dirty="0">
              <a:latin typeface="Arial" charset="0"/>
            </a:endParaRPr>
          </a:p>
          <a:p>
            <a:pPr>
              <a:spcAft>
                <a:spcPts val="1200"/>
              </a:spcAft>
              <a:defRPr/>
            </a:pPr>
            <a:endParaRPr lang="en-US" sz="2800" dirty="0">
              <a:latin typeface="Arial" charset="0"/>
            </a:endParaRPr>
          </a:p>
          <a:p>
            <a:pPr>
              <a:defRPr/>
            </a:pPr>
            <a:r>
              <a:rPr lang="en-US" sz="2400" dirty="0">
                <a:latin typeface="Arial" charset="0"/>
              </a:rPr>
              <a:t>             </a:t>
            </a:r>
            <a:r>
              <a:rPr lang="en-US" sz="2400" dirty="0" smtClean="0">
                <a:latin typeface="Arial" charset="0"/>
              </a:rPr>
              <a:t>Destruction </a:t>
            </a:r>
            <a:r>
              <a:rPr lang="en-US" sz="2400" dirty="0">
                <a:latin typeface="Arial" charset="0"/>
              </a:rPr>
              <a:t>of mustard agent at Umatilla</a:t>
            </a:r>
          </a:p>
        </p:txBody>
      </p:sp>
      <p:pic>
        <p:nvPicPr>
          <p:cNvPr id="11878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7463" y="3581400"/>
            <a:ext cx="3233737" cy="245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10" name="Rectangle 9"/>
          <p:cNvSpPr/>
          <p:nvPr/>
        </p:nvSpPr>
        <p:spPr>
          <a:xfrm>
            <a:off x="228600" y="457200"/>
            <a:ext cx="8686800" cy="461963"/>
          </a:xfrm>
          <a:prstGeom prst="rect">
            <a:avLst/>
          </a:prstGeom>
        </p:spPr>
        <p:txBody>
          <a:bodyPr>
            <a:spAutoFit/>
          </a:bodyPr>
          <a:lstStyle/>
          <a:p>
            <a:pPr algn="ctr">
              <a:defRPr/>
            </a:pPr>
            <a:r>
              <a:rPr lang="en-US" sz="2400" b="1" dirty="0">
                <a:solidFill>
                  <a:schemeClr val="accent6">
                    <a:lumMod val="50000"/>
                  </a:schemeClr>
                </a:solidFill>
                <a:latin typeface="Arial Black" pitchFamily="34" charset="0"/>
              </a:rPr>
              <a:t>Umatilla, Oregon CW Destruction Facility</a:t>
            </a:r>
          </a:p>
        </p:txBody>
      </p:sp>
      <p:pic>
        <p:nvPicPr>
          <p:cNvPr id="1198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00150"/>
            <a:ext cx="869315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14600" y="990600"/>
            <a:ext cx="6248400" cy="830997"/>
          </a:xfrm>
          <a:prstGeom prst="rect">
            <a:avLst/>
          </a:prstGeom>
        </p:spPr>
        <p:txBody>
          <a:bodyPr wrap="square">
            <a:spAutoFit/>
          </a:bodyPr>
          <a:lstStyle/>
          <a:p>
            <a:pPr>
              <a:defRPr/>
            </a:pPr>
            <a:r>
              <a:rPr lang="en-US" sz="2400" b="1" dirty="0">
                <a:solidFill>
                  <a:schemeClr val="accent6">
                    <a:lumMod val="50000"/>
                  </a:schemeClr>
                </a:solidFill>
                <a:latin typeface="Arial Black" pitchFamily="34" charset="0"/>
              </a:rPr>
              <a:t>United States </a:t>
            </a:r>
            <a:r>
              <a:rPr lang="en-US" sz="2400" b="1" dirty="0" smtClean="0">
                <a:solidFill>
                  <a:schemeClr val="accent6">
                    <a:lumMod val="50000"/>
                  </a:schemeClr>
                </a:solidFill>
                <a:latin typeface="Arial Black" pitchFamily="34" charset="0"/>
              </a:rPr>
              <a:t>Chemical Weapons Destruction</a:t>
            </a:r>
            <a:endParaRPr lang="en-US" sz="2400" b="1" dirty="0">
              <a:solidFill>
                <a:schemeClr val="accent6">
                  <a:lumMod val="50000"/>
                </a:schemeClr>
              </a:solidFill>
              <a:latin typeface="Arial Black" pitchFamily="34" charset="0"/>
            </a:endParaRPr>
          </a:p>
        </p:txBody>
      </p:sp>
      <p:sp>
        <p:nvSpPr>
          <p:cNvPr id="5" name="Rectangle 4"/>
          <p:cNvSpPr>
            <a:spLocks noChangeArrowheads="1"/>
          </p:cNvSpPr>
          <p:nvPr/>
        </p:nvSpPr>
        <p:spPr bwMode="auto">
          <a:xfrm>
            <a:off x="2209800" y="2202120"/>
            <a:ext cx="67056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Char char="•"/>
            </a:pPr>
            <a:r>
              <a:rPr lang="en-US" sz="2800" dirty="0"/>
              <a:t>Tooele (</a:t>
            </a:r>
            <a:r>
              <a:rPr lang="en-US" sz="2800" dirty="0" err="1"/>
              <a:t>tü</a:t>
            </a:r>
            <a:r>
              <a:rPr lang="en-US" sz="2800" dirty="0"/>
              <a:t>-ˈe-</a:t>
            </a:r>
            <a:r>
              <a:rPr lang="en-US" sz="2800" dirty="0" err="1"/>
              <a:t>lə</a:t>
            </a:r>
            <a:r>
              <a:rPr lang="en-US" sz="2800" dirty="0"/>
              <a:t>), Utah</a:t>
            </a:r>
          </a:p>
          <a:p>
            <a:pPr marL="800100" lvl="1" indent="-342900">
              <a:buFont typeface="Arial" pitchFamily="34" charset="0"/>
              <a:buChar char="•"/>
            </a:pPr>
            <a:r>
              <a:rPr lang="en-US" sz="2400" dirty="0" smtClean="0"/>
              <a:t>Destruction facility for chemical </a:t>
            </a:r>
            <a:r>
              <a:rPr lang="en-US" sz="2400" dirty="0"/>
              <a:t>agents </a:t>
            </a:r>
            <a:r>
              <a:rPr lang="en-US" sz="2400" dirty="0" smtClean="0"/>
              <a:t>stored at the Deseret (</a:t>
            </a:r>
            <a:r>
              <a:rPr lang="en-US" sz="2400" dirty="0"/>
              <a:t>de-</a:t>
            </a:r>
            <a:r>
              <a:rPr lang="en-US" sz="2400" dirty="0" err="1"/>
              <a:t>zə</a:t>
            </a:r>
            <a:r>
              <a:rPr lang="en-US" sz="2400" dirty="0"/>
              <a:t>-ˈ</a:t>
            </a:r>
            <a:r>
              <a:rPr lang="en-US" sz="2400" dirty="0" smtClean="0"/>
              <a:t>ret) Chemical Depot</a:t>
            </a:r>
            <a:endParaRPr lang="en-US" sz="2400" dirty="0"/>
          </a:p>
          <a:p>
            <a:pPr marL="800100" lvl="1" indent="-342900">
              <a:buFont typeface="Arial" pitchFamily="34" charset="0"/>
              <a:buChar char="•"/>
            </a:pPr>
            <a:r>
              <a:rPr lang="en-US" sz="2400" dirty="0"/>
              <a:t>The last chemical agent munitions </a:t>
            </a:r>
            <a:r>
              <a:rPr lang="en-US" sz="2400" dirty="0" smtClean="0"/>
              <a:t>were destroyed </a:t>
            </a:r>
            <a:r>
              <a:rPr lang="en-US" sz="2400" dirty="0"/>
              <a:t>on Jan. 21, 2012. </a:t>
            </a:r>
            <a:endParaRPr lang="en-US" sz="2800" dirty="0"/>
          </a:p>
        </p:txBody>
      </p:sp>
    </p:spTree>
    <p:extLst>
      <p:ext uri="{BB962C8B-B14F-4D97-AF65-F5344CB8AC3E}">
        <p14:creationId xmlns:p14="http://schemas.microsoft.com/office/powerpoint/2010/main" val="2972001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Rectangle 9"/>
          <p:cNvSpPr/>
          <p:nvPr/>
        </p:nvSpPr>
        <p:spPr>
          <a:xfrm>
            <a:off x="228600" y="304800"/>
            <a:ext cx="8686800" cy="461963"/>
          </a:xfrm>
          <a:prstGeom prst="rect">
            <a:avLst/>
          </a:prstGeom>
        </p:spPr>
        <p:txBody>
          <a:bodyPr>
            <a:spAutoFit/>
          </a:bodyPr>
          <a:lstStyle/>
          <a:p>
            <a:pPr algn="ctr">
              <a:defRPr/>
            </a:pPr>
            <a:r>
              <a:rPr lang="en-US" sz="2400" b="1" dirty="0">
                <a:solidFill>
                  <a:schemeClr val="accent6">
                    <a:lumMod val="50000"/>
                  </a:schemeClr>
                </a:solidFill>
                <a:latin typeface="Arial Black" pitchFamily="34" charset="0"/>
              </a:rPr>
              <a:t>United States Remaining Chemical Weapons</a:t>
            </a:r>
          </a:p>
        </p:txBody>
      </p:sp>
      <p:sp>
        <p:nvSpPr>
          <p:cNvPr id="5" name="Rectangle 4"/>
          <p:cNvSpPr>
            <a:spLocks noChangeArrowheads="1"/>
          </p:cNvSpPr>
          <p:nvPr/>
        </p:nvSpPr>
        <p:spPr bwMode="auto">
          <a:xfrm>
            <a:off x="381000" y="1066800"/>
            <a:ext cx="8534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800" dirty="0" smtClean="0"/>
              <a:t>Blue </a:t>
            </a:r>
            <a:r>
              <a:rPr lang="en-US" sz="2800" dirty="0"/>
              <a:t>Grass, Kentucky </a:t>
            </a:r>
          </a:p>
          <a:p>
            <a:pPr marL="800100" lvl="1" indent="-342900">
              <a:buFont typeface="Arial" pitchFamily="34" charset="0"/>
              <a:buChar char="•"/>
            </a:pPr>
            <a:r>
              <a:rPr lang="en-US" sz="2400" dirty="0"/>
              <a:t>Chemical weapons will be destroyed by chemical neutralization</a:t>
            </a:r>
            <a:r>
              <a:rPr lang="en-US" sz="2400" dirty="0" smtClean="0"/>
              <a:t>.</a:t>
            </a:r>
            <a:r>
              <a:rPr lang="en-US" sz="2400" dirty="0"/>
              <a:t> </a:t>
            </a:r>
            <a:endParaRPr lang="en-US" sz="2400" dirty="0" smtClean="0"/>
          </a:p>
          <a:p>
            <a:pPr marL="800100" lvl="1" indent="-342900">
              <a:buFont typeface="Arial" pitchFamily="34" charset="0"/>
              <a:buChar char="•"/>
            </a:pPr>
            <a:r>
              <a:rPr lang="en-US" sz="2400" dirty="0" smtClean="0"/>
              <a:t>Has 523 </a:t>
            </a:r>
            <a:r>
              <a:rPr lang="en-US" sz="2400" dirty="0"/>
              <a:t>tons of nerve agents GB and VX, and mustard agent in projectiles, </a:t>
            </a:r>
            <a:r>
              <a:rPr lang="en-US" sz="2400" dirty="0" smtClean="0"/>
              <a:t>warheads, </a:t>
            </a:r>
            <a:r>
              <a:rPr lang="en-US" sz="2400" dirty="0"/>
              <a:t>and rockets. </a:t>
            </a:r>
            <a:endParaRPr lang="en-US" sz="2400" dirty="0" smtClean="0"/>
          </a:p>
          <a:p>
            <a:pPr marL="800100" lvl="1" indent="-342900">
              <a:buFont typeface="Arial" pitchFamily="34" charset="0"/>
              <a:buChar char="•"/>
            </a:pPr>
            <a:endParaRPr lang="en-US" sz="2400" dirty="0" smtClean="0"/>
          </a:p>
          <a:p>
            <a:pPr lvl="1"/>
            <a:r>
              <a:rPr lang="en-US" sz="2400" dirty="0">
                <a:hlinkClick r:id="rId2"/>
              </a:rPr>
              <a:t>http://</a:t>
            </a:r>
            <a:r>
              <a:rPr lang="en-US" sz="2400" dirty="0" smtClean="0">
                <a:hlinkClick r:id="rId2"/>
              </a:rPr>
              <a:t>www.cma.army.mil/bluegrass.aspx</a:t>
            </a:r>
            <a:endParaRPr lang="en-US" sz="2400" dirty="0" smtClean="0"/>
          </a:p>
          <a:p>
            <a:endParaRPr lang="en-US" sz="2400" dirty="0"/>
          </a:p>
          <a:p>
            <a:pPr marL="342900" indent="-342900">
              <a:buFont typeface="Arial" pitchFamily="34" charset="0"/>
              <a:buChar char="•"/>
            </a:pPr>
            <a:r>
              <a:rPr lang="en-US" sz="2800" dirty="0"/>
              <a:t>Pueblo, Colorado</a:t>
            </a:r>
          </a:p>
          <a:p>
            <a:pPr marL="800100" lvl="1" indent="-342900">
              <a:buFont typeface="Arial" pitchFamily="34" charset="0"/>
              <a:buChar char="•"/>
            </a:pPr>
            <a:r>
              <a:rPr lang="en-US" sz="2400" dirty="0"/>
              <a:t>Will destroy 2,371 metric tons of mustard agent stored in different types of projectiles and mortars by neutralization</a:t>
            </a:r>
            <a:r>
              <a:rPr lang="en-US" sz="2400" dirty="0" smtClean="0"/>
              <a:t>.</a:t>
            </a:r>
          </a:p>
          <a:p>
            <a:endParaRPr lang="en-US" sz="2400" dirty="0"/>
          </a:p>
          <a:p>
            <a:pPr lvl="1"/>
            <a:r>
              <a:rPr lang="en-US" sz="2400" dirty="0">
                <a:hlinkClick r:id="rId3"/>
              </a:rPr>
              <a:t>http://</a:t>
            </a:r>
            <a:r>
              <a:rPr lang="en-US" sz="2400" dirty="0" smtClean="0">
                <a:hlinkClick r:id="rId3"/>
              </a:rPr>
              <a:t>www.cma.army.mil/pueblo.aspx</a:t>
            </a:r>
            <a:endParaRPr lang="en-US" sz="2400" dirty="0" smtClean="0"/>
          </a:p>
          <a:p>
            <a:endParaRPr lang="en-US" sz="2400" dirty="0"/>
          </a:p>
        </p:txBody>
      </p:sp>
    </p:spTree>
    <p:extLst>
      <p:ext uri="{BB962C8B-B14F-4D97-AF65-F5344CB8AC3E}">
        <p14:creationId xmlns:p14="http://schemas.microsoft.com/office/powerpoint/2010/main" val="179129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lumMod val="20000"/>
                <a:lumOff val="80000"/>
              </a:schemeClr>
            </a:gs>
            <a:gs pos="50000">
              <a:schemeClr val="accent1">
                <a:shade val="67500"/>
                <a:satMod val="115000"/>
              </a:schemeClr>
            </a:gs>
            <a:gs pos="100000">
              <a:schemeClr val="accent1">
                <a:shade val="100000"/>
                <a:satMod val="115000"/>
              </a:schemeClr>
            </a:gs>
          </a:gsLst>
          <a:path path="circle">
            <a:fillToRect l="100000" t="100000"/>
          </a:path>
        </a:gra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304800"/>
            <a:ext cx="7924800" cy="690562"/>
          </a:xfrm>
        </p:spPr>
        <p:txBody>
          <a:bodyPr>
            <a:noAutofit/>
          </a:bodyPr>
          <a:lstStyle/>
          <a:p>
            <a:pPr>
              <a:defRPr/>
            </a:pPr>
            <a:r>
              <a:rPr lang="en-US" sz="3200" dirty="0" smtClean="0">
                <a:solidFill>
                  <a:schemeClr val="accent6">
                    <a:lumMod val="75000"/>
                  </a:schemeClr>
                </a:solidFill>
                <a:latin typeface="Arial Black" pitchFamily="34" charset="0"/>
              </a:rPr>
              <a:t>Destruction of VX (more later)</a:t>
            </a:r>
          </a:p>
        </p:txBody>
      </p:sp>
      <p:sp>
        <p:nvSpPr>
          <p:cNvPr id="54275" name="Rectangle 4"/>
          <p:cNvSpPr>
            <a:spLocks noGrp="1" noChangeArrowheads="1"/>
          </p:cNvSpPr>
          <p:nvPr>
            <p:ph type="body" sz="half" idx="2"/>
          </p:nvPr>
        </p:nvSpPr>
        <p:spPr>
          <a:xfrm>
            <a:off x="304800" y="1219200"/>
            <a:ext cx="8534400" cy="2438400"/>
          </a:xfrm>
        </p:spPr>
        <p:txBody>
          <a:bodyPr/>
          <a:lstStyle/>
          <a:p>
            <a:r>
              <a:rPr lang="en-US" sz="2400" dirty="0" smtClean="0"/>
              <a:t>VX can be converted into safer substances by combining it with a concentrated solution of sodium hydroxide, NaOH.</a:t>
            </a:r>
          </a:p>
          <a:p>
            <a:r>
              <a:rPr lang="en-US" sz="2400" dirty="0" smtClean="0"/>
              <a:t>The reaction is called hydrolysis, in which water, H</a:t>
            </a:r>
            <a:r>
              <a:rPr lang="en-US" sz="2400" baseline="-25000" dirty="0" smtClean="0"/>
              <a:t>2</a:t>
            </a:r>
            <a:r>
              <a:rPr lang="en-US" sz="2400" dirty="0" smtClean="0"/>
              <a:t>O, divides into H, which combines with one part of a molecule, and OH, which combines with another part of the molecule, splitting the molecule into two parts.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752850"/>
            <a:ext cx="7620000" cy="13239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5076825"/>
            <a:ext cx="7600950" cy="1323975"/>
          </a:xfrm>
          <a:prstGeom prst="rect">
            <a:avLst/>
          </a:prstGeom>
        </p:spPr>
      </p:pic>
    </p:spTree>
    <p:extLst>
      <p:ext uri="{BB962C8B-B14F-4D97-AF65-F5344CB8AC3E}">
        <p14:creationId xmlns:p14="http://schemas.microsoft.com/office/powerpoint/2010/main" val="3079856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38400" y="874713"/>
            <a:ext cx="6019800" cy="954087"/>
          </a:xfrm>
          <a:prstGeom prst="rect">
            <a:avLst/>
          </a:prstGeom>
        </p:spPr>
        <p:txBody>
          <a:bodyPr>
            <a:spAutoFit/>
          </a:bodyPr>
          <a:lstStyle/>
          <a:p>
            <a:pPr>
              <a:defRPr/>
            </a:pPr>
            <a:r>
              <a:rPr lang="en-US" sz="2800" b="1" dirty="0">
                <a:solidFill>
                  <a:schemeClr val="accent6">
                    <a:lumMod val="50000"/>
                  </a:schemeClr>
                </a:solidFill>
                <a:latin typeface="Arial Black" pitchFamily="34" charset="0"/>
              </a:rPr>
              <a:t>United States Destruction of Chemical Weapons</a:t>
            </a:r>
          </a:p>
        </p:txBody>
      </p:sp>
      <p:sp>
        <p:nvSpPr>
          <p:cNvPr id="5" name="Rectangle 4"/>
          <p:cNvSpPr>
            <a:spLocks noChangeArrowheads="1"/>
          </p:cNvSpPr>
          <p:nvPr/>
        </p:nvSpPr>
        <p:spPr bwMode="auto">
          <a:xfrm>
            <a:off x="1981200" y="2209800"/>
            <a:ext cx="6934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3200" dirty="0"/>
              <a:t>Will miss April 29, 2012 </a:t>
            </a:r>
            <a:r>
              <a:rPr lang="en-US" sz="3200" dirty="0" smtClean="0"/>
              <a:t>deadline</a:t>
            </a:r>
          </a:p>
          <a:p>
            <a:pPr marL="342900" indent="-342900">
              <a:buFont typeface="Arial" pitchFamily="34" charset="0"/>
              <a:buChar char="•"/>
            </a:pPr>
            <a:r>
              <a:rPr lang="en-US" sz="3200" dirty="0"/>
              <a:t>OPCW OK’d an extension in the December 2011 meeting</a:t>
            </a:r>
            <a:r>
              <a:rPr lang="en-US" sz="3200" dirty="0" smtClean="0"/>
              <a:t>.</a:t>
            </a:r>
            <a:endParaRPr lang="en-US" sz="3200" dirty="0"/>
          </a:p>
          <a:p>
            <a:pPr marL="342900" indent="-342900">
              <a:buFont typeface="Arial" pitchFamily="34" charset="0"/>
              <a:buChar char="•"/>
            </a:pPr>
            <a:r>
              <a:rPr lang="en-US" sz="3200" dirty="0"/>
              <a:t>U.S. Congress has set 2017 as date for 100% destruction</a:t>
            </a:r>
          </a:p>
          <a:p>
            <a:pPr marL="342900" indent="-342900">
              <a:buFont typeface="Arial" pitchFamily="34" charset="0"/>
              <a:buChar char="•"/>
            </a:pPr>
            <a:r>
              <a:rPr lang="en-US" sz="3200" dirty="0"/>
              <a:t>U.S. Army projects 2021 as a more likely end point</a:t>
            </a:r>
          </a:p>
          <a:p>
            <a:pPr marL="342900" indent="-342900">
              <a:buFont typeface="Arial" pitchFamily="34" charset="0"/>
              <a:buChar char="•"/>
            </a:pPr>
            <a:r>
              <a:rPr lang="en-US" sz="3200" dirty="0"/>
              <a:t>Will have cost $40 billion</a:t>
            </a: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9836</TotalTime>
  <Words>12983</Words>
  <Application>Microsoft Office PowerPoint</Application>
  <PresentationFormat>On-screen Show (4:3)</PresentationFormat>
  <Paragraphs>1404</Paragraphs>
  <Slides>196</Slides>
  <Notes>91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196</vt:i4>
      </vt:variant>
    </vt:vector>
  </HeadingPairs>
  <TitlesOfParts>
    <vt:vector size="200" baseType="lpstr">
      <vt:lpstr>Default Design</vt:lpstr>
      <vt:lpstr>Clip</vt:lpstr>
      <vt:lpstr>CS ChemDraw Drawing</vt:lpstr>
      <vt:lpstr>VISIO</vt:lpstr>
      <vt:lpstr>Lectures 4 and 5:  Science and Technology</vt:lpstr>
      <vt:lpstr>Organic Chemistry</vt:lpstr>
      <vt:lpstr>Ways to Describe Organic Compounds</vt:lpstr>
      <vt:lpstr>Alkanes - Hydrocarbons (compounds composed of carbon and hydrogen) in which all of the carbon-carbon bonds are single bonds</vt:lpstr>
      <vt:lpstr>Alkenes - Hydrocarbons that have one or more carbon-carbon double bonds </vt:lpstr>
      <vt:lpstr>Benzene</vt:lpstr>
      <vt:lpstr>Arenes (or Aromatics) - Compounds that contain the benzene ring </vt:lpstr>
      <vt:lpstr>Alcohols - compounds with one or more -OH groups attached to a hydrocarbon group</vt:lpstr>
      <vt:lpstr>Chemical Weapons (CW)</vt:lpstr>
      <vt:lpstr>PowerPoint Presentation</vt:lpstr>
      <vt:lpstr>Choking Agents</vt:lpstr>
      <vt:lpstr>Blister Agents (Vesicants)</vt:lpstr>
      <vt:lpstr>Sulfur Mustard Gas, H or HD</vt:lpstr>
      <vt:lpstr>Sulfur Mustard Military History</vt:lpstr>
      <vt:lpstr>Sulfur Mustard Military History</vt:lpstr>
      <vt:lpstr>Sulfur Mustard Treatment</vt:lpstr>
      <vt:lpstr>Sulfur Mustard (cont.)</vt:lpstr>
      <vt:lpstr>PowerPoint Presentation</vt:lpstr>
      <vt:lpstr>PowerPoint Presentation</vt:lpstr>
      <vt:lpstr>Difference Between Theoretical and Actual Effects</vt:lpstr>
      <vt:lpstr>Lewisite</vt:lpstr>
      <vt:lpstr>Lewisite (L)</vt:lpstr>
      <vt:lpstr>Lewisite</vt:lpstr>
      <vt:lpstr>PowerPoint Presentation</vt:lpstr>
      <vt:lpstr>World War I Casualties from Gas</vt:lpstr>
      <vt:lpstr>U.S. Chemical Warfare Service (CWS)</vt:lpstr>
      <vt:lpstr>1925 Geneva Protocol</vt:lpstr>
      <vt:lpstr>CW Use in Interwar Period</vt:lpstr>
      <vt:lpstr>CW Use in Interwar Period</vt:lpstr>
      <vt:lpstr>Blood Agents</vt:lpstr>
      <vt:lpstr>Hydrogen Cyanide,  HCN</vt:lpstr>
      <vt:lpstr>Enzymes</vt:lpstr>
      <vt:lpstr>Enzymes</vt:lpstr>
      <vt:lpstr>Nerve Agents</vt:lpstr>
      <vt:lpstr>Nerve Agents</vt:lpstr>
      <vt:lpstr>Nerve Agents – Two Series</vt:lpstr>
      <vt:lpstr>Nerve Agents</vt:lpstr>
      <vt:lpstr>One Way to Do Science</vt:lpstr>
      <vt:lpstr>Tabun (GA)</vt:lpstr>
      <vt:lpstr>Sarin (GB)</vt:lpstr>
      <vt:lpstr>Criteria for Selection for Military Use</vt:lpstr>
      <vt:lpstr>Sarin (GB)</vt:lpstr>
      <vt:lpstr>Binary Chemical Weapons</vt:lpstr>
      <vt:lpstr>Soman (GD)</vt:lpstr>
      <vt:lpstr>VX</vt:lpstr>
      <vt:lpstr>VX</vt:lpstr>
      <vt:lpstr>Common CW Munition Types</vt:lpstr>
      <vt:lpstr>PowerPoint Presentation</vt:lpstr>
      <vt:lpstr>Russia’s Novichok  (no-wee-shok)</vt:lpstr>
      <vt:lpstr>Dosage Units</vt:lpstr>
      <vt:lpstr>Dosage Units</vt:lpstr>
      <vt:lpstr>CW Lethality: Inhalation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for VX Exposure</vt:lpstr>
      <vt:lpstr>PowerPoint Presentation</vt:lpstr>
      <vt:lpstr>Incapacitants Classification</vt:lpstr>
      <vt:lpstr>Physiological Incapacitants</vt:lpstr>
      <vt:lpstr>Opiate-like Agents</vt:lpstr>
      <vt:lpstr>PowerPoint Presentation</vt:lpstr>
      <vt:lpstr>Psychochemical Incapacitants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Albania, India, and South Korea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Destruction of VX (more later)</vt:lpstr>
      <vt:lpstr>PowerPoint Presentation</vt:lpstr>
      <vt:lpstr>PowerPoint Presentation</vt:lpstr>
      <vt:lpstr>PowerPoint Presentation</vt:lpstr>
      <vt:lpstr>PowerPoint Presentation</vt:lpstr>
      <vt:lpstr>Libya Chemical Weapons</vt:lpstr>
      <vt:lpstr>Libya and CWC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CW Precursors</vt:lpstr>
      <vt:lpstr>Production Process (Simplified)</vt:lpstr>
      <vt:lpstr>Equipment</vt:lpstr>
      <vt:lpstr>Large-Scale Chemical Reactors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Egyptian Involvement in Yemen Civil War (1963-1967)</vt:lpstr>
      <vt:lpstr>Egyptian Involvement in Yemen Civil War (1963-1967)</vt:lpstr>
      <vt:lpstr>Egyptian Involvement in Yemen Civil War (1963-1967)</vt:lpstr>
      <vt:lpstr>Legacy of World War II: Abandoned CW in China</vt:lpstr>
      <vt:lpstr>Abandoned CW in China</vt:lpstr>
      <vt:lpstr>Case Study: Iraq</vt:lpstr>
      <vt:lpstr>Iraq and Chemical Weapons: Motivations</vt:lpstr>
      <vt:lpstr>Iraq’s Chemical Arsenal: Agent Types</vt:lpstr>
      <vt:lpstr>Iraq’s Chemical Arsenal: Munitions</vt:lpstr>
      <vt:lpstr>Iraqi CW Use in War with Iran</vt:lpstr>
      <vt:lpstr>Iran-Iraq War (1980-1988)</vt:lpstr>
      <vt:lpstr>Iran-Iraq War (1980-1988)</vt:lpstr>
      <vt:lpstr>Iraq Versus the Kurds</vt:lpstr>
      <vt:lpstr>Iraqi CW and the 1991 Gulf War</vt:lpstr>
      <vt:lpstr>Iraqi CW and the 1991 Gulf War</vt:lpstr>
      <vt:lpstr>Iraqi Command and Control</vt:lpstr>
      <vt:lpstr>Iran and CW</vt:lpstr>
      <vt:lpstr>Case Study: Libya History</vt:lpstr>
      <vt:lpstr>Case Study: Libya</vt:lpstr>
      <vt:lpstr>Libya’s Suspected Plant at Tarhunah</vt:lpstr>
      <vt:lpstr>PowerPoint Presentation</vt:lpstr>
      <vt:lpstr>PowerPoint Presentation</vt:lpstr>
      <vt:lpstr>PowerPoint Presentation</vt:lpstr>
      <vt:lpstr>Libya CW History</vt:lpstr>
      <vt:lpstr>Libya CW History</vt:lpstr>
      <vt:lpstr>Libya CW History</vt:lpstr>
      <vt:lpstr>Libya CW History</vt:lpstr>
      <vt:lpstr>Chemical Weapons Still in Libya</vt:lpstr>
      <vt:lpstr>Chemical Weapons Still in Libya</vt:lpstr>
      <vt:lpstr>Chemical Weapons Still in Libya</vt:lpstr>
      <vt:lpstr>Libya Chemical Weapons</vt:lpstr>
      <vt:lpstr>Syria Chemical Weapons</vt:lpstr>
      <vt:lpstr>Syria Chemical Weapons</vt:lpstr>
    </vt:vector>
  </TitlesOfParts>
  <Company>Monterey Peninsula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 PowerPoint</dc:title>
  <dc:creator>Mark Alton Bishop</dc:creator>
  <cp:lastModifiedBy>Chiral Publishing</cp:lastModifiedBy>
  <cp:revision>453</cp:revision>
  <dcterms:created xsi:type="dcterms:W3CDTF">1997-10-02T19:49:46Z</dcterms:created>
  <dcterms:modified xsi:type="dcterms:W3CDTF">2012-03-28T22:25:00Z</dcterms:modified>
</cp:coreProperties>
</file>