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9"/>
  </p:notesMasterIdLst>
  <p:sldIdLst>
    <p:sldId id="257" r:id="rId2"/>
    <p:sldId id="260" r:id="rId3"/>
    <p:sldId id="262" r:id="rId4"/>
    <p:sldId id="264" r:id="rId5"/>
    <p:sldId id="265" r:id="rId6"/>
    <p:sldId id="266" r:id="rId7"/>
    <p:sldId id="276" r:id="rId8"/>
    <p:sldId id="280" r:id="rId9"/>
    <p:sldId id="277" r:id="rId10"/>
    <p:sldId id="279" r:id="rId11"/>
    <p:sldId id="281" r:id="rId12"/>
    <p:sldId id="282" r:id="rId13"/>
    <p:sldId id="283" r:id="rId14"/>
    <p:sldId id="284" r:id="rId15"/>
    <p:sldId id="285" r:id="rId16"/>
    <p:sldId id="286" r:id="rId17"/>
    <p:sldId id="287" r:id="rId18"/>
    <p:sldId id="288" r:id="rId19"/>
    <p:sldId id="289" r:id="rId20"/>
    <p:sldId id="268" r:id="rId21"/>
    <p:sldId id="275" r:id="rId22"/>
    <p:sldId id="290" r:id="rId23"/>
    <p:sldId id="291" r:id="rId24"/>
    <p:sldId id="292" r:id="rId25"/>
    <p:sldId id="293" r:id="rId26"/>
    <p:sldId id="294" r:id="rId27"/>
    <p:sldId id="295" r:id="rId28"/>
    <p:sldId id="270" r:id="rId29"/>
    <p:sldId id="300" r:id="rId30"/>
    <p:sldId id="271" r:id="rId31"/>
    <p:sldId id="301" r:id="rId32"/>
    <p:sldId id="302" r:id="rId33"/>
    <p:sldId id="272" r:id="rId34"/>
    <p:sldId id="296" r:id="rId35"/>
    <p:sldId id="297" r:id="rId36"/>
    <p:sldId id="273" r:id="rId37"/>
    <p:sldId id="303" r:id="rId38"/>
    <p:sldId id="299" r:id="rId39"/>
    <p:sldId id="278" r:id="rId40"/>
    <p:sldId id="298" r:id="rId41"/>
    <p:sldId id="274" r:id="rId42"/>
    <p:sldId id="304" r:id="rId43"/>
    <p:sldId id="305" r:id="rId44"/>
    <p:sldId id="306" r:id="rId45"/>
    <p:sldId id="307" r:id="rId46"/>
    <p:sldId id="309" r:id="rId47"/>
    <p:sldId id="310" r:id="rId4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49646D-3E3C-4435-8CFA-44B655A7070B}" type="datetimeFigureOut">
              <a:rPr lang="en-US" smtClean="0"/>
              <a:t>3/27/2012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1715D3-8AE5-4BEB-8C09-3D56AEA1E5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8696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C92E864-FC8C-42CF-8E69-91EACFE3A2A1}" type="slidenum">
              <a:rPr lang="en-US"/>
              <a:pPr/>
              <a:t>1</a:t>
            </a:fld>
            <a:endParaRPr lang="en-US"/>
          </a:p>
        </p:txBody>
      </p:sp>
      <p:sp>
        <p:nvSpPr>
          <p:cNvPr id="504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048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A06946-A201-4DA8-9001-9B77F7F38FF0}" type="slidenum">
              <a:rPr lang="en-US"/>
              <a:pPr/>
              <a:t>10</a:t>
            </a:fld>
            <a:endParaRPr lang="en-US"/>
          </a:p>
        </p:txBody>
      </p:sp>
      <p:sp>
        <p:nvSpPr>
          <p:cNvPr id="505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058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A06946-A201-4DA8-9001-9B77F7F38FF0}" type="slidenum">
              <a:rPr lang="en-US"/>
              <a:pPr/>
              <a:t>11</a:t>
            </a:fld>
            <a:endParaRPr lang="en-US"/>
          </a:p>
        </p:txBody>
      </p:sp>
      <p:sp>
        <p:nvSpPr>
          <p:cNvPr id="505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058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A06946-A201-4DA8-9001-9B77F7F38FF0}" type="slidenum">
              <a:rPr lang="en-US"/>
              <a:pPr/>
              <a:t>12</a:t>
            </a:fld>
            <a:endParaRPr lang="en-US"/>
          </a:p>
        </p:txBody>
      </p:sp>
      <p:sp>
        <p:nvSpPr>
          <p:cNvPr id="505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058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A06946-A201-4DA8-9001-9B77F7F38FF0}" type="slidenum">
              <a:rPr lang="en-US"/>
              <a:pPr/>
              <a:t>13</a:t>
            </a:fld>
            <a:endParaRPr lang="en-US"/>
          </a:p>
        </p:txBody>
      </p:sp>
      <p:sp>
        <p:nvSpPr>
          <p:cNvPr id="505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058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A06946-A201-4DA8-9001-9B77F7F38FF0}" type="slidenum">
              <a:rPr lang="en-US"/>
              <a:pPr/>
              <a:t>14</a:t>
            </a:fld>
            <a:endParaRPr lang="en-US"/>
          </a:p>
        </p:txBody>
      </p:sp>
      <p:sp>
        <p:nvSpPr>
          <p:cNvPr id="505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058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A06946-A201-4DA8-9001-9B77F7F38FF0}" type="slidenum">
              <a:rPr lang="en-US"/>
              <a:pPr/>
              <a:t>15</a:t>
            </a:fld>
            <a:endParaRPr lang="en-US"/>
          </a:p>
        </p:txBody>
      </p:sp>
      <p:sp>
        <p:nvSpPr>
          <p:cNvPr id="505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058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A06946-A201-4DA8-9001-9B77F7F38FF0}" type="slidenum">
              <a:rPr lang="en-US"/>
              <a:pPr/>
              <a:t>16</a:t>
            </a:fld>
            <a:endParaRPr lang="en-US"/>
          </a:p>
        </p:txBody>
      </p:sp>
      <p:sp>
        <p:nvSpPr>
          <p:cNvPr id="505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058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A06946-A201-4DA8-9001-9B77F7F38FF0}" type="slidenum">
              <a:rPr lang="en-US"/>
              <a:pPr/>
              <a:t>17</a:t>
            </a:fld>
            <a:endParaRPr lang="en-US"/>
          </a:p>
        </p:txBody>
      </p:sp>
      <p:sp>
        <p:nvSpPr>
          <p:cNvPr id="505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058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A06946-A201-4DA8-9001-9B77F7F38FF0}" type="slidenum">
              <a:rPr lang="en-US"/>
              <a:pPr/>
              <a:t>18</a:t>
            </a:fld>
            <a:endParaRPr lang="en-US"/>
          </a:p>
        </p:txBody>
      </p:sp>
      <p:sp>
        <p:nvSpPr>
          <p:cNvPr id="505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058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A06946-A201-4DA8-9001-9B77F7F38FF0}" type="slidenum">
              <a:rPr lang="en-US"/>
              <a:pPr/>
              <a:t>19</a:t>
            </a:fld>
            <a:endParaRPr lang="en-US"/>
          </a:p>
        </p:txBody>
      </p:sp>
      <p:sp>
        <p:nvSpPr>
          <p:cNvPr id="505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058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A06946-A201-4DA8-9001-9B77F7F38FF0}" type="slidenum">
              <a:rPr lang="en-US"/>
              <a:pPr/>
              <a:t>2</a:t>
            </a:fld>
            <a:endParaRPr lang="en-US"/>
          </a:p>
        </p:txBody>
      </p:sp>
      <p:sp>
        <p:nvSpPr>
          <p:cNvPr id="505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058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A06946-A201-4DA8-9001-9B77F7F38FF0}" type="slidenum">
              <a:rPr lang="en-US"/>
              <a:pPr/>
              <a:t>20</a:t>
            </a:fld>
            <a:endParaRPr lang="en-US"/>
          </a:p>
        </p:txBody>
      </p:sp>
      <p:sp>
        <p:nvSpPr>
          <p:cNvPr id="505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058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A06946-A201-4DA8-9001-9B77F7F38FF0}" type="slidenum">
              <a:rPr lang="en-US"/>
              <a:pPr/>
              <a:t>21</a:t>
            </a:fld>
            <a:endParaRPr lang="en-US"/>
          </a:p>
        </p:txBody>
      </p:sp>
      <p:sp>
        <p:nvSpPr>
          <p:cNvPr id="505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058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A06946-A201-4DA8-9001-9B77F7F38FF0}" type="slidenum">
              <a:rPr lang="en-US"/>
              <a:pPr/>
              <a:t>22</a:t>
            </a:fld>
            <a:endParaRPr lang="en-US"/>
          </a:p>
        </p:txBody>
      </p:sp>
      <p:sp>
        <p:nvSpPr>
          <p:cNvPr id="505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058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A06946-A201-4DA8-9001-9B77F7F38FF0}" type="slidenum">
              <a:rPr lang="en-US"/>
              <a:pPr/>
              <a:t>23</a:t>
            </a:fld>
            <a:endParaRPr lang="en-US"/>
          </a:p>
        </p:txBody>
      </p:sp>
      <p:sp>
        <p:nvSpPr>
          <p:cNvPr id="505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058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A06946-A201-4DA8-9001-9B77F7F38FF0}" type="slidenum">
              <a:rPr lang="en-US"/>
              <a:pPr/>
              <a:t>24</a:t>
            </a:fld>
            <a:endParaRPr lang="en-US"/>
          </a:p>
        </p:txBody>
      </p:sp>
      <p:sp>
        <p:nvSpPr>
          <p:cNvPr id="505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058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A06946-A201-4DA8-9001-9B77F7F38FF0}" type="slidenum">
              <a:rPr lang="en-US"/>
              <a:pPr/>
              <a:t>25</a:t>
            </a:fld>
            <a:endParaRPr lang="en-US"/>
          </a:p>
        </p:txBody>
      </p:sp>
      <p:sp>
        <p:nvSpPr>
          <p:cNvPr id="505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058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A06946-A201-4DA8-9001-9B77F7F38FF0}" type="slidenum">
              <a:rPr lang="en-US"/>
              <a:pPr/>
              <a:t>26</a:t>
            </a:fld>
            <a:endParaRPr lang="en-US"/>
          </a:p>
        </p:txBody>
      </p:sp>
      <p:sp>
        <p:nvSpPr>
          <p:cNvPr id="505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058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A06946-A201-4DA8-9001-9B77F7F38FF0}" type="slidenum">
              <a:rPr lang="en-US"/>
              <a:pPr/>
              <a:t>27</a:t>
            </a:fld>
            <a:endParaRPr lang="en-US"/>
          </a:p>
        </p:txBody>
      </p:sp>
      <p:sp>
        <p:nvSpPr>
          <p:cNvPr id="505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058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A06946-A201-4DA8-9001-9B77F7F38FF0}" type="slidenum">
              <a:rPr lang="en-US"/>
              <a:pPr/>
              <a:t>28</a:t>
            </a:fld>
            <a:endParaRPr lang="en-US"/>
          </a:p>
        </p:txBody>
      </p:sp>
      <p:sp>
        <p:nvSpPr>
          <p:cNvPr id="505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058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A06946-A201-4DA8-9001-9B77F7F38FF0}" type="slidenum">
              <a:rPr lang="en-US"/>
              <a:pPr/>
              <a:t>29</a:t>
            </a:fld>
            <a:endParaRPr lang="en-US"/>
          </a:p>
        </p:txBody>
      </p:sp>
      <p:sp>
        <p:nvSpPr>
          <p:cNvPr id="505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058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A06946-A201-4DA8-9001-9B77F7F38FF0}" type="slidenum">
              <a:rPr lang="en-US"/>
              <a:pPr/>
              <a:t>3</a:t>
            </a:fld>
            <a:endParaRPr lang="en-US"/>
          </a:p>
        </p:txBody>
      </p:sp>
      <p:sp>
        <p:nvSpPr>
          <p:cNvPr id="505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058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A06946-A201-4DA8-9001-9B77F7F38FF0}" type="slidenum">
              <a:rPr lang="en-US"/>
              <a:pPr/>
              <a:t>30</a:t>
            </a:fld>
            <a:endParaRPr lang="en-US"/>
          </a:p>
        </p:txBody>
      </p:sp>
      <p:sp>
        <p:nvSpPr>
          <p:cNvPr id="505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058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A06946-A201-4DA8-9001-9B77F7F38FF0}" type="slidenum">
              <a:rPr lang="en-US"/>
              <a:pPr/>
              <a:t>31</a:t>
            </a:fld>
            <a:endParaRPr lang="en-US"/>
          </a:p>
        </p:txBody>
      </p:sp>
      <p:sp>
        <p:nvSpPr>
          <p:cNvPr id="505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058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A06946-A201-4DA8-9001-9B77F7F38FF0}" type="slidenum">
              <a:rPr lang="en-US"/>
              <a:pPr/>
              <a:t>32</a:t>
            </a:fld>
            <a:endParaRPr lang="en-US"/>
          </a:p>
        </p:txBody>
      </p:sp>
      <p:sp>
        <p:nvSpPr>
          <p:cNvPr id="505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058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A06946-A201-4DA8-9001-9B77F7F38FF0}" type="slidenum">
              <a:rPr lang="en-US"/>
              <a:pPr/>
              <a:t>33</a:t>
            </a:fld>
            <a:endParaRPr lang="en-US"/>
          </a:p>
        </p:txBody>
      </p:sp>
      <p:sp>
        <p:nvSpPr>
          <p:cNvPr id="505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058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A06946-A201-4DA8-9001-9B77F7F38FF0}" type="slidenum">
              <a:rPr lang="en-US"/>
              <a:pPr/>
              <a:t>34</a:t>
            </a:fld>
            <a:endParaRPr lang="en-US"/>
          </a:p>
        </p:txBody>
      </p:sp>
      <p:sp>
        <p:nvSpPr>
          <p:cNvPr id="505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058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A06946-A201-4DA8-9001-9B77F7F38FF0}" type="slidenum">
              <a:rPr lang="en-US"/>
              <a:pPr/>
              <a:t>35</a:t>
            </a:fld>
            <a:endParaRPr lang="en-US"/>
          </a:p>
        </p:txBody>
      </p:sp>
      <p:sp>
        <p:nvSpPr>
          <p:cNvPr id="505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058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A06946-A201-4DA8-9001-9B77F7F38FF0}" type="slidenum">
              <a:rPr lang="en-US"/>
              <a:pPr/>
              <a:t>36</a:t>
            </a:fld>
            <a:endParaRPr lang="en-US"/>
          </a:p>
        </p:txBody>
      </p:sp>
      <p:sp>
        <p:nvSpPr>
          <p:cNvPr id="505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058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A06946-A201-4DA8-9001-9B77F7F38FF0}" type="slidenum">
              <a:rPr lang="en-US"/>
              <a:pPr/>
              <a:t>37</a:t>
            </a:fld>
            <a:endParaRPr lang="en-US"/>
          </a:p>
        </p:txBody>
      </p:sp>
      <p:sp>
        <p:nvSpPr>
          <p:cNvPr id="505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058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A06946-A201-4DA8-9001-9B77F7F38FF0}" type="slidenum">
              <a:rPr lang="en-US"/>
              <a:pPr/>
              <a:t>38</a:t>
            </a:fld>
            <a:endParaRPr lang="en-US"/>
          </a:p>
        </p:txBody>
      </p:sp>
      <p:sp>
        <p:nvSpPr>
          <p:cNvPr id="505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058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A06946-A201-4DA8-9001-9B77F7F38FF0}" type="slidenum">
              <a:rPr lang="en-US"/>
              <a:pPr/>
              <a:t>39</a:t>
            </a:fld>
            <a:endParaRPr lang="en-US"/>
          </a:p>
        </p:txBody>
      </p:sp>
      <p:sp>
        <p:nvSpPr>
          <p:cNvPr id="505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058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A06946-A201-4DA8-9001-9B77F7F38FF0}" type="slidenum">
              <a:rPr lang="en-US"/>
              <a:pPr/>
              <a:t>4</a:t>
            </a:fld>
            <a:endParaRPr lang="en-US"/>
          </a:p>
        </p:txBody>
      </p:sp>
      <p:sp>
        <p:nvSpPr>
          <p:cNvPr id="505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058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A06946-A201-4DA8-9001-9B77F7F38FF0}" type="slidenum">
              <a:rPr lang="en-US"/>
              <a:pPr/>
              <a:t>40</a:t>
            </a:fld>
            <a:endParaRPr lang="en-US"/>
          </a:p>
        </p:txBody>
      </p:sp>
      <p:sp>
        <p:nvSpPr>
          <p:cNvPr id="505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058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A06946-A201-4DA8-9001-9B77F7F38FF0}" type="slidenum">
              <a:rPr lang="en-US"/>
              <a:pPr/>
              <a:t>41</a:t>
            </a:fld>
            <a:endParaRPr lang="en-US"/>
          </a:p>
        </p:txBody>
      </p:sp>
      <p:sp>
        <p:nvSpPr>
          <p:cNvPr id="505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058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A06946-A201-4DA8-9001-9B77F7F38FF0}" type="slidenum">
              <a:rPr lang="en-US"/>
              <a:pPr/>
              <a:t>42</a:t>
            </a:fld>
            <a:endParaRPr lang="en-US"/>
          </a:p>
        </p:txBody>
      </p:sp>
      <p:sp>
        <p:nvSpPr>
          <p:cNvPr id="505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058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A06946-A201-4DA8-9001-9B77F7F38FF0}" type="slidenum">
              <a:rPr lang="en-US"/>
              <a:pPr/>
              <a:t>43</a:t>
            </a:fld>
            <a:endParaRPr lang="en-US"/>
          </a:p>
        </p:txBody>
      </p:sp>
      <p:sp>
        <p:nvSpPr>
          <p:cNvPr id="505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058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A06946-A201-4DA8-9001-9B77F7F38FF0}" type="slidenum">
              <a:rPr lang="en-US"/>
              <a:pPr/>
              <a:t>44</a:t>
            </a:fld>
            <a:endParaRPr lang="en-US"/>
          </a:p>
        </p:txBody>
      </p:sp>
      <p:sp>
        <p:nvSpPr>
          <p:cNvPr id="505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058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A06946-A201-4DA8-9001-9B77F7F38FF0}" type="slidenum">
              <a:rPr lang="en-US"/>
              <a:pPr/>
              <a:t>45</a:t>
            </a:fld>
            <a:endParaRPr lang="en-US"/>
          </a:p>
        </p:txBody>
      </p:sp>
      <p:sp>
        <p:nvSpPr>
          <p:cNvPr id="505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058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A06946-A201-4DA8-9001-9B77F7F38FF0}" type="slidenum">
              <a:rPr lang="en-US"/>
              <a:pPr/>
              <a:t>46</a:t>
            </a:fld>
            <a:endParaRPr lang="en-US"/>
          </a:p>
        </p:txBody>
      </p:sp>
      <p:sp>
        <p:nvSpPr>
          <p:cNvPr id="505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058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A06946-A201-4DA8-9001-9B77F7F38FF0}" type="slidenum">
              <a:rPr lang="en-US"/>
              <a:pPr/>
              <a:t>47</a:t>
            </a:fld>
            <a:endParaRPr lang="en-US"/>
          </a:p>
        </p:txBody>
      </p:sp>
      <p:sp>
        <p:nvSpPr>
          <p:cNvPr id="505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058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A06946-A201-4DA8-9001-9B77F7F38FF0}" type="slidenum">
              <a:rPr lang="en-US"/>
              <a:pPr/>
              <a:t>5</a:t>
            </a:fld>
            <a:endParaRPr lang="en-US"/>
          </a:p>
        </p:txBody>
      </p:sp>
      <p:sp>
        <p:nvSpPr>
          <p:cNvPr id="505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058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A06946-A201-4DA8-9001-9B77F7F38FF0}" type="slidenum">
              <a:rPr lang="en-US"/>
              <a:pPr/>
              <a:t>6</a:t>
            </a:fld>
            <a:endParaRPr lang="en-US"/>
          </a:p>
        </p:txBody>
      </p:sp>
      <p:sp>
        <p:nvSpPr>
          <p:cNvPr id="505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058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A06946-A201-4DA8-9001-9B77F7F38FF0}" type="slidenum">
              <a:rPr lang="en-US"/>
              <a:pPr/>
              <a:t>7</a:t>
            </a:fld>
            <a:endParaRPr lang="en-US"/>
          </a:p>
        </p:txBody>
      </p:sp>
      <p:sp>
        <p:nvSpPr>
          <p:cNvPr id="505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058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A06946-A201-4DA8-9001-9B77F7F38FF0}" type="slidenum">
              <a:rPr lang="en-US"/>
              <a:pPr/>
              <a:t>8</a:t>
            </a:fld>
            <a:endParaRPr lang="en-US"/>
          </a:p>
        </p:txBody>
      </p:sp>
      <p:sp>
        <p:nvSpPr>
          <p:cNvPr id="505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058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A06946-A201-4DA8-9001-9B77F7F38FF0}" type="slidenum">
              <a:rPr lang="en-US"/>
              <a:pPr/>
              <a:t>9</a:t>
            </a:fld>
            <a:endParaRPr lang="en-US"/>
          </a:p>
        </p:txBody>
      </p:sp>
      <p:sp>
        <p:nvSpPr>
          <p:cNvPr id="505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058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3CAA0-2075-4444-BD1D-053BF92A93CE}" type="datetimeFigureOut">
              <a:rPr lang="en-US" smtClean="0"/>
              <a:t>3/27/2012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8093E-23B2-423A-B916-EFCB6E54B92D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3CAA0-2075-4444-BD1D-053BF92A93CE}" type="datetimeFigureOut">
              <a:rPr lang="en-US" smtClean="0"/>
              <a:t>3/27/2012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8093E-23B2-423A-B916-EFCB6E54B9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3CAA0-2075-4444-BD1D-053BF92A93CE}" type="datetimeFigureOut">
              <a:rPr lang="en-US" smtClean="0"/>
              <a:t>3/27/2012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8093E-23B2-423A-B916-EFCB6E54B9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3CAA0-2075-4444-BD1D-053BF92A93CE}" type="datetimeFigureOut">
              <a:rPr lang="en-US" smtClean="0"/>
              <a:t>3/27/2012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8093E-23B2-423A-B916-EFCB6E54B92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3CAA0-2075-4444-BD1D-053BF92A93CE}" type="datetimeFigureOut">
              <a:rPr lang="en-US" smtClean="0"/>
              <a:t>3/27/2012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8093E-23B2-423A-B916-EFCB6E54B9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3CAA0-2075-4444-BD1D-053BF92A93CE}" type="datetimeFigureOut">
              <a:rPr lang="en-US" smtClean="0"/>
              <a:t>3/27/2012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8093E-23B2-423A-B916-EFCB6E54B92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3CAA0-2075-4444-BD1D-053BF92A93CE}" type="datetimeFigureOut">
              <a:rPr lang="en-US" smtClean="0"/>
              <a:t>3/27/2012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8093E-23B2-423A-B916-EFCB6E54B92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3CAA0-2075-4444-BD1D-053BF92A93CE}" type="datetimeFigureOut">
              <a:rPr lang="en-US" smtClean="0"/>
              <a:t>3/27/2012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8093E-23B2-423A-B916-EFCB6E54B9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3CAA0-2075-4444-BD1D-053BF92A93CE}" type="datetimeFigureOut">
              <a:rPr lang="en-US" smtClean="0"/>
              <a:t>3/27/2012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8093E-23B2-423A-B916-EFCB6E54B9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3CAA0-2075-4444-BD1D-053BF92A93CE}" type="datetimeFigureOut">
              <a:rPr lang="en-US" smtClean="0"/>
              <a:t>3/27/2012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8093E-23B2-423A-B916-EFCB6E54B9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3CAA0-2075-4444-BD1D-053BF92A93CE}" type="datetimeFigureOut">
              <a:rPr lang="en-US" smtClean="0"/>
              <a:t>3/27/2012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8093E-23B2-423A-B916-EFCB6E54B92D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bg2"/>
          </a:fgClr>
          <a:bgClr>
            <a:schemeClr val="accent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5F3CAA0-2075-4444-BD1D-053BF92A93CE}" type="datetimeFigureOut">
              <a:rPr lang="en-US" smtClean="0"/>
              <a:t>3/27/2012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058093E-23B2-423A-B916-EFCB6E54B92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9" name="Text Box 3"/>
          <p:cNvSpPr txBox="1">
            <a:spLocks noChangeArrowheads="1"/>
          </p:cNvSpPr>
          <p:nvPr/>
        </p:nvSpPr>
        <p:spPr bwMode="auto">
          <a:xfrm>
            <a:off x="1727201" y="1"/>
            <a:ext cx="6121399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3600" b="1" cap="all" dirty="0">
                <a:latin typeface="Times New Roman" pitchFamily="18" charset="0"/>
                <a:cs typeface="Times New Roman" pitchFamily="18" charset="0"/>
              </a:rPr>
              <a:t>195th 2YC3 Western </a:t>
            </a:r>
            <a:r>
              <a:rPr lang="en-US" sz="3600" b="1" cap="all" dirty="0" smtClean="0">
                <a:latin typeface="Times New Roman" pitchFamily="18" charset="0"/>
                <a:cs typeface="Times New Roman" pitchFamily="18" charset="0"/>
              </a:rPr>
              <a:t>Conference</a:t>
            </a:r>
          </a:p>
          <a:p>
            <a:pPr algn="ctr"/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At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Mircosta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College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March 30, 2012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8661" name="Text Box 5"/>
          <p:cNvSpPr txBox="1">
            <a:spLocks noChangeArrowheads="1"/>
          </p:cNvSpPr>
          <p:nvPr/>
        </p:nvSpPr>
        <p:spPr bwMode="auto">
          <a:xfrm>
            <a:off x="304800" y="3429000"/>
            <a:ext cx="8583789" cy="1508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2800" b="1" cap="all" dirty="0">
                <a:latin typeface="Times New Roman" pitchFamily="18" charset="0"/>
                <a:cs typeface="Times New Roman" pitchFamily="18" charset="0"/>
              </a:rPr>
              <a:t>innovative instructional approaches IN teaching chemistry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3600" b="1" i="1" dirty="0">
              <a:latin typeface="Times" charset="0"/>
            </a:endParaRPr>
          </a:p>
        </p:txBody>
      </p:sp>
      <p:sp>
        <p:nvSpPr>
          <p:cNvPr id="198662" name="Text Box 6"/>
          <p:cNvSpPr txBox="1">
            <a:spLocks noChangeArrowheads="1"/>
          </p:cNvSpPr>
          <p:nvPr/>
        </p:nvSpPr>
        <p:spPr bwMode="auto">
          <a:xfrm>
            <a:off x="685800" y="5165619"/>
            <a:ext cx="5334000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Ngozi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M.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Onyia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Rockland Community College, Suffern, NY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1989" y="5340939"/>
            <a:ext cx="3276600" cy="1209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887"/>
            <a:ext cx="1905000" cy="190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1756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8137071" cy="533400"/>
          </a:xfrm>
          <a:noFill/>
          <a:ln/>
        </p:spPr>
        <p:txBody>
          <a:bodyPr/>
          <a:lstStyle/>
          <a:p>
            <a:pPr marL="0" indent="0" algn="ctr">
              <a:buNone/>
            </a:pPr>
            <a:r>
              <a:rPr lang="en-US" sz="4000" cap="all" dirty="0" smtClean="0">
                <a:latin typeface="Times New Roman" pitchFamily="18" charset="0"/>
                <a:cs typeface="Times New Roman" pitchFamily="18" charset="0"/>
              </a:rPr>
              <a:t>OWL</a:t>
            </a:r>
            <a:endParaRPr lang="en-US" sz="4000" b="1" cap="all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6195" name="Line 3"/>
          <p:cNvSpPr>
            <a:spLocks noChangeShapeType="1"/>
          </p:cNvSpPr>
          <p:nvPr/>
        </p:nvSpPr>
        <p:spPr bwMode="auto">
          <a:xfrm flipV="1">
            <a:off x="0" y="990600"/>
            <a:ext cx="91440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523522" y="1937657"/>
            <a:ext cx="81534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Improves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student learning and grades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Helps students visualize chemistry and improve problem-solving skills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Allows students to work at their own pace until they master concepts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Saves time in grading homework and assesses student progress</a:t>
            </a:r>
          </a:p>
        </p:txBody>
      </p:sp>
    </p:spTree>
    <p:extLst>
      <p:ext uri="{BB962C8B-B14F-4D97-AF65-F5344CB8AC3E}">
        <p14:creationId xmlns:p14="http://schemas.microsoft.com/office/powerpoint/2010/main" val="2862149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8137071" cy="533400"/>
          </a:xfrm>
          <a:noFill/>
          <a:ln/>
        </p:spPr>
        <p:txBody>
          <a:bodyPr/>
          <a:lstStyle/>
          <a:p>
            <a:pPr marL="0" indent="0" algn="ctr">
              <a:buNone/>
            </a:pPr>
            <a:r>
              <a:rPr lang="en-US" sz="4000" cap="all" dirty="0" smtClean="0">
                <a:latin typeface="Times New Roman" pitchFamily="18" charset="0"/>
                <a:cs typeface="Times New Roman" pitchFamily="18" charset="0"/>
              </a:rPr>
              <a:t>OWL: </a:t>
            </a:r>
            <a:r>
              <a:rPr lang="en-US" sz="4000" cap="all" dirty="0">
                <a:latin typeface="Times New Roman" pitchFamily="18" charset="0"/>
                <a:cs typeface="Times New Roman" pitchFamily="18" charset="0"/>
              </a:rPr>
              <a:t>Product Tour</a:t>
            </a:r>
            <a:endParaRPr lang="en-US" sz="4000" b="1" cap="all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6195" name="Line 3"/>
          <p:cNvSpPr>
            <a:spLocks noChangeShapeType="1"/>
          </p:cNvSpPr>
          <p:nvPr/>
        </p:nvSpPr>
        <p:spPr bwMode="auto">
          <a:xfrm flipV="1">
            <a:off x="0" y="990600"/>
            <a:ext cx="91440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1904999" y="1600200"/>
            <a:ext cx="5681335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Mastery Learning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Problems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End-of-Chapter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Questions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Simulations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Tutorials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Visual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Exercises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OWL for Organic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Chemistry</a:t>
            </a:r>
          </a:p>
        </p:txBody>
      </p:sp>
    </p:spTree>
    <p:extLst>
      <p:ext uri="{BB962C8B-B14F-4D97-AF65-F5344CB8AC3E}">
        <p14:creationId xmlns:p14="http://schemas.microsoft.com/office/powerpoint/2010/main" val="2507673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8137071" cy="533400"/>
          </a:xfrm>
          <a:noFill/>
          <a:ln/>
        </p:spPr>
        <p:txBody>
          <a:bodyPr/>
          <a:lstStyle/>
          <a:p>
            <a:pPr marL="0" indent="0" algn="ctr">
              <a:buNone/>
            </a:pPr>
            <a:r>
              <a:rPr lang="en-US" sz="4000" cap="all" dirty="0">
                <a:latin typeface="Times New Roman" pitchFamily="18" charset="0"/>
                <a:cs typeface="Times New Roman" pitchFamily="18" charset="0"/>
              </a:rPr>
              <a:t>OWL: Product Tour</a:t>
            </a:r>
            <a:endParaRPr lang="en-US" sz="4000" b="1" cap="all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6195" name="Line 3"/>
          <p:cNvSpPr>
            <a:spLocks noChangeShapeType="1"/>
          </p:cNvSpPr>
          <p:nvPr/>
        </p:nvSpPr>
        <p:spPr bwMode="auto">
          <a:xfrm flipV="1">
            <a:off x="0" y="990600"/>
            <a:ext cx="91440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1728610" y="1981200"/>
            <a:ext cx="527856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Cengage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YouBook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Quick Prep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Go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Chemistry</a:t>
            </a:r>
            <a:r>
              <a:rPr lang="en-US" sz="3200" b="1" baseline="30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Videos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Student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Grade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Report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Student Risk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Report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Assignment Reports</a:t>
            </a:r>
          </a:p>
        </p:txBody>
      </p:sp>
    </p:spTree>
    <p:extLst>
      <p:ext uri="{BB962C8B-B14F-4D97-AF65-F5344CB8AC3E}">
        <p14:creationId xmlns:p14="http://schemas.microsoft.com/office/powerpoint/2010/main" val="1908175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8137071" cy="533400"/>
          </a:xfrm>
          <a:noFill/>
          <a:ln/>
        </p:spPr>
        <p:txBody>
          <a:bodyPr/>
          <a:lstStyle/>
          <a:p>
            <a:pPr marL="0" indent="0" algn="ctr">
              <a:buNone/>
            </a:pPr>
            <a:r>
              <a:rPr lang="en-US" sz="4000" cap="all" dirty="0">
                <a:latin typeface="Times New Roman" pitchFamily="18" charset="0"/>
                <a:cs typeface="Times New Roman" pitchFamily="18" charset="0"/>
              </a:rPr>
              <a:t>OWL: </a:t>
            </a:r>
            <a:r>
              <a:rPr lang="en-US" sz="4000" cap="all" dirty="0" smtClean="0">
                <a:latin typeface="Times New Roman" pitchFamily="18" charset="0"/>
                <a:cs typeface="Times New Roman" pitchFamily="18" charset="0"/>
              </a:rPr>
              <a:t>RESULTS</a:t>
            </a:r>
            <a:endParaRPr lang="en-US" sz="4000" b="1" cap="all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6195" name="Line 3"/>
          <p:cNvSpPr>
            <a:spLocks noChangeShapeType="1"/>
          </p:cNvSpPr>
          <p:nvPr/>
        </p:nvSpPr>
        <p:spPr bwMode="auto">
          <a:xfrm flipV="1">
            <a:off x="0" y="990600"/>
            <a:ext cx="91440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827314" y="1447800"/>
            <a:ext cx="76962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Led to statistically significant improvement in 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student performance and final grades in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chemistry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Students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more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likely to do their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homework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Students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found OWL homework problems, feedback, tutorials, and simulations extremely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helpful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Ø"/>
            </a:pPr>
            <a:endParaRPr lang="en-US" sz="3200" b="1" dirty="0" smtClean="0"/>
          </a:p>
        </p:txBody>
      </p:sp>
    </p:spTree>
    <p:extLst>
      <p:ext uri="{BB962C8B-B14F-4D97-AF65-F5344CB8AC3E}">
        <p14:creationId xmlns:p14="http://schemas.microsoft.com/office/powerpoint/2010/main" val="1665450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8137071" cy="533400"/>
          </a:xfrm>
          <a:noFill/>
          <a:ln/>
        </p:spPr>
        <p:txBody>
          <a:bodyPr/>
          <a:lstStyle/>
          <a:p>
            <a:pPr marL="0" indent="0" algn="ctr">
              <a:buNone/>
            </a:pPr>
            <a:r>
              <a:rPr lang="en-US" sz="4000" cap="all" dirty="0">
                <a:latin typeface="Times New Roman" pitchFamily="18" charset="0"/>
                <a:cs typeface="Times New Roman" pitchFamily="18" charset="0"/>
              </a:rPr>
              <a:t>OWL: Success Stories</a:t>
            </a:r>
            <a:endParaRPr lang="en-US" sz="4000" b="1" cap="all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6195" name="Line 3"/>
          <p:cNvSpPr>
            <a:spLocks noChangeShapeType="1"/>
          </p:cNvSpPr>
          <p:nvPr/>
        </p:nvSpPr>
        <p:spPr bwMode="auto">
          <a:xfrm flipV="1">
            <a:off x="0" y="990600"/>
            <a:ext cx="91440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685800" y="1219200"/>
            <a:ext cx="80772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Instructor Experience (St. Cloud State University)</a:t>
            </a:r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OWL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helps students succeed in chemistry regardless of their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background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OWL helps students of varying aptitudes, experience, and backgrounds learn concepts and boost their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grades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OWL’s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ability to meet students ‘where they are’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457200" indent="-457200">
              <a:buFont typeface="Wingdings" pitchFamily="2" charset="2"/>
              <a:buChar char="Ø"/>
            </a:pPr>
            <a:endParaRPr lang="en-US" sz="3200" b="1" dirty="0" smtClean="0"/>
          </a:p>
        </p:txBody>
      </p:sp>
    </p:spTree>
    <p:extLst>
      <p:ext uri="{BB962C8B-B14F-4D97-AF65-F5344CB8AC3E}">
        <p14:creationId xmlns:p14="http://schemas.microsoft.com/office/powerpoint/2010/main" val="1721259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8137071" cy="533400"/>
          </a:xfrm>
          <a:noFill/>
          <a:ln/>
        </p:spPr>
        <p:txBody>
          <a:bodyPr/>
          <a:lstStyle/>
          <a:p>
            <a:pPr marL="0" indent="0" algn="ctr">
              <a:buNone/>
            </a:pPr>
            <a:r>
              <a:rPr lang="en-US" sz="4000" cap="all" dirty="0" smtClean="0">
                <a:latin typeface="Times New Roman" pitchFamily="18" charset="0"/>
                <a:cs typeface="Times New Roman" pitchFamily="18" charset="0"/>
              </a:rPr>
              <a:t>OWL: </a:t>
            </a:r>
            <a:r>
              <a:rPr lang="en-US" sz="4000" cap="all" dirty="0">
                <a:latin typeface="Times New Roman" pitchFamily="18" charset="0"/>
                <a:cs typeface="Times New Roman" pitchFamily="18" charset="0"/>
              </a:rPr>
              <a:t>Success Stories</a:t>
            </a:r>
            <a:endParaRPr lang="en-US" sz="4000" b="1" cap="all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6195" name="Line 3"/>
          <p:cNvSpPr>
            <a:spLocks noChangeShapeType="1"/>
          </p:cNvSpPr>
          <p:nvPr/>
        </p:nvSpPr>
        <p:spPr bwMode="auto">
          <a:xfrm flipV="1">
            <a:off x="0" y="1055914"/>
            <a:ext cx="91440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381000" y="1483633"/>
            <a:ext cx="8305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Instructor Experience (St. Cloud State University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) 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OWL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provides near infinite opportunities to practice solving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problems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OWL provide immediate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feedback, students can spend as much time on their homework as they need to master each concept or skills</a:t>
            </a:r>
          </a:p>
          <a:p>
            <a:endParaRPr lang="en-US" sz="3200" b="1" dirty="0" smtClean="0"/>
          </a:p>
        </p:txBody>
      </p:sp>
    </p:spTree>
    <p:extLst>
      <p:ext uri="{BB962C8B-B14F-4D97-AF65-F5344CB8AC3E}">
        <p14:creationId xmlns:p14="http://schemas.microsoft.com/office/powerpoint/2010/main" val="3889007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8137071" cy="533400"/>
          </a:xfrm>
          <a:noFill/>
          <a:ln/>
        </p:spPr>
        <p:txBody>
          <a:bodyPr/>
          <a:lstStyle/>
          <a:p>
            <a:pPr marL="0" indent="0" algn="ctr">
              <a:buNone/>
            </a:pPr>
            <a:r>
              <a:rPr lang="en-US" sz="4000" cap="all" dirty="0">
                <a:latin typeface="Times New Roman" pitchFamily="18" charset="0"/>
                <a:cs typeface="Times New Roman" pitchFamily="18" charset="0"/>
              </a:rPr>
              <a:t>OWL: Success Stories</a:t>
            </a:r>
            <a:endParaRPr lang="en-US" sz="4000" b="1" cap="all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6195" name="Line 3"/>
          <p:cNvSpPr>
            <a:spLocks noChangeShapeType="1"/>
          </p:cNvSpPr>
          <p:nvPr/>
        </p:nvSpPr>
        <p:spPr bwMode="auto">
          <a:xfrm flipV="1">
            <a:off x="0" y="990600"/>
            <a:ext cx="91440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338464" y="1600200"/>
            <a:ext cx="84582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Instructor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Experience (University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of San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Francisco)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OWL help students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to become more active learners. </a:t>
            </a:r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OWL give students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get unlimited attempts at problems with immediate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feedback</a:t>
            </a:r>
          </a:p>
        </p:txBody>
      </p:sp>
    </p:spTree>
    <p:extLst>
      <p:ext uri="{BB962C8B-B14F-4D97-AF65-F5344CB8AC3E}">
        <p14:creationId xmlns:p14="http://schemas.microsoft.com/office/powerpoint/2010/main" val="4121641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8137071" cy="533400"/>
          </a:xfrm>
          <a:noFill/>
          <a:ln/>
        </p:spPr>
        <p:txBody>
          <a:bodyPr/>
          <a:lstStyle/>
          <a:p>
            <a:pPr marL="0" indent="0" algn="ctr">
              <a:buNone/>
            </a:pPr>
            <a:r>
              <a:rPr lang="en-US" sz="4000" cap="all" dirty="0">
                <a:latin typeface="Times New Roman" pitchFamily="18" charset="0"/>
                <a:cs typeface="Times New Roman" pitchFamily="18" charset="0"/>
              </a:rPr>
              <a:t>OWL: Success Stories</a:t>
            </a:r>
            <a:endParaRPr lang="en-US" sz="4000" b="1" cap="all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6195" name="Line 3"/>
          <p:cNvSpPr>
            <a:spLocks noChangeShapeType="1"/>
          </p:cNvSpPr>
          <p:nvPr/>
        </p:nvSpPr>
        <p:spPr bwMode="auto">
          <a:xfrm flipV="1">
            <a:off x="0" y="990600"/>
            <a:ext cx="91440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304800" y="1461862"/>
            <a:ext cx="86106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Instructor Experience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(Portland Community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College, Cascade Campus)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OWL support was outstanding, patient, and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complete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OWL is a powerful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motivator for students who want to improve their performance and grades in the class</a:t>
            </a:r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9025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8137071" cy="533400"/>
          </a:xfrm>
          <a:noFill/>
          <a:ln/>
        </p:spPr>
        <p:txBody>
          <a:bodyPr/>
          <a:lstStyle/>
          <a:p>
            <a:pPr marL="0" indent="0" algn="ctr">
              <a:buNone/>
            </a:pPr>
            <a:r>
              <a:rPr lang="en-US" sz="4000" cap="all" dirty="0">
                <a:latin typeface="Times New Roman" pitchFamily="18" charset="0"/>
                <a:cs typeface="Times New Roman" pitchFamily="18" charset="0"/>
              </a:rPr>
              <a:t>OWL: Success Stories</a:t>
            </a:r>
            <a:endParaRPr lang="en-US" sz="4000" b="1" cap="all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6195" name="Line 3"/>
          <p:cNvSpPr>
            <a:spLocks noChangeShapeType="1"/>
          </p:cNvSpPr>
          <p:nvPr/>
        </p:nvSpPr>
        <p:spPr bwMode="auto">
          <a:xfrm flipV="1">
            <a:off x="0" y="990600"/>
            <a:ext cx="91440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266700" y="1672235"/>
            <a:ext cx="86106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Instructor Experience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(Portland Community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College, Cascade Campus)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OWL is an important part of ensuring consistency in all our general chemistry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courses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With OWL,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I feel confident that students have the opportunity for learning, practicing, and receiving valuable feedback in every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course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0226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8137071" cy="533400"/>
          </a:xfrm>
          <a:noFill/>
          <a:ln/>
        </p:spPr>
        <p:txBody>
          <a:bodyPr/>
          <a:lstStyle/>
          <a:p>
            <a:pPr marL="0" indent="0" algn="ctr">
              <a:buNone/>
            </a:pPr>
            <a:r>
              <a:rPr lang="en-US" sz="4000" cap="all" dirty="0">
                <a:latin typeface="Times New Roman" pitchFamily="18" charset="0"/>
                <a:cs typeface="Times New Roman" pitchFamily="18" charset="0"/>
              </a:rPr>
              <a:t>OWL: Success Stories</a:t>
            </a:r>
            <a:endParaRPr lang="en-US" sz="4000" b="1" cap="all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6195" name="Line 3"/>
          <p:cNvSpPr>
            <a:spLocks noChangeShapeType="1"/>
          </p:cNvSpPr>
          <p:nvPr/>
        </p:nvSpPr>
        <p:spPr bwMode="auto">
          <a:xfrm flipV="1">
            <a:off x="0" y="990600"/>
            <a:ext cx="91440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304800" y="1672235"/>
            <a:ext cx="86106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Student Experience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Students love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OWL for its visual, active learning style, plus the immediate feedback for incorrect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answers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The OWL assignments improved my course grade because they made studying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easier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The detailed hints and step-by-step solutions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allowed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me to gain a better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understanding </a:t>
            </a:r>
          </a:p>
        </p:txBody>
      </p:sp>
    </p:spTree>
    <p:extLst>
      <p:ext uri="{BB962C8B-B14F-4D97-AF65-F5344CB8AC3E}">
        <p14:creationId xmlns:p14="http://schemas.microsoft.com/office/powerpoint/2010/main" val="1083653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96685" y="304800"/>
            <a:ext cx="8137071" cy="533400"/>
          </a:xfrm>
          <a:noFill/>
          <a:ln/>
        </p:spPr>
        <p:txBody>
          <a:bodyPr/>
          <a:lstStyle/>
          <a:p>
            <a:pPr marL="0" indent="0" algn="ctr">
              <a:buNone/>
            </a:pPr>
            <a:r>
              <a:rPr lang="en-US" sz="3600" b="1" cap="all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Effective Teaching Involves</a:t>
            </a:r>
            <a:endParaRPr lang="en-US" sz="3600" b="1" cap="all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6195" name="Line 3"/>
          <p:cNvSpPr>
            <a:spLocks noChangeShapeType="1"/>
          </p:cNvSpPr>
          <p:nvPr/>
        </p:nvSpPr>
        <p:spPr bwMode="auto">
          <a:xfrm flipV="1">
            <a:off x="0" y="990600"/>
            <a:ext cx="91440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685799" y="1752600"/>
            <a:ext cx="7565571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aculty member must always be engaged in improving their knowledge and skills in their field. 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Possess pedagogical content knowledge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hich;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Focus on the communication between teacher and student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Direct relationship with subject matter </a:t>
            </a:r>
          </a:p>
        </p:txBody>
      </p:sp>
    </p:spTree>
    <p:extLst>
      <p:ext uri="{BB962C8B-B14F-4D97-AF65-F5344CB8AC3E}">
        <p14:creationId xmlns:p14="http://schemas.microsoft.com/office/powerpoint/2010/main" val="1884028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8137071" cy="533400"/>
          </a:xfrm>
          <a:noFill/>
          <a:ln/>
        </p:spPr>
        <p:txBody>
          <a:bodyPr/>
          <a:lstStyle/>
          <a:p>
            <a:pPr marL="0" indent="0" algn="ctr">
              <a:buNone/>
            </a:pPr>
            <a:r>
              <a:rPr lang="en-US" sz="4000" cap="all" dirty="0" err="1" smtClean="0">
                <a:latin typeface="Times New Roman" pitchFamily="18" charset="0"/>
                <a:cs typeface="Times New Roman" pitchFamily="18" charset="0"/>
              </a:rPr>
              <a:t>labSKILLS</a:t>
            </a:r>
            <a:endParaRPr lang="en-US" sz="4000" b="1" cap="all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6195" name="Line 3"/>
          <p:cNvSpPr>
            <a:spLocks noChangeShapeType="1"/>
          </p:cNvSpPr>
          <p:nvPr/>
        </p:nvSpPr>
        <p:spPr bwMode="auto">
          <a:xfrm flipV="1">
            <a:off x="0" y="990600"/>
            <a:ext cx="91440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457201" y="1937657"/>
            <a:ext cx="84582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ttended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LabSkills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webinar in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Fall 2011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Attended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OWL National Workshop San Diego, CA in Spring 2012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Demo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LabSkills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will go live within OWL on April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lass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testing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LabSkills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in April</a:t>
            </a:r>
          </a:p>
        </p:txBody>
      </p:sp>
    </p:spTree>
    <p:extLst>
      <p:ext uri="{BB962C8B-B14F-4D97-AF65-F5344CB8AC3E}">
        <p14:creationId xmlns:p14="http://schemas.microsoft.com/office/powerpoint/2010/main" val="2545498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8137071" cy="533400"/>
          </a:xfrm>
          <a:noFill/>
          <a:ln/>
        </p:spPr>
        <p:txBody>
          <a:bodyPr/>
          <a:lstStyle/>
          <a:p>
            <a:pPr marL="0" indent="0" algn="ctr">
              <a:buNone/>
            </a:pPr>
            <a:r>
              <a:rPr lang="en-US" sz="4000" cap="all" dirty="0" err="1" smtClean="0">
                <a:latin typeface="Times New Roman" pitchFamily="18" charset="0"/>
                <a:cs typeface="Times New Roman" pitchFamily="18" charset="0"/>
              </a:rPr>
              <a:t>labSKILLS</a:t>
            </a:r>
            <a:endParaRPr lang="en-US" sz="4000" b="1" cap="all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6195" name="Line 3"/>
          <p:cNvSpPr>
            <a:spLocks noChangeShapeType="1"/>
          </p:cNvSpPr>
          <p:nvPr/>
        </p:nvSpPr>
        <p:spPr bwMode="auto">
          <a:xfrm flipV="1">
            <a:off x="0" y="990600"/>
            <a:ext cx="91440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457201" y="1937657"/>
            <a:ext cx="84582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LabSkills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available for lab courses in Fall 2012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LabSkills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is designed to prepare students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For their lab sessions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With pre-lab assignments that include video, interactive modules and safety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training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2447085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8137071" cy="533400"/>
          </a:xfrm>
          <a:noFill/>
          <a:ln/>
        </p:spPr>
        <p:txBody>
          <a:bodyPr/>
          <a:lstStyle/>
          <a:p>
            <a:pPr marL="0" indent="0" algn="ctr">
              <a:buNone/>
            </a:pPr>
            <a:r>
              <a:rPr lang="en-US" sz="4000" cap="all" dirty="0" err="1" smtClean="0">
                <a:latin typeface="Times New Roman" pitchFamily="18" charset="0"/>
                <a:cs typeface="Times New Roman" pitchFamily="18" charset="0"/>
              </a:rPr>
              <a:t>labSKILLS</a:t>
            </a:r>
            <a:endParaRPr lang="en-US" sz="4000" b="1" cap="all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6195" name="Line 3"/>
          <p:cNvSpPr>
            <a:spLocks noChangeShapeType="1"/>
          </p:cNvSpPr>
          <p:nvPr/>
        </p:nvSpPr>
        <p:spPr bwMode="auto">
          <a:xfrm flipV="1">
            <a:off x="0" y="990600"/>
            <a:ext cx="91440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457201" y="1937657"/>
            <a:ext cx="84582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nline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solutions to save you time in the classroom and lab and to better engage your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students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Media-rich, interactive e-learning for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chemistry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Built on groundbreaking best practice</a:t>
            </a:r>
          </a:p>
          <a:p>
            <a:pPr marL="457200" indent="-457200">
              <a:buFont typeface="Wingdings" pitchFamily="2" charset="2"/>
              <a:buChar char="v"/>
            </a:pPr>
            <a:endParaRPr lang="en-US" sz="3200" b="1" dirty="0"/>
          </a:p>
          <a:p>
            <a:pPr marL="457200" indent="-457200">
              <a:buFont typeface="Wingdings" pitchFamily="2" charset="2"/>
              <a:buChar char="v"/>
            </a:pPr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1457740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8137071" cy="533400"/>
          </a:xfrm>
          <a:noFill/>
          <a:ln/>
        </p:spPr>
        <p:txBody>
          <a:bodyPr/>
          <a:lstStyle/>
          <a:p>
            <a:pPr marL="0" indent="0" algn="ctr">
              <a:buNone/>
            </a:pPr>
            <a:r>
              <a:rPr lang="en-US" sz="4000" cap="all" dirty="0" err="1" smtClean="0">
                <a:latin typeface="Times New Roman" pitchFamily="18" charset="0"/>
                <a:cs typeface="Times New Roman" pitchFamily="18" charset="0"/>
              </a:rPr>
              <a:t>labSKILLS</a:t>
            </a:r>
            <a:r>
              <a:rPr lang="en-US" sz="4000" cap="all" dirty="0" smtClean="0">
                <a:latin typeface="Times New Roman" pitchFamily="18" charset="0"/>
                <a:cs typeface="Times New Roman" pitchFamily="18" charset="0"/>
              </a:rPr>
              <a:t>: product tour</a:t>
            </a:r>
            <a:endParaRPr lang="en-US" sz="4000" b="1" cap="all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6195" name="Line 3"/>
          <p:cNvSpPr>
            <a:spLocks noChangeShapeType="1"/>
          </p:cNvSpPr>
          <p:nvPr/>
        </p:nvSpPr>
        <p:spPr bwMode="auto">
          <a:xfrm flipV="1">
            <a:off x="0" y="990600"/>
            <a:ext cx="91440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762000" y="1752600"/>
            <a:ext cx="81534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networked 'Dynamic Lab Manual' preparing foundation chemistry students for the laboratory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Innovative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, multifunctional</a:t>
            </a:r>
            <a:br>
              <a:rPr lang="en-US" sz="32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e-learning tool covering core topics in experimental chemistry</a:t>
            </a:r>
          </a:p>
          <a:p>
            <a:pPr marL="457200" indent="-457200">
              <a:buFont typeface="Wingdings" pitchFamily="2" charset="2"/>
              <a:buChar char="v"/>
            </a:pPr>
            <a:endParaRPr lang="en-US" sz="3200" b="1" dirty="0"/>
          </a:p>
          <a:p>
            <a:pPr marL="457200" indent="-457200">
              <a:buFont typeface="Wingdings" pitchFamily="2" charset="2"/>
              <a:buChar char="v"/>
            </a:pPr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3727916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8137071" cy="533400"/>
          </a:xfrm>
          <a:noFill/>
          <a:ln/>
        </p:spPr>
        <p:txBody>
          <a:bodyPr/>
          <a:lstStyle/>
          <a:p>
            <a:pPr marL="0" indent="0" algn="ctr">
              <a:buNone/>
            </a:pPr>
            <a:r>
              <a:rPr lang="en-US" sz="4000" cap="all" dirty="0" err="1" smtClean="0">
                <a:latin typeface="Times New Roman" pitchFamily="18" charset="0"/>
                <a:cs typeface="Times New Roman" pitchFamily="18" charset="0"/>
              </a:rPr>
              <a:t>labSKILLS</a:t>
            </a:r>
            <a:r>
              <a:rPr lang="en-US" sz="4000" cap="all" dirty="0" smtClean="0">
                <a:latin typeface="Times New Roman" pitchFamily="18" charset="0"/>
                <a:cs typeface="Times New Roman" pitchFamily="18" charset="0"/>
              </a:rPr>
              <a:t>: RESULTS</a:t>
            </a:r>
            <a:endParaRPr lang="en-US" sz="4000" b="1" cap="all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6195" name="Line 3"/>
          <p:cNvSpPr>
            <a:spLocks noChangeShapeType="1"/>
          </p:cNvSpPr>
          <p:nvPr/>
        </p:nvSpPr>
        <p:spPr bwMode="auto">
          <a:xfrm flipV="1">
            <a:off x="0" y="990600"/>
            <a:ext cx="91440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762000" y="1828800"/>
            <a:ext cx="81534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Develops skills and builds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confidence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Provides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ideal pre-lab preparation for students with limited experience of practical chemistry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Helps all students studying university chemistry succeed in the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lab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Extends learning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opportunities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endParaRPr lang="en-US" sz="3200" b="1" dirty="0"/>
          </a:p>
          <a:p>
            <a:pPr marL="457200" indent="-457200">
              <a:buFont typeface="Wingdings" pitchFamily="2" charset="2"/>
              <a:buChar char="v"/>
            </a:pPr>
            <a:endParaRPr lang="en-US" sz="3200" b="1" dirty="0"/>
          </a:p>
          <a:p>
            <a:pPr marL="457200" indent="-457200">
              <a:buFont typeface="Wingdings" pitchFamily="2" charset="2"/>
              <a:buChar char="v"/>
            </a:pPr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1404095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8137071" cy="533400"/>
          </a:xfrm>
          <a:noFill/>
          <a:ln/>
        </p:spPr>
        <p:txBody>
          <a:bodyPr/>
          <a:lstStyle/>
          <a:p>
            <a:pPr marL="0" indent="0" algn="ctr">
              <a:buNone/>
            </a:pPr>
            <a:r>
              <a:rPr lang="en-US" sz="4000" cap="all" dirty="0" err="1" smtClean="0">
                <a:latin typeface="Times New Roman" pitchFamily="18" charset="0"/>
                <a:cs typeface="Times New Roman" pitchFamily="18" charset="0"/>
              </a:rPr>
              <a:t>labSKILLS</a:t>
            </a:r>
            <a:r>
              <a:rPr lang="en-US" sz="4000" cap="all" dirty="0" smtClean="0">
                <a:latin typeface="Times New Roman" pitchFamily="18" charset="0"/>
                <a:cs typeface="Times New Roman" pitchFamily="18" charset="0"/>
              </a:rPr>
              <a:t>: SUCCESS STORY</a:t>
            </a:r>
            <a:endParaRPr lang="en-US" sz="4000" b="1" cap="all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6195" name="Line 3"/>
          <p:cNvSpPr>
            <a:spLocks noChangeShapeType="1"/>
          </p:cNvSpPr>
          <p:nvPr/>
        </p:nvSpPr>
        <p:spPr bwMode="auto">
          <a:xfrm flipV="1">
            <a:off x="0" y="990600"/>
            <a:ext cx="91440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762000" y="1828800"/>
            <a:ext cx="81534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Gives students so much more confidence coming into the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lab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carce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laboratory time and resources are used to the best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effect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It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helps prepare the ground so that effective practical work can take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place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It helps improve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students' confidence and capability</a:t>
            </a:r>
          </a:p>
          <a:p>
            <a:pPr marL="457200" indent="-457200">
              <a:buFont typeface="Wingdings" pitchFamily="2" charset="2"/>
              <a:buChar char="v"/>
            </a:pPr>
            <a:endParaRPr lang="en-US" sz="3200" b="1" dirty="0"/>
          </a:p>
          <a:p>
            <a:pPr marL="457200" indent="-457200">
              <a:buFont typeface="Wingdings" pitchFamily="2" charset="2"/>
              <a:buChar char="v"/>
            </a:pPr>
            <a:endParaRPr lang="en-US" sz="3200" b="1" dirty="0"/>
          </a:p>
          <a:p>
            <a:pPr marL="457200" indent="-457200">
              <a:buFont typeface="Wingdings" pitchFamily="2" charset="2"/>
              <a:buChar char="v"/>
            </a:pPr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3202569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8137071" cy="533400"/>
          </a:xfrm>
          <a:noFill/>
          <a:ln/>
        </p:spPr>
        <p:txBody>
          <a:bodyPr/>
          <a:lstStyle/>
          <a:p>
            <a:pPr marL="0" indent="0" algn="ctr">
              <a:buNone/>
            </a:pPr>
            <a:r>
              <a:rPr lang="en-US" sz="4000" cap="all" dirty="0" err="1" smtClean="0">
                <a:latin typeface="Times New Roman" pitchFamily="18" charset="0"/>
                <a:cs typeface="Times New Roman" pitchFamily="18" charset="0"/>
              </a:rPr>
              <a:t>labSKILLS</a:t>
            </a:r>
            <a:r>
              <a:rPr lang="en-US" sz="4000" cap="all" dirty="0" smtClean="0">
                <a:latin typeface="Times New Roman" pitchFamily="18" charset="0"/>
                <a:cs typeface="Times New Roman" pitchFamily="18" charset="0"/>
              </a:rPr>
              <a:t>: SUCCESS STORY</a:t>
            </a:r>
            <a:endParaRPr lang="en-US" sz="4000" b="1" cap="all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6195" name="Line 3"/>
          <p:cNvSpPr>
            <a:spLocks noChangeShapeType="1"/>
          </p:cNvSpPr>
          <p:nvPr/>
        </p:nvSpPr>
        <p:spPr bwMode="auto">
          <a:xfrm flipV="1">
            <a:off x="0" y="990600"/>
            <a:ext cx="91440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762000" y="1981200"/>
            <a:ext cx="81534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xtremely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valuable new dimension to the study of chemistry </a:t>
            </a:r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By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helping to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reinforce;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he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importance of scientific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rigor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ealth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safety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hile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being informative and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engaging</a:t>
            </a:r>
          </a:p>
          <a:p>
            <a:endParaRPr lang="en-US" sz="3200" b="1" dirty="0"/>
          </a:p>
          <a:p>
            <a:pPr marL="457200" indent="-457200">
              <a:buFont typeface="Wingdings" pitchFamily="2" charset="2"/>
              <a:buChar char="v"/>
            </a:pPr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2212860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8137071" cy="533400"/>
          </a:xfrm>
          <a:noFill/>
          <a:ln/>
        </p:spPr>
        <p:txBody>
          <a:bodyPr/>
          <a:lstStyle/>
          <a:p>
            <a:pPr marL="0" indent="0" algn="ctr">
              <a:buNone/>
            </a:pPr>
            <a:r>
              <a:rPr lang="en-US" sz="4000" cap="all" dirty="0" err="1" smtClean="0">
                <a:latin typeface="Times New Roman" pitchFamily="18" charset="0"/>
                <a:cs typeface="Times New Roman" pitchFamily="18" charset="0"/>
              </a:rPr>
              <a:t>labSKILLS</a:t>
            </a:r>
            <a:r>
              <a:rPr lang="en-US" sz="4000" cap="all" dirty="0" smtClean="0">
                <a:latin typeface="Times New Roman" pitchFamily="18" charset="0"/>
                <a:cs typeface="Times New Roman" pitchFamily="18" charset="0"/>
              </a:rPr>
              <a:t>: SUCCESS STORY</a:t>
            </a:r>
            <a:endParaRPr lang="en-US" sz="4000" b="1" cap="all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6195" name="Line 3"/>
          <p:cNvSpPr>
            <a:spLocks noChangeShapeType="1"/>
          </p:cNvSpPr>
          <p:nvPr/>
        </p:nvSpPr>
        <p:spPr bwMode="auto">
          <a:xfrm flipV="1">
            <a:off x="0" y="990600"/>
            <a:ext cx="91440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762000" y="1981200"/>
            <a:ext cx="81534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Groundbreaking computer program allowing students to overcome their fears by experimenting online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tudents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found it easy to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follow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Online  grading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More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focused intervention strategy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enhances student learning outcomes</a:t>
            </a:r>
          </a:p>
          <a:p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3222646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8137071" cy="533400"/>
          </a:xfrm>
          <a:noFill/>
          <a:ln/>
        </p:spPr>
        <p:txBody>
          <a:bodyPr/>
          <a:lstStyle/>
          <a:p>
            <a:pPr marL="0" indent="0" algn="ctr">
              <a:buNone/>
            </a:pPr>
            <a:r>
              <a:rPr lang="en-US" sz="4000" cap="all" dirty="0" smtClean="0">
                <a:latin typeface="Times New Roman" pitchFamily="18" charset="0"/>
                <a:cs typeface="Times New Roman" pitchFamily="18" charset="0"/>
              </a:rPr>
              <a:t>MASTERINGCHEMISTRY</a:t>
            </a:r>
            <a:endParaRPr lang="en-US" sz="4000" b="1" cap="all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6195" name="Line 3"/>
          <p:cNvSpPr>
            <a:spLocks noChangeShapeType="1"/>
          </p:cNvSpPr>
          <p:nvPr/>
        </p:nvSpPr>
        <p:spPr bwMode="auto">
          <a:xfrm flipV="1">
            <a:off x="0" y="990600"/>
            <a:ext cx="91440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1219200" y="1937657"/>
            <a:ext cx="7010399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MateringChemistry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is the 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most effective and widely used online tutorial, homework, and assessment system for the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sciences</a:t>
            </a:r>
          </a:p>
        </p:txBody>
      </p:sp>
    </p:spTree>
    <p:extLst>
      <p:ext uri="{BB962C8B-B14F-4D97-AF65-F5344CB8AC3E}">
        <p14:creationId xmlns:p14="http://schemas.microsoft.com/office/powerpoint/2010/main" val="3744540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8137071" cy="533400"/>
          </a:xfrm>
          <a:noFill/>
          <a:ln/>
        </p:spPr>
        <p:txBody>
          <a:bodyPr/>
          <a:lstStyle/>
          <a:p>
            <a:pPr marL="0" indent="0" algn="ctr">
              <a:buNone/>
            </a:pPr>
            <a:r>
              <a:rPr lang="en-US" sz="4000" cap="all" dirty="0" smtClean="0">
                <a:latin typeface="Times New Roman" pitchFamily="18" charset="0"/>
                <a:cs typeface="Times New Roman" pitchFamily="18" charset="0"/>
              </a:rPr>
              <a:t>MASTERINGCHEMISTRY</a:t>
            </a:r>
            <a:endParaRPr lang="en-US" sz="4000" b="1" cap="all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6195" name="Line 3"/>
          <p:cNvSpPr>
            <a:spLocks noChangeShapeType="1"/>
          </p:cNvSpPr>
          <p:nvPr/>
        </p:nvSpPr>
        <p:spPr bwMode="auto">
          <a:xfrm flipV="1">
            <a:off x="0" y="990600"/>
            <a:ext cx="91440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685800" y="1981200"/>
            <a:ext cx="82296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buFont typeface="Wingdings" pitchFamily="2" charset="2"/>
              <a:buChar char="v"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Individualizes tutoring</a:t>
            </a:r>
          </a:p>
          <a:p>
            <a:pPr marL="571500" indent="-571500">
              <a:buFont typeface="Wingdings" pitchFamily="2" charset="2"/>
              <a:buChar char="v"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Improves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learning and grades</a:t>
            </a:r>
          </a:p>
          <a:p>
            <a:pPr marL="571500" indent="-571500">
              <a:buFont typeface="Wingdings" pitchFamily="2" charset="2"/>
              <a:buChar char="v"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Provides insight into student performance</a:t>
            </a:r>
          </a:p>
          <a:p>
            <a:pPr marL="571500" indent="-571500">
              <a:buFont typeface="Wingdings" pitchFamily="2" charset="2"/>
              <a:buChar char="v"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Easily captures data to demonstrate assessment outcomes</a:t>
            </a:r>
          </a:p>
          <a:p>
            <a:pPr marL="457200" indent="-457200">
              <a:buFont typeface="Wingdings" pitchFamily="2" charset="2"/>
              <a:buChar char="v"/>
            </a:pPr>
            <a:endParaRPr lang="en-US" sz="40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6409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799" y="304800"/>
            <a:ext cx="8137071" cy="533400"/>
          </a:xfrm>
          <a:noFill/>
          <a:ln/>
        </p:spPr>
        <p:txBody>
          <a:bodyPr/>
          <a:lstStyle/>
          <a:p>
            <a:pPr marL="0" indent="0" algn="ctr">
              <a:buNone/>
            </a:pPr>
            <a:r>
              <a:rPr lang="en-US" sz="3600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Effective Teaching Involves</a:t>
            </a:r>
            <a:endParaRPr lang="en-US" sz="3600" b="1" cap="all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6195" name="Line 3"/>
          <p:cNvSpPr>
            <a:spLocks noChangeShapeType="1"/>
          </p:cNvSpPr>
          <p:nvPr/>
        </p:nvSpPr>
        <p:spPr bwMode="auto">
          <a:xfrm flipV="1">
            <a:off x="0" y="990600"/>
            <a:ext cx="91440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685799" y="2133600"/>
            <a:ext cx="7565571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Being aware of different types of instructional materials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eing aware of student strengths and weaknesses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uilding on and adapting curriculum that has proven to be effective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158820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8137071" cy="533400"/>
          </a:xfrm>
          <a:noFill/>
          <a:ln/>
        </p:spPr>
        <p:txBody>
          <a:bodyPr/>
          <a:lstStyle/>
          <a:p>
            <a:pPr marL="0" indent="0" algn="ctr">
              <a:buNone/>
            </a:pPr>
            <a:r>
              <a:rPr lang="en-US" sz="4000" cap="all" dirty="0" smtClean="0">
                <a:latin typeface="Times New Roman" pitchFamily="18" charset="0"/>
                <a:cs typeface="Times New Roman" pitchFamily="18" charset="0"/>
              </a:rPr>
              <a:t>WILEYPLUS</a:t>
            </a:r>
            <a:endParaRPr lang="en-US" sz="4000" b="1" cap="all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6195" name="Line 3"/>
          <p:cNvSpPr>
            <a:spLocks noChangeShapeType="1"/>
          </p:cNvSpPr>
          <p:nvPr/>
        </p:nvSpPr>
        <p:spPr bwMode="auto">
          <a:xfrm flipV="1">
            <a:off x="0" y="990600"/>
            <a:ext cx="91440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1143000" y="1937657"/>
            <a:ext cx="7086601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WileyPlus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uilds 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students’ confidence, takes the guesswork out of studying by providing a clear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roadmap</a:t>
            </a:r>
          </a:p>
        </p:txBody>
      </p:sp>
    </p:spTree>
    <p:extLst>
      <p:ext uri="{BB962C8B-B14F-4D97-AF65-F5344CB8AC3E}">
        <p14:creationId xmlns:p14="http://schemas.microsoft.com/office/powerpoint/2010/main" val="804254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8137071" cy="533400"/>
          </a:xfrm>
          <a:noFill/>
          <a:ln/>
        </p:spPr>
        <p:txBody>
          <a:bodyPr/>
          <a:lstStyle/>
          <a:p>
            <a:pPr marL="0" indent="0" algn="ctr">
              <a:buNone/>
            </a:pPr>
            <a:r>
              <a:rPr lang="en-US" sz="4000" cap="all" dirty="0" smtClean="0">
                <a:latin typeface="Times New Roman" pitchFamily="18" charset="0"/>
                <a:cs typeface="Times New Roman" pitchFamily="18" charset="0"/>
              </a:rPr>
              <a:t>WILEYPLUS</a:t>
            </a:r>
            <a:endParaRPr lang="en-US" sz="4000" b="1" cap="all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6195" name="Line 3"/>
          <p:cNvSpPr>
            <a:spLocks noChangeShapeType="1"/>
          </p:cNvSpPr>
          <p:nvPr/>
        </p:nvSpPr>
        <p:spPr bwMode="auto">
          <a:xfrm flipV="1">
            <a:off x="0" y="990600"/>
            <a:ext cx="91440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1164770" y="2057400"/>
            <a:ext cx="7086601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elps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today’s students succeed both in the classroom and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beyond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ffers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depth and breadth of assessment through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various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problem types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including; </a:t>
            </a:r>
          </a:p>
          <a:p>
            <a:pPr marL="457200" indent="-457200">
              <a:buFont typeface="Wingdings" pitchFamily="2" charset="2"/>
              <a:buChar char="v"/>
            </a:pPr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694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8137071" cy="533400"/>
          </a:xfrm>
          <a:noFill/>
          <a:ln/>
        </p:spPr>
        <p:txBody>
          <a:bodyPr/>
          <a:lstStyle/>
          <a:p>
            <a:pPr marL="0" indent="0" algn="ctr">
              <a:buNone/>
            </a:pPr>
            <a:r>
              <a:rPr lang="en-US" sz="4000" cap="all" dirty="0" smtClean="0">
                <a:latin typeface="Times New Roman" pitchFamily="18" charset="0"/>
                <a:cs typeface="Times New Roman" pitchFamily="18" charset="0"/>
              </a:rPr>
              <a:t>WILEYPLUS</a:t>
            </a:r>
            <a:endParaRPr lang="en-US" sz="4000" b="1" cap="all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6195" name="Line 3"/>
          <p:cNvSpPr>
            <a:spLocks noChangeShapeType="1"/>
          </p:cNvSpPr>
          <p:nvPr/>
        </p:nvSpPr>
        <p:spPr bwMode="auto">
          <a:xfrm flipV="1">
            <a:off x="0" y="990600"/>
            <a:ext cx="91440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1836459" y="1600200"/>
            <a:ext cx="523603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nd-of-chapter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Concept mastery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Drawing problems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Mechanism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and synthesis reaction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practice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Thousands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of test bank questions and MORE</a:t>
            </a:r>
          </a:p>
          <a:p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2550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8137071" cy="533400"/>
          </a:xfrm>
          <a:noFill/>
          <a:ln/>
        </p:spPr>
        <p:txBody>
          <a:bodyPr/>
          <a:lstStyle/>
          <a:p>
            <a:pPr marL="0" indent="0" algn="ctr">
              <a:buNone/>
            </a:pPr>
            <a:r>
              <a:rPr lang="en-US" sz="4000" cap="all" dirty="0" smtClean="0">
                <a:latin typeface="Times New Roman" pitchFamily="18" charset="0"/>
                <a:cs typeface="Times New Roman" pitchFamily="18" charset="0"/>
              </a:rPr>
              <a:t>SMARTWORK</a:t>
            </a:r>
            <a:endParaRPr lang="en-US" sz="4000" b="1" cap="all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6195" name="Line 3"/>
          <p:cNvSpPr>
            <a:spLocks noChangeShapeType="1"/>
          </p:cNvSpPr>
          <p:nvPr/>
        </p:nvSpPr>
        <p:spPr bwMode="auto">
          <a:xfrm flipV="1">
            <a:off x="0" y="990600"/>
            <a:ext cx="91440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1160637" y="2209800"/>
            <a:ext cx="682272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SmartWork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is the most intuitive tutorial and online homework system available</a:t>
            </a:r>
            <a:endParaRPr lang="en-US" sz="40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4442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8137071" cy="533400"/>
          </a:xfrm>
          <a:noFill/>
          <a:ln/>
        </p:spPr>
        <p:txBody>
          <a:bodyPr/>
          <a:lstStyle/>
          <a:p>
            <a:pPr marL="0" indent="0" algn="ctr">
              <a:buNone/>
            </a:pPr>
            <a:r>
              <a:rPr lang="en-US" sz="4000" cap="all" dirty="0" smtClean="0">
                <a:latin typeface="Times New Roman" pitchFamily="18" charset="0"/>
                <a:cs typeface="Times New Roman" pitchFamily="18" charset="0"/>
              </a:rPr>
              <a:t>SMARTWORK</a:t>
            </a:r>
            <a:endParaRPr lang="en-US" sz="4000" b="1" cap="all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6195" name="Line 3"/>
          <p:cNvSpPr>
            <a:spLocks noChangeShapeType="1"/>
          </p:cNvSpPr>
          <p:nvPr/>
        </p:nvSpPr>
        <p:spPr bwMode="auto">
          <a:xfrm flipV="1">
            <a:off x="0" y="990600"/>
            <a:ext cx="91440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685800" y="1841242"/>
            <a:ext cx="7772399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Motivate student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learning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Offer additional help to students who need it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Maintain full editorial control over questions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Discourage cheating with algorithmic variables</a:t>
            </a:r>
          </a:p>
          <a:p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2739277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8137071" cy="533400"/>
          </a:xfrm>
          <a:noFill/>
          <a:ln/>
        </p:spPr>
        <p:txBody>
          <a:bodyPr/>
          <a:lstStyle/>
          <a:p>
            <a:pPr marL="0" indent="0" algn="ctr">
              <a:buNone/>
            </a:pPr>
            <a:r>
              <a:rPr lang="en-US" sz="4000" cap="all" dirty="0" smtClean="0">
                <a:latin typeface="Times New Roman" pitchFamily="18" charset="0"/>
                <a:cs typeface="Times New Roman" pitchFamily="18" charset="0"/>
              </a:rPr>
              <a:t>SMARTWORK</a:t>
            </a:r>
            <a:endParaRPr lang="en-US" sz="4000" b="1" cap="all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6195" name="Line 3"/>
          <p:cNvSpPr>
            <a:spLocks noChangeShapeType="1"/>
          </p:cNvSpPr>
          <p:nvPr/>
        </p:nvSpPr>
        <p:spPr bwMode="auto">
          <a:xfrm flipV="1">
            <a:off x="0" y="990600"/>
            <a:ext cx="91440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718457" y="2133600"/>
            <a:ext cx="7772399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Encourage study and review with an integrated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e-book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Easily manage assignments and grades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Spend more time teaching</a:t>
            </a:r>
          </a:p>
          <a:p>
            <a:pPr marL="457200" indent="-457200">
              <a:buFont typeface="Wingdings" pitchFamily="2" charset="2"/>
              <a:buChar char="v"/>
            </a:pPr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388443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8137071" cy="533400"/>
          </a:xfrm>
          <a:noFill/>
          <a:ln/>
        </p:spPr>
        <p:txBody>
          <a:bodyPr/>
          <a:lstStyle/>
          <a:p>
            <a:pPr marL="0" indent="0" algn="ctr">
              <a:buNone/>
            </a:pPr>
            <a:r>
              <a:rPr lang="en-US" sz="4000" cap="all" dirty="0" smtClean="0">
                <a:latin typeface="Times New Roman" pitchFamily="18" charset="0"/>
                <a:cs typeface="Times New Roman" pitchFamily="18" charset="0"/>
              </a:rPr>
              <a:t>SAPLING LEARNING</a:t>
            </a:r>
            <a:endParaRPr lang="en-US" sz="4000" b="1" cap="all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6195" name="Line 3"/>
          <p:cNvSpPr>
            <a:spLocks noChangeShapeType="1"/>
          </p:cNvSpPr>
          <p:nvPr/>
        </p:nvSpPr>
        <p:spPr bwMode="auto">
          <a:xfrm flipV="1">
            <a:off x="0" y="990600"/>
            <a:ext cx="91440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1503538" y="1959428"/>
            <a:ext cx="6136923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Sapling Learning helps improve the practice of teaching to help ensure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success</a:t>
            </a:r>
          </a:p>
        </p:txBody>
      </p:sp>
    </p:spTree>
    <p:extLst>
      <p:ext uri="{BB962C8B-B14F-4D97-AF65-F5344CB8AC3E}">
        <p14:creationId xmlns:p14="http://schemas.microsoft.com/office/powerpoint/2010/main" val="1835965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8137071" cy="533400"/>
          </a:xfrm>
          <a:noFill/>
          <a:ln/>
        </p:spPr>
        <p:txBody>
          <a:bodyPr/>
          <a:lstStyle/>
          <a:p>
            <a:pPr marL="0" indent="0" algn="ctr">
              <a:buNone/>
            </a:pPr>
            <a:r>
              <a:rPr lang="en-US" sz="4000" cap="all" dirty="0" smtClean="0">
                <a:latin typeface="Times New Roman" pitchFamily="18" charset="0"/>
                <a:cs typeface="Times New Roman" pitchFamily="18" charset="0"/>
              </a:rPr>
              <a:t>SAPLING LEARNING</a:t>
            </a:r>
            <a:endParaRPr lang="en-US" sz="4000" b="1" cap="all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6195" name="Line 3"/>
          <p:cNvSpPr>
            <a:spLocks noChangeShapeType="1"/>
          </p:cNvSpPr>
          <p:nvPr/>
        </p:nvSpPr>
        <p:spPr bwMode="auto">
          <a:xfrm flipV="1">
            <a:off x="0" y="990600"/>
            <a:ext cx="91440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1371600" y="1905000"/>
            <a:ext cx="7107063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Guarantee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the easiest and most effective online homework experience possible for both you and your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students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Maintain full control of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curriculum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Saves time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Monitor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student progress</a:t>
            </a:r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4453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8137071" cy="533400"/>
          </a:xfrm>
          <a:noFill/>
          <a:ln/>
        </p:spPr>
        <p:txBody>
          <a:bodyPr/>
          <a:lstStyle/>
          <a:p>
            <a:pPr marL="0" indent="0" algn="ctr">
              <a:buNone/>
            </a:pPr>
            <a:r>
              <a:rPr lang="en-US" sz="4000" cap="all" dirty="0" smtClean="0">
                <a:latin typeface="Times New Roman" pitchFamily="18" charset="0"/>
                <a:cs typeface="Times New Roman" pitchFamily="18" charset="0"/>
              </a:rPr>
              <a:t>ALEKS</a:t>
            </a:r>
            <a:endParaRPr lang="en-US" sz="4000" b="1" cap="all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6195" name="Line 3"/>
          <p:cNvSpPr>
            <a:spLocks noChangeShapeType="1"/>
          </p:cNvSpPr>
          <p:nvPr/>
        </p:nvSpPr>
        <p:spPr bwMode="auto">
          <a:xfrm flipV="1">
            <a:off x="0" y="990600"/>
            <a:ext cx="91440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1247422" y="2209800"/>
            <a:ext cx="6705599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ALEKS is a web-based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, artificially intelligent assessment and learning system</a:t>
            </a:r>
            <a:endParaRPr lang="en-US" sz="40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0390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8137071" cy="533400"/>
          </a:xfrm>
          <a:noFill/>
          <a:ln/>
        </p:spPr>
        <p:txBody>
          <a:bodyPr/>
          <a:lstStyle/>
          <a:p>
            <a:pPr marL="0" indent="0" algn="ctr">
              <a:buNone/>
            </a:pPr>
            <a:r>
              <a:rPr lang="en-US" sz="4000" cap="all" dirty="0" smtClean="0">
                <a:latin typeface="Times New Roman" pitchFamily="18" charset="0"/>
                <a:cs typeface="Times New Roman" pitchFamily="18" charset="0"/>
              </a:rPr>
              <a:t>ALEKS</a:t>
            </a:r>
            <a:endParaRPr lang="en-US" sz="4000" b="1" cap="all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6195" name="Line 3"/>
          <p:cNvSpPr>
            <a:spLocks noChangeShapeType="1"/>
          </p:cNvSpPr>
          <p:nvPr/>
        </p:nvSpPr>
        <p:spPr bwMode="auto">
          <a:xfrm flipV="1">
            <a:off x="0" y="990600"/>
            <a:ext cx="91440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1295400" y="2209800"/>
            <a:ext cx="70866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Targets Gaps in Individual Student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Knowledge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MyPie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Individualized Study Plan </a:t>
            </a:r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Robust Course Management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Tools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Automatically Graded Assignments </a:t>
            </a:r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6737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-76200"/>
            <a:ext cx="7943849" cy="533400"/>
          </a:xfrm>
          <a:noFill/>
          <a:ln/>
        </p:spPr>
        <p:txBody>
          <a:bodyPr/>
          <a:lstStyle/>
          <a:p>
            <a:pPr marL="0" indent="0" algn="ctr">
              <a:buNone/>
            </a:pPr>
            <a:r>
              <a:rPr lang="en-US" sz="3400" cap="all" dirty="0">
                <a:latin typeface="Times New Roman" pitchFamily="18" charset="0"/>
                <a:cs typeface="Times New Roman" pitchFamily="18" charset="0"/>
              </a:rPr>
              <a:t>innovative </a:t>
            </a:r>
            <a:r>
              <a:rPr lang="en-US" sz="3400" cap="all" dirty="0" smtClean="0">
                <a:latin typeface="Times New Roman" pitchFamily="18" charset="0"/>
                <a:cs typeface="Times New Roman" pitchFamily="18" charset="0"/>
              </a:rPr>
              <a:t>instructional</a:t>
            </a:r>
            <a:br>
              <a:rPr lang="en-US" sz="3400" cap="all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400" cap="all" dirty="0" smtClean="0">
                <a:latin typeface="Times New Roman" pitchFamily="18" charset="0"/>
                <a:cs typeface="Times New Roman" pitchFamily="18" charset="0"/>
              </a:rPr>
              <a:t>approaches</a:t>
            </a:r>
            <a:endParaRPr lang="en-US" sz="3400" b="1" cap="all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6195" name="Line 3"/>
          <p:cNvSpPr>
            <a:spLocks noChangeShapeType="1"/>
          </p:cNvSpPr>
          <p:nvPr/>
        </p:nvSpPr>
        <p:spPr bwMode="auto">
          <a:xfrm flipV="1">
            <a:off x="0" y="990600"/>
            <a:ext cx="91440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653142" y="1676400"/>
            <a:ext cx="7565571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nteractive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lectures using personal response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systems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roup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problem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solving using (POGIL)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tudents participation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in classes </a:t>
            </a:r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Conduct experiments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to learn first hand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about science methods and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experimentation (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LabSkills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6777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8137071" cy="533400"/>
          </a:xfrm>
          <a:noFill/>
          <a:ln/>
        </p:spPr>
        <p:txBody>
          <a:bodyPr/>
          <a:lstStyle/>
          <a:p>
            <a:pPr marL="0" indent="0" algn="ctr">
              <a:buNone/>
            </a:pPr>
            <a:r>
              <a:rPr lang="en-US" sz="4000" cap="all" dirty="0" smtClean="0">
                <a:latin typeface="Times New Roman" pitchFamily="18" charset="0"/>
                <a:cs typeface="Times New Roman" pitchFamily="18" charset="0"/>
              </a:rPr>
              <a:t>ALEKS</a:t>
            </a:r>
            <a:endParaRPr lang="en-US" sz="4000" b="1" cap="all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6195" name="Line 3"/>
          <p:cNvSpPr>
            <a:spLocks noChangeShapeType="1"/>
          </p:cNvSpPr>
          <p:nvPr/>
        </p:nvSpPr>
        <p:spPr bwMode="auto">
          <a:xfrm flipV="1">
            <a:off x="0" y="990600"/>
            <a:ext cx="91440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1066800" y="1981200"/>
            <a:ext cx="73152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Automated Reports </a:t>
            </a:r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Monitor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Student and Course Progress </a:t>
            </a:r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Open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Response Environment </a:t>
            </a:r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Avoids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Multiple-Choice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Questions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Unlimited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Online Access - PC and Mac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Compatible</a:t>
            </a:r>
          </a:p>
        </p:txBody>
      </p:sp>
    </p:spTree>
    <p:extLst>
      <p:ext uri="{BB962C8B-B14F-4D97-AF65-F5344CB8AC3E}">
        <p14:creationId xmlns:p14="http://schemas.microsoft.com/office/powerpoint/2010/main" val="2114224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8137071" cy="533400"/>
          </a:xfrm>
          <a:noFill/>
          <a:ln/>
        </p:spPr>
        <p:txBody>
          <a:bodyPr/>
          <a:lstStyle/>
          <a:p>
            <a:pPr marL="0" indent="0" algn="ctr">
              <a:buNone/>
            </a:pPr>
            <a:r>
              <a:rPr lang="en-US" sz="4000" cap="all" dirty="0" smtClean="0">
                <a:latin typeface="Times New Roman" pitchFamily="18" charset="0"/>
                <a:cs typeface="Times New Roman" pitchFamily="18" charset="0"/>
              </a:rPr>
              <a:t>POGIL</a:t>
            </a:r>
            <a:endParaRPr lang="en-US" sz="4000" b="1" cap="all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6195" name="Line 3"/>
          <p:cNvSpPr>
            <a:spLocks noChangeShapeType="1"/>
          </p:cNvSpPr>
          <p:nvPr/>
        </p:nvSpPr>
        <p:spPr bwMode="auto">
          <a:xfrm flipV="1">
            <a:off x="0" y="990600"/>
            <a:ext cx="91440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1143001" y="1937657"/>
            <a:ext cx="73914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POGIL (Process Oriented Guided Inquiry Learning) </a:t>
            </a:r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s a pedagogical method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devised to teach process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skills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As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well as content using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an inquiry based education approach</a:t>
            </a:r>
          </a:p>
        </p:txBody>
      </p:sp>
    </p:spTree>
    <p:extLst>
      <p:ext uri="{BB962C8B-B14F-4D97-AF65-F5344CB8AC3E}">
        <p14:creationId xmlns:p14="http://schemas.microsoft.com/office/powerpoint/2010/main" val="1108002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8137071" cy="533400"/>
          </a:xfrm>
          <a:noFill/>
          <a:ln/>
        </p:spPr>
        <p:txBody>
          <a:bodyPr/>
          <a:lstStyle/>
          <a:p>
            <a:pPr marL="0" indent="0" algn="ctr">
              <a:buNone/>
            </a:pPr>
            <a:r>
              <a:rPr lang="en-US" sz="4000" cap="all" dirty="0" smtClean="0">
                <a:latin typeface="Times New Roman" pitchFamily="18" charset="0"/>
                <a:cs typeface="Times New Roman" pitchFamily="18" charset="0"/>
              </a:rPr>
              <a:t>POGIL</a:t>
            </a:r>
            <a:endParaRPr lang="en-US" sz="4000" b="1" cap="all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6195" name="Line 3"/>
          <p:cNvSpPr>
            <a:spLocks noChangeShapeType="1"/>
          </p:cNvSpPr>
          <p:nvPr/>
        </p:nvSpPr>
        <p:spPr bwMode="auto">
          <a:xfrm flipV="1">
            <a:off x="0" y="990600"/>
            <a:ext cx="91440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1153887" y="2209800"/>
            <a:ext cx="73914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Originally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devised for use in teaching general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chemistry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he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structure of POGIL is broadly applicable in all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subjects</a:t>
            </a:r>
          </a:p>
        </p:txBody>
      </p:sp>
    </p:spTree>
    <p:extLst>
      <p:ext uri="{BB962C8B-B14F-4D97-AF65-F5344CB8AC3E}">
        <p14:creationId xmlns:p14="http://schemas.microsoft.com/office/powerpoint/2010/main" val="1581648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8137071" cy="533400"/>
          </a:xfrm>
          <a:noFill/>
          <a:ln/>
        </p:spPr>
        <p:txBody>
          <a:bodyPr/>
          <a:lstStyle/>
          <a:p>
            <a:pPr marL="0" indent="0" algn="ctr">
              <a:buNone/>
            </a:pPr>
            <a:r>
              <a:rPr lang="en-US" sz="4000" cap="all" dirty="0" smtClean="0">
                <a:latin typeface="Times New Roman" pitchFamily="18" charset="0"/>
                <a:cs typeface="Times New Roman" pitchFamily="18" charset="0"/>
              </a:rPr>
              <a:t>POGIL</a:t>
            </a:r>
            <a:endParaRPr lang="en-US" sz="4000" b="1" cap="all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6195" name="Line 3"/>
          <p:cNvSpPr>
            <a:spLocks noChangeShapeType="1"/>
          </p:cNvSpPr>
          <p:nvPr/>
        </p:nvSpPr>
        <p:spPr bwMode="auto">
          <a:xfrm flipV="1">
            <a:off x="0" y="990600"/>
            <a:ext cx="91440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1121230" y="2209800"/>
            <a:ext cx="73914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POGIL activities follow the structure of the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learning cycle of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xploration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oncept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invention and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application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as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a strong basis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in constructivism</a:t>
            </a:r>
          </a:p>
        </p:txBody>
      </p:sp>
    </p:spTree>
    <p:extLst>
      <p:ext uri="{BB962C8B-B14F-4D97-AF65-F5344CB8AC3E}">
        <p14:creationId xmlns:p14="http://schemas.microsoft.com/office/powerpoint/2010/main" val="1683235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8137071" cy="533400"/>
          </a:xfrm>
          <a:noFill/>
          <a:ln/>
        </p:spPr>
        <p:txBody>
          <a:bodyPr/>
          <a:lstStyle/>
          <a:p>
            <a:pPr marL="0" indent="0" algn="ctr">
              <a:buNone/>
            </a:pPr>
            <a:r>
              <a:rPr lang="en-US" sz="4000" cap="all" dirty="0" smtClean="0">
                <a:latin typeface="Times New Roman" pitchFamily="18" charset="0"/>
                <a:cs typeface="Times New Roman" pitchFamily="18" charset="0"/>
              </a:rPr>
              <a:t>POGIL</a:t>
            </a:r>
            <a:endParaRPr lang="en-US" sz="4000" b="1" cap="all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6195" name="Line 3"/>
          <p:cNvSpPr>
            <a:spLocks noChangeShapeType="1"/>
          </p:cNvSpPr>
          <p:nvPr/>
        </p:nvSpPr>
        <p:spPr bwMode="auto">
          <a:xfrm flipV="1">
            <a:off x="0" y="990600"/>
            <a:ext cx="91440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609600" y="1752600"/>
            <a:ext cx="81534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tudents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work together in groups of 3 or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4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tudents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work together on activities that are structured to help them build up a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concept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Which creates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positive interdependence among the students, reinforcing involvement and learning for each student</a:t>
            </a:r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2991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8137071" cy="533400"/>
          </a:xfrm>
          <a:noFill/>
          <a:ln/>
        </p:spPr>
        <p:txBody>
          <a:bodyPr/>
          <a:lstStyle/>
          <a:p>
            <a:pPr marL="0" indent="0" algn="ctr">
              <a:buNone/>
            </a:pPr>
            <a:r>
              <a:rPr lang="en-US" sz="4000" cap="all" dirty="0" smtClean="0">
                <a:latin typeface="Times New Roman" pitchFamily="18" charset="0"/>
                <a:cs typeface="Times New Roman" pitchFamily="18" charset="0"/>
              </a:rPr>
              <a:t>CONCLUSION</a:t>
            </a:r>
            <a:endParaRPr lang="en-US" sz="4000" b="1" cap="all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6195" name="Line 3"/>
          <p:cNvSpPr>
            <a:spLocks noChangeShapeType="1"/>
          </p:cNvSpPr>
          <p:nvPr/>
        </p:nvSpPr>
        <p:spPr bwMode="auto">
          <a:xfrm flipV="1">
            <a:off x="0" y="990600"/>
            <a:ext cx="91440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587829" y="2057400"/>
            <a:ext cx="81534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Teaching has to do with helping individuals acquire knowledge, skills and attitudes in different areas of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learning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Teaching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is guiding, facilitating and motivating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learners</a:t>
            </a:r>
          </a:p>
        </p:txBody>
      </p:sp>
    </p:spTree>
    <p:extLst>
      <p:ext uri="{BB962C8B-B14F-4D97-AF65-F5344CB8AC3E}">
        <p14:creationId xmlns:p14="http://schemas.microsoft.com/office/powerpoint/2010/main" val="3701535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8137071" cy="533400"/>
          </a:xfrm>
          <a:noFill/>
          <a:ln/>
        </p:spPr>
        <p:txBody>
          <a:bodyPr/>
          <a:lstStyle/>
          <a:p>
            <a:pPr marL="0" indent="0" algn="ctr">
              <a:buNone/>
            </a:pPr>
            <a:r>
              <a:rPr lang="en-US" sz="4000" cap="all" dirty="0" smtClean="0">
                <a:latin typeface="Times New Roman" pitchFamily="18" charset="0"/>
                <a:cs typeface="Times New Roman" pitchFamily="18" charset="0"/>
              </a:rPr>
              <a:t>CONCLUSION</a:t>
            </a:r>
            <a:endParaRPr lang="en-US" sz="4000" b="1" cap="all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6195" name="Line 3"/>
          <p:cNvSpPr>
            <a:spLocks noChangeShapeType="1"/>
          </p:cNvSpPr>
          <p:nvPr/>
        </p:nvSpPr>
        <p:spPr bwMode="auto">
          <a:xfrm flipV="1">
            <a:off x="0" y="990600"/>
            <a:ext cx="91440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609600" y="1661349"/>
            <a:ext cx="81534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Professors are required to assists students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learn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By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making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the teaching/learning environment, stimulating, challenging and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dynamic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Innovative instructional approaches can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assist the learner reduce the monotony associated with using only the “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chalk and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talk” option</a:t>
            </a:r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021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5" name="Line 3"/>
          <p:cNvSpPr>
            <a:spLocks noChangeShapeType="1"/>
          </p:cNvSpPr>
          <p:nvPr/>
        </p:nvSpPr>
        <p:spPr bwMode="auto">
          <a:xfrm flipV="1">
            <a:off x="0" y="990600"/>
            <a:ext cx="91440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523522" y="2667000"/>
            <a:ext cx="81534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600" b="1" i="1" dirty="0" smtClean="0">
                <a:latin typeface="Times New Roman" pitchFamily="18" charset="0"/>
                <a:cs typeface="Times New Roman" pitchFamily="18" charset="0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010396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53143" y="-76200"/>
            <a:ext cx="8137071" cy="533400"/>
          </a:xfrm>
          <a:noFill/>
          <a:ln/>
        </p:spPr>
        <p:txBody>
          <a:bodyPr/>
          <a:lstStyle/>
          <a:p>
            <a:pPr marL="0" indent="0" algn="ctr">
              <a:buNone/>
            </a:pPr>
            <a:r>
              <a:rPr lang="en-US" sz="3400" cap="all" dirty="0">
                <a:latin typeface="Times New Roman" pitchFamily="18" charset="0"/>
                <a:cs typeface="Times New Roman" pitchFamily="18" charset="0"/>
              </a:rPr>
              <a:t>innovative instructional approaches</a:t>
            </a:r>
            <a:endParaRPr lang="en-US" sz="3400" b="1" cap="all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6195" name="Line 3"/>
          <p:cNvSpPr>
            <a:spLocks noChangeShapeType="1"/>
          </p:cNvSpPr>
          <p:nvPr/>
        </p:nvSpPr>
        <p:spPr bwMode="auto">
          <a:xfrm flipV="1">
            <a:off x="0" y="990600"/>
            <a:ext cx="91440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653143" y="2286000"/>
            <a:ext cx="7565571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Using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computer-assisted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learning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Web-based learning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irtual laboratories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udiovisual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aids (video-based demonstrations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Others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1559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53143" y="-76200"/>
            <a:ext cx="8137071" cy="533400"/>
          </a:xfrm>
          <a:noFill/>
          <a:ln/>
        </p:spPr>
        <p:txBody>
          <a:bodyPr/>
          <a:lstStyle/>
          <a:p>
            <a:pPr marL="0" indent="0" algn="ctr">
              <a:buNone/>
            </a:pPr>
            <a:r>
              <a:rPr lang="en-US" sz="3400" cap="all" dirty="0">
                <a:latin typeface="Times New Roman" pitchFamily="18" charset="0"/>
                <a:cs typeface="Times New Roman" pitchFamily="18" charset="0"/>
              </a:rPr>
              <a:t>innovative instructional approaches</a:t>
            </a:r>
            <a:endParaRPr lang="en-US" sz="3400" b="1" cap="all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6195" name="Line 3"/>
          <p:cNvSpPr>
            <a:spLocks noChangeShapeType="1"/>
          </p:cNvSpPr>
          <p:nvPr/>
        </p:nvSpPr>
        <p:spPr bwMode="auto">
          <a:xfrm flipV="1">
            <a:off x="0" y="990600"/>
            <a:ext cx="91440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828322" y="1676400"/>
            <a:ext cx="7543799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Online Web learning;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OWL  (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Cengage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Learning)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Labskills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Cengage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Learning)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MasteringChemistry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(Pearson)</a:t>
            </a:r>
            <a:endParaRPr lang="en-US" sz="3000" b="1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WileyPlus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(Wiley)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SmartWork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(Norton)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Sapling Learning (Sapling Learning INC.)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ALEKS (ALEKS Corporation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Others</a:t>
            </a:r>
            <a:endParaRPr lang="en-US" sz="30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1381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8137071" cy="533400"/>
          </a:xfrm>
          <a:noFill/>
          <a:ln/>
        </p:spPr>
        <p:txBody>
          <a:bodyPr/>
          <a:lstStyle/>
          <a:p>
            <a:pPr marL="0" indent="0" algn="ctr">
              <a:buNone/>
            </a:pPr>
            <a:r>
              <a:rPr lang="en-US" sz="4000" cap="all" dirty="0" smtClean="0">
                <a:latin typeface="Times New Roman" pitchFamily="18" charset="0"/>
                <a:cs typeface="Times New Roman" pitchFamily="18" charset="0"/>
              </a:rPr>
              <a:t>OWL</a:t>
            </a:r>
            <a:endParaRPr lang="en-US" sz="4000" b="1" cap="all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6195" name="Line 3"/>
          <p:cNvSpPr>
            <a:spLocks noChangeShapeType="1"/>
          </p:cNvSpPr>
          <p:nvPr/>
        </p:nvSpPr>
        <p:spPr bwMode="auto">
          <a:xfrm flipV="1">
            <a:off x="0" y="990600"/>
            <a:ext cx="91440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304800" y="2209800"/>
            <a:ext cx="8610599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buFont typeface="Wingdings" pitchFamily="2" charset="2"/>
              <a:buChar char="v"/>
            </a:pP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OWL is the only online learning and assessment system developed by chemistry instructors specifically for teaching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chemistry</a:t>
            </a:r>
          </a:p>
        </p:txBody>
      </p:sp>
    </p:spTree>
    <p:extLst>
      <p:ext uri="{BB962C8B-B14F-4D97-AF65-F5344CB8AC3E}">
        <p14:creationId xmlns:p14="http://schemas.microsoft.com/office/powerpoint/2010/main" val="1283134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8137071" cy="533400"/>
          </a:xfrm>
          <a:noFill/>
          <a:ln/>
        </p:spPr>
        <p:txBody>
          <a:bodyPr/>
          <a:lstStyle/>
          <a:p>
            <a:pPr marL="0" indent="0" algn="ctr">
              <a:buNone/>
            </a:pPr>
            <a:r>
              <a:rPr lang="en-US" sz="4000" cap="all" dirty="0" smtClean="0">
                <a:latin typeface="Times New Roman" pitchFamily="18" charset="0"/>
                <a:cs typeface="Times New Roman" pitchFamily="18" charset="0"/>
              </a:rPr>
              <a:t>OWL</a:t>
            </a:r>
            <a:endParaRPr lang="en-US" sz="4000" b="1" cap="all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6195" name="Line 3"/>
          <p:cNvSpPr>
            <a:spLocks noChangeShapeType="1"/>
          </p:cNvSpPr>
          <p:nvPr/>
        </p:nvSpPr>
        <p:spPr bwMode="auto">
          <a:xfrm flipV="1">
            <a:off x="0" y="990600"/>
            <a:ext cx="91440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523522" y="1937657"/>
            <a:ext cx="81534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Developed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by teaching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chemists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OWL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is a powerful online learning system for chemistry </a:t>
            </a:r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OWL engages students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ssesses performance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mproves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learning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outcomes</a:t>
            </a:r>
          </a:p>
        </p:txBody>
      </p:sp>
    </p:spTree>
    <p:extLst>
      <p:ext uri="{BB962C8B-B14F-4D97-AF65-F5344CB8AC3E}">
        <p14:creationId xmlns:p14="http://schemas.microsoft.com/office/powerpoint/2010/main" val="1570350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8137071" cy="533400"/>
          </a:xfrm>
          <a:noFill/>
          <a:ln/>
        </p:spPr>
        <p:txBody>
          <a:bodyPr/>
          <a:lstStyle/>
          <a:p>
            <a:pPr marL="0" indent="0" algn="ctr">
              <a:buNone/>
            </a:pPr>
            <a:r>
              <a:rPr lang="en-US" sz="4000" cap="all" dirty="0" smtClean="0">
                <a:latin typeface="Times New Roman" pitchFamily="18" charset="0"/>
                <a:cs typeface="Times New Roman" pitchFamily="18" charset="0"/>
              </a:rPr>
              <a:t>OWL</a:t>
            </a:r>
            <a:endParaRPr lang="en-US" sz="4000" b="1" cap="all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6195" name="Line 3"/>
          <p:cNvSpPr>
            <a:spLocks noChangeShapeType="1"/>
          </p:cNvSpPr>
          <p:nvPr/>
        </p:nvSpPr>
        <p:spPr bwMode="auto">
          <a:xfrm flipV="1">
            <a:off x="0" y="990600"/>
            <a:ext cx="91440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523522" y="1937657"/>
            <a:ext cx="81534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nline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homework and tutorial system for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chemistry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gives students access to the eBook for reference or study after their regular course ends or is archived by the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instructor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Tutorials lead students step-by-step through a problem</a:t>
            </a:r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4019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971</TotalTime>
  <Words>1349</Words>
  <Application>Microsoft Office PowerPoint</Application>
  <PresentationFormat>On-screen Show (4:3)</PresentationFormat>
  <Paragraphs>268</Paragraphs>
  <Slides>47</Slides>
  <Notes>47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48" baseType="lpstr">
      <vt:lpstr>Slipstream</vt:lpstr>
      <vt:lpstr>PowerPoint Presentation</vt:lpstr>
      <vt:lpstr>Effective Teaching Involves</vt:lpstr>
      <vt:lpstr>Effective Teaching Involves</vt:lpstr>
      <vt:lpstr>innovative instructional approaches</vt:lpstr>
      <vt:lpstr>innovative instructional approaches</vt:lpstr>
      <vt:lpstr>innovative instructional approaches</vt:lpstr>
      <vt:lpstr>OWL</vt:lpstr>
      <vt:lpstr>OWL</vt:lpstr>
      <vt:lpstr>OWL</vt:lpstr>
      <vt:lpstr>OWL</vt:lpstr>
      <vt:lpstr>OWL: Product Tour</vt:lpstr>
      <vt:lpstr>OWL: Product Tour</vt:lpstr>
      <vt:lpstr>OWL: RESULTS</vt:lpstr>
      <vt:lpstr>OWL: Success Stories</vt:lpstr>
      <vt:lpstr>OWL: Success Stories</vt:lpstr>
      <vt:lpstr>OWL: Success Stories</vt:lpstr>
      <vt:lpstr>OWL: Success Stories</vt:lpstr>
      <vt:lpstr>OWL: Success Stories</vt:lpstr>
      <vt:lpstr>OWL: Success Stories</vt:lpstr>
      <vt:lpstr>labSKILLS</vt:lpstr>
      <vt:lpstr>labSKILLS</vt:lpstr>
      <vt:lpstr>labSKILLS</vt:lpstr>
      <vt:lpstr>labSKILLS: product tour</vt:lpstr>
      <vt:lpstr>labSKILLS: RESULTS</vt:lpstr>
      <vt:lpstr>labSKILLS: SUCCESS STORY</vt:lpstr>
      <vt:lpstr>labSKILLS: SUCCESS STORY</vt:lpstr>
      <vt:lpstr>labSKILLS: SUCCESS STORY</vt:lpstr>
      <vt:lpstr>MASTERINGCHEMISTRY</vt:lpstr>
      <vt:lpstr>MASTERINGCHEMISTRY</vt:lpstr>
      <vt:lpstr>WILEYPLUS</vt:lpstr>
      <vt:lpstr>WILEYPLUS</vt:lpstr>
      <vt:lpstr>WILEYPLUS</vt:lpstr>
      <vt:lpstr>SMARTWORK</vt:lpstr>
      <vt:lpstr>SMARTWORK</vt:lpstr>
      <vt:lpstr>SMARTWORK</vt:lpstr>
      <vt:lpstr>SAPLING LEARNING</vt:lpstr>
      <vt:lpstr>SAPLING LEARNING</vt:lpstr>
      <vt:lpstr>ALEKS</vt:lpstr>
      <vt:lpstr>ALEKS</vt:lpstr>
      <vt:lpstr>ALEKS</vt:lpstr>
      <vt:lpstr>POGIL</vt:lpstr>
      <vt:lpstr>POGIL</vt:lpstr>
      <vt:lpstr>POGIL</vt:lpstr>
      <vt:lpstr>POGIL</vt:lpstr>
      <vt:lpstr>CONCLUSION</vt:lpstr>
      <vt:lpstr>CONCLUSION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NONYIA</dc:creator>
  <cp:lastModifiedBy>NONYIA</cp:lastModifiedBy>
  <cp:revision>135</cp:revision>
  <dcterms:created xsi:type="dcterms:W3CDTF">2012-02-22T19:10:46Z</dcterms:created>
  <dcterms:modified xsi:type="dcterms:W3CDTF">2012-03-27T20:30:37Z</dcterms:modified>
</cp:coreProperties>
</file>