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84" r:id="rId3"/>
    <p:sldId id="257" r:id="rId4"/>
    <p:sldId id="260" r:id="rId5"/>
    <p:sldId id="272" r:id="rId6"/>
    <p:sldId id="283" r:id="rId7"/>
    <p:sldId id="285" r:id="rId8"/>
    <p:sldId id="273" r:id="rId9"/>
    <p:sldId id="275" r:id="rId10"/>
    <p:sldId id="279" r:id="rId11"/>
    <p:sldId id="277" r:id="rId12"/>
    <p:sldId id="278" r:id="rId13"/>
    <p:sldId id="287" r:id="rId14"/>
    <p:sldId id="280" r:id="rId15"/>
    <p:sldId id="281" r:id="rId16"/>
    <p:sldId id="282" r:id="rId17"/>
    <p:sldId id="286" r:id="rId18"/>
    <p:sldId id="269" r:id="rId19"/>
    <p:sldId id="288"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864"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49FCBD8-0AFD-428C-A5D8-019D6522222F}" type="datetimeFigureOut">
              <a:rPr lang="en-US" smtClean="0"/>
              <a:pPr/>
              <a:t>3/28/2012</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BBFA191-B0EC-4F3D-9264-F0DAA5A82DD2}" type="slidenum">
              <a:rPr lang="en-US" smtClean="0"/>
              <a:pPr/>
              <a:t>‹#›</a:t>
            </a:fld>
            <a:endParaRPr lang="en-US" dirty="0"/>
          </a:p>
        </p:txBody>
      </p:sp>
    </p:spTree>
  </p:cSld>
  <p:clrMapOvr>
    <a:masterClrMapping/>
  </p:clrMapOvr>
  <p:transition spd="slow">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49FCBD8-0AFD-428C-A5D8-019D6522222F}" type="datetimeFigureOut">
              <a:rPr lang="en-US" smtClean="0"/>
              <a:pPr/>
              <a:t>3/28/2012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BBFA191-B0EC-4F3D-9264-F0DAA5A82DD2}" type="slidenum">
              <a:rPr lang="en-US" smtClean="0"/>
              <a:pPr/>
              <a:t>‹#›</a:t>
            </a:fld>
            <a:endParaRPr lang="en-US" dirty="0"/>
          </a:p>
        </p:txBody>
      </p:sp>
    </p:spTree>
  </p:cSld>
  <p:clrMapOvr>
    <a:masterClrMapping/>
  </p:clrMapOvr>
  <p:transition spd="slow">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49FCBD8-0AFD-428C-A5D8-019D6522222F}" type="datetimeFigureOut">
              <a:rPr lang="en-US" smtClean="0"/>
              <a:pPr/>
              <a:t>3/28/2012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BBFA191-B0EC-4F3D-9264-F0DAA5A82DD2}" type="slidenum">
              <a:rPr lang="en-US" smtClean="0"/>
              <a:pPr/>
              <a:t>‹#›</a:t>
            </a:fld>
            <a:endParaRPr lang="en-US" dirty="0"/>
          </a:p>
        </p:txBody>
      </p:sp>
    </p:spTree>
  </p:cSld>
  <p:clrMapOvr>
    <a:masterClrMapping/>
  </p:clrMapOvr>
  <p:transition spd="slow">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51575"/>
            <a:ext cx="2133600" cy="476250"/>
          </a:xfrm>
        </p:spPr>
        <p:txBody>
          <a:bodyPr/>
          <a:lstStyle>
            <a:lvl1pPr>
              <a:defRPr/>
            </a:lvl1pPr>
          </a:lstStyle>
          <a:p>
            <a:endParaRPr lang="en-US"/>
          </a:p>
        </p:txBody>
      </p:sp>
      <p:sp>
        <p:nvSpPr>
          <p:cNvPr id="5" name="Slide Number Placeholder 4"/>
          <p:cNvSpPr>
            <a:spLocks noGrp="1"/>
          </p:cNvSpPr>
          <p:nvPr>
            <p:ph type="sldNum" sz="quarter" idx="11"/>
          </p:nvPr>
        </p:nvSpPr>
        <p:spPr>
          <a:xfrm>
            <a:off x="6553200" y="6248400"/>
            <a:ext cx="2133600" cy="476250"/>
          </a:xfrm>
        </p:spPr>
        <p:txBody>
          <a:bodyPr/>
          <a:lstStyle>
            <a:lvl1pPr>
              <a:defRPr/>
            </a:lvl1pPr>
          </a:lstStyle>
          <a:p>
            <a:fld id="{23FBBCD2-C5E8-4DCA-BAD1-12962BD4DFEF}" type="slidenum">
              <a:rPr lang="en-US"/>
              <a:pPr/>
              <a:t>‹#›</a:t>
            </a:fld>
            <a:endParaRPr lang="en-US"/>
          </a:p>
        </p:txBody>
      </p:sp>
      <p:sp>
        <p:nvSpPr>
          <p:cNvPr id="6" name="Footer Placeholder 5"/>
          <p:cNvSpPr>
            <a:spLocks noGrp="1"/>
          </p:cNvSpPr>
          <p:nvPr>
            <p:ph type="ftr" sz="quarter" idx="12"/>
          </p:nvPr>
        </p:nvSpPr>
        <p:spPr>
          <a:xfrm>
            <a:off x="3124200" y="6248400"/>
            <a:ext cx="2895600" cy="476250"/>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49FCBD8-0AFD-428C-A5D8-019D6522222F}" type="datetimeFigureOut">
              <a:rPr lang="en-US" smtClean="0"/>
              <a:pPr/>
              <a:t>3/28/2012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BBFA191-B0EC-4F3D-9264-F0DAA5A82DD2}"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49FCBD8-0AFD-428C-A5D8-019D6522222F}" type="datetimeFigureOut">
              <a:rPr lang="en-US" smtClean="0"/>
              <a:pPr/>
              <a:t>3/28/2012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BBFA191-B0EC-4F3D-9264-F0DAA5A82DD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49FCBD8-0AFD-428C-A5D8-019D6522222F}" type="datetimeFigureOut">
              <a:rPr lang="en-US" smtClean="0"/>
              <a:pPr/>
              <a:t>3/28/2012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DBBFA191-B0EC-4F3D-9264-F0DAA5A82DD2}"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49FCBD8-0AFD-428C-A5D8-019D6522222F}" type="datetimeFigureOut">
              <a:rPr lang="en-US" smtClean="0"/>
              <a:pPr/>
              <a:t>3/28/2012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DBBFA191-B0EC-4F3D-9264-F0DAA5A82DD2}"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spd="slow">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49FCBD8-0AFD-428C-A5D8-019D6522222F}" type="datetimeFigureOut">
              <a:rPr lang="en-US" smtClean="0"/>
              <a:pPr/>
              <a:t>3/28/2012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DBBFA191-B0EC-4F3D-9264-F0DAA5A82DD2}"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49FCBD8-0AFD-428C-A5D8-019D6522222F}" type="datetimeFigureOut">
              <a:rPr lang="en-US" smtClean="0"/>
              <a:pPr/>
              <a:t>3/28/2012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DBBFA191-B0EC-4F3D-9264-F0DAA5A82DD2}" type="slidenum">
              <a:rPr lang="en-US" smtClean="0"/>
              <a:pPr/>
              <a:t>‹#›</a:t>
            </a:fld>
            <a:endParaRPr lang="en-US" dirty="0"/>
          </a:p>
        </p:txBody>
      </p:sp>
    </p:spTree>
  </p:cSld>
  <p:clrMapOvr>
    <a:masterClrMapping/>
  </p:clrMapOvr>
  <p:transition spd="slow">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49FCBD8-0AFD-428C-A5D8-019D6522222F}" type="datetimeFigureOut">
              <a:rPr lang="en-US" smtClean="0"/>
              <a:pPr/>
              <a:t>3/28/2012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DBBFA191-B0EC-4F3D-9264-F0DAA5A82DD2}"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spd="slow">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49FCBD8-0AFD-428C-A5D8-019D6522222F}" type="datetimeFigureOut">
              <a:rPr lang="en-US" smtClean="0"/>
              <a:pPr/>
              <a:t>3/28/2012</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BBFA191-B0EC-4F3D-9264-F0DAA5A82DD2}"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49FCBD8-0AFD-428C-A5D8-019D6522222F}" type="datetimeFigureOut">
              <a:rPr lang="en-US" smtClean="0"/>
              <a:pPr/>
              <a:t>3/28/2012</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BBFA191-B0EC-4F3D-9264-F0DAA5A82DD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Lst>
  <p:transition spd="slow">
    <p:dissolve/>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ssaidane@sdccd.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838200"/>
            <a:ext cx="8229600" cy="2362200"/>
          </a:xfrm>
        </p:spPr>
        <p:txBody>
          <a:bodyPr/>
          <a:lstStyle/>
          <a:p>
            <a:r>
              <a:rPr lang="en-US" b="1" i="1" dirty="0" smtClean="0">
                <a:solidFill>
                  <a:schemeClr val="accent1"/>
                </a:solidFill>
              </a:rPr>
              <a:t>Assessing Student </a:t>
            </a:r>
            <a:r>
              <a:rPr lang="en-US" b="1" i="1" dirty="0" smtClean="0">
                <a:solidFill>
                  <a:schemeClr val="accent1"/>
                </a:solidFill>
              </a:rPr>
              <a:t>Learning </a:t>
            </a:r>
            <a:r>
              <a:rPr lang="en-US" b="1" i="1" dirty="0" smtClean="0">
                <a:solidFill>
                  <a:schemeClr val="accent1"/>
                </a:solidFill>
              </a:rPr>
              <a:t>Outcomes in Chemistry</a:t>
            </a:r>
            <a:endParaRPr lang="en-US" b="1" i="1" dirty="0">
              <a:solidFill>
                <a:schemeClr val="accent1"/>
              </a:solidFill>
            </a:endParaRPr>
          </a:p>
        </p:txBody>
      </p:sp>
      <p:sp>
        <p:nvSpPr>
          <p:cNvPr id="3" name="Subtitle 2"/>
          <p:cNvSpPr>
            <a:spLocks noGrp="1"/>
          </p:cNvSpPr>
          <p:nvPr>
            <p:ph type="subTitle" idx="1"/>
          </p:nvPr>
        </p:nvSpPr>
        <p:spPr>
          <a:xfrm>
            <a:off x="1371600" y="3581400"/>
            <a:ext cx="6400800" cy="1752600"/>
          </a:xfrm>
        </p:spPr>
        <p:txBody>
          <a:bodyPr>
            <a:normAutofit/>
          </a:bodyPr>
          <a:lstStyle/>
          <a:p>
            <a:r>
              <a:rPr lang="en-US" b="1" i="1" dirty="0" smtClean="0">
                <a:solidFill>
                  <a:schemeClr val="accent1"/>
                </a:solidFill>
              </a:rPr>
              <a:t>Dr.  Salou</a:t>
            </a:r>
            <a:r>
              <a:rPr lang="en-US" b="1" i="1" dirty="0" smtClean="0">
                <a:solidFill>
                  <a:schemeClr val="accent1"/>
                </a:solidFill>
              </a:rPr>
              <a:t>a Saidane</a:t>
            </a:r>
          </a:p>
          <a:p>
            <a:r>
              <a:rPr lang="en-US" b="1" i="1" dirty="0" smtClean="0">
                <a:solidFill>
                  <a:schemeClr val="accent1"/>
                </a:solidFill>
              </a:rPr>
              <a:t>San Diego Mesa College</a:t>
            </a:r>
          </a:p>
          <a:p>
            <a:r>
              <a:rPr lang="en-US" b="1" i="1" dirty="0" smtClean="0">
                <a:solidFill>
                  <a:schemeClr val="accent1"/>
                </a:solidFill>
              </a:rPr>
              <a:t>ssaidane@sdccd.edu</a:t>
            </a:r>
            <a:endParaRPr lang="en-US" b="1" i="1" dirty="0">
              <a:solidFill>
                <a:schemeClr val="accent1"/>
              </a:solidFill>
            </a:endParaRP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Placeholder 3"/>
          <p:cNvGraphicFramePr>
            <a:graphicFrameLocks noGrp="1"/>
          </p:cNvGraphicFramePr>
          <p:nvPr>
            <p:ph type="tbl" idx="1"/>
          </p:nvPr>
        </p:nvGraphicFramePr>
        <p:xfrm>
          <a:off x="381000" y="1295400"/>
          <a:ext cx="8458200" cy="2164080"/>
        </p:xfrm>
        <a:graphic>
          <a:graphicData uri="http://schemas.openxmlformats.org/drawingml/2006/table">
            <a:tbl>
              <a:tblPr/>
              <a:tblGrid>
                <a:gridCol w="838200"/>
                <a:gridCol w="1600200"/>
                <a:gridCol w="1600200"/>
                <a:gridCol w="1524000"/>
                <a:gridCol w="1371600"/>
                <a:gridCol w="1524000"/>
              </a:tblGrid>
              <a:tr h="1943100">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0" u="none" strike="noStrike" cap="none" normalizeH="0" baseline="0" dirty="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Most experiments are clearly documented, having all the required elements.</a:t>
                      </a:r>
                      <a:r>
                        <a:rPr kumimoji="0" lang="en-US" sz="1000" b="0" i="0" u="none" strike="noStrike" cap="none" normalizeH="0" baseline="0" dirty="0" smtClean="0">
                          <a:ln>
                            <a:noFill/>
                          </a:ln>
                          <a:solidFill>
                            <a:schemeClr val="tx1"/>
                          </a:solidFill>
                          <a:effectLst/>
                          <a:latin typeface="Arial" pitchFamily="34" charset="0"/>
                          <a:cs typeface="Arial" pitchFamily="34" charset="0"/>
                        </a:rPr>
                        <a:t> </a:t>
                      </a:r>
                      <a:r>
                        <a:rPr kumimoji="0" lang="en-US" sz="900" b="0" i="0" u="none" strike="noStrike" cap="none" normalizeH="0" baseline="0" dirty="0" smtClean="0">
                          <a:ln>
                            <a:noFill/>
                          </a:ln>
                          <a:solidFill>
                            <a:schemeClr val="tx1"/>
                          </a:solidFill>
                          <a:effectLst/>
                          <a:latin typeface="Arial" pitchFamily="34" charset="0"/>
                          <a:cs typeface="Arial" pitchFamily="34" charset="0"/>
                        </a:rPr>
                        <a:t>Name on cover and inside of lab notebook; pages sequentially numbered; most entries are written in pen (some in pencil); most entries are dated and legible.  There is a table of contents.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The experiment has (a)</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0" u="none" strike="noStrike" cap="none" normalizeH="0" baseline="0" dirty="0" smtClean="0">
                          <a:ln>
                            <a:noFill/>
                          </a:ln>
                          <a:solidFill>
                            <a:srgbClr val="FF0000"/>
                          </a:solidFill>
                          <a:effectLst/>
                          <a:latin typeface="Arial" pitchFamily="34" charset="0"/>
                          <a:cs typeface="Arial" pitchFamily="34" charset="0"/>
                        </a:rPr>
                        <a:t>clearly</a:t>
                      </a:r>
                      <a:r>
                        <a:rPr kumimoji="0" lang="en-US" sz="900" b="0" i="0" u="none" strike="noStrike" cap="none" normalizeH="0" baseline="0" dirty="0" smtClean="0">
                          <a:ln>
                            <a:noFill/>
                          </a:ln>
                          <a:solidFill>
                            <a:srgbClr val="FF0000"/>
                          </a:solidFill>
                          <a:effectLst/>
                          <a:latin typeface="Arial" pitchFamily="34" charset="0"/>
                          <a:cs typeface="Arial" pitchFamily="34" charset="0"/>
                        </a:rPr>
                        <a:t> </a:t>
                      </a:r>
                      <a:r>
                        <a:rPr kumimoji="0" lang="en-US" sz="900" b="0" i="0" u="none" strike="noStrike" cap="none" normalizeH="0" baseline="0" dirty="0" smtClean="0">
                          <a:ln>
                            <a:noFill/>
                          </a:ln>
                          <a:solidFill>
                            <a:schemeClr val="tx1"/>
                          </a:solidFill>
                          <a:effectLst/>
                          <a:latin typeface="Arial" pitchFamily="34" charset="0"/>
                          <a:cs typeface="Arial" pitchFamily="34" charset="0"/>
                        </a:rPr>
                        <a:t>stated purpose (s). </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A </a:t>
                      </a:r>
                      <a:r>
                        <a:rPr kumimoji="0" lang="en-US" sz="900" b="1" i="0" u="none" strike="noStrike" cap="none" normalizeH="0" baseline="0" dirty="0" smtClean="0">
                          <a:ln>
                            <a:noFill/>
                          </a:ln>
                          <a:solidFill>
                            <a:srgbClr val="FF0000"/>
                          </a:solidFill>
                          <a:effectLst/>
                          <a:latin typeface="Arial" pitchFamily="34" charset="0"/>
                          <a:cs typeface="Arial" pitchFamily="34" charset="0"/>
                        </a:rPr>
                        <a:t>sufficient</a:t>
                      </a:r>
                      <a:r>
                        <a:rPr kumimoji="0" lang="en-US" sz="900" b="0" i="0" u="none" strike="noStrike" cap="none" normalizeH="0" baseline="0" dirty="0" smtClean="0">
                          <a:ln>
                            <a:noFill/>
                          </a:ln>
                          <a:solidFill>
                            <a:schemeClr val="tx1"/>
                          </a:solidFill>
                          <a:effectLst/>
                          <a:latin typeface="Arial" pitchFamily="34" charset="0"/>
                          <a:cs typeface="Arial" pitchFamily="34" charset="0"/>
                        </a:rPr>
                        <a:t> summary and</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explanation of the theory</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behind the experiment is</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described, including</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chemical reactions,</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formulas that will be used</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in the calculations.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The notebook provides adequate</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information about the equipment,</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chemicals, reagents,</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concentrations, safety and</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disposal information.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Experimental procedure is</a:t>
                      </a: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provided or cited.  Any</a:t>
                      </a: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changes to the experimental</a:t>
                      </a: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procedure are described.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Most data, observations, and graphs, are </a:t>
                      </a:r>
                      <a:r>
                        <a:rPr kumimoji="0" lang="en-US" sz="900" b="1" i="0" u="none" strike="noStrike" cap="none" normalizeH="0" baseline="0" dirty="0" smtClean="0">
                          <a:ln>
                            <a:noFill/>
                          </a:ln>
                          <a:solidFill>
                            <a:srgbClr val="FF0000"/>
                          </a:solidFill>
                          <a:effectLst/>
                          <a:latin typeface="Arial" pitchFamily="34" charset="0"/>
                          <a:cs typeface="Arial" pitchFamily="34" charset="0"/>
                        </a:rPr>
                        <a:t>clearly </a:t>
                      </a:r>
                      <a:r>
                        <a:rPr kumimoji="0" lang="en-US" sz="900" b="0" i="0" u="none" strike="noStrike" cap="none" normalizeH="0" baseline="0" dirty="0" smtClean="0">
                          <a:ln>
                            <a:noFill/>
                          </a:ln>
                          <a:solidFill>
                            <a:schemeClr val="tx1"/>
                          </a:solidFill>
                          <a:effectLst/>
                          <a:latin typeface="Arial" pitchFamily="34" charset="0"/>
                          <a:cs typeface="Arial" pitchFamily="34" charset="0"/>
                        </a:rPr>
                        <a:t>recorded in lab notebook. And </a:t>
                      </a:r>
                      <a:r>
                        <a:rPr kumimoji="0" lang="en-US" sz="900" b="1" i="0" u="none" strike="noStrike" cap="none" normalizeH="0" baseline="0" dirty="0" smtClean="0">
                          <a:ln>
                            <a:noFill/>
                          </a:ln>
                          <a:solidFill>
                            <a:srgbClr val="FF0000"/>
                          </a:solidFill>
                          <a:effectLst/>
                          <a:latin typeface="Arial" pitchFamily="34" charset="0"/>
                          <a:cs typeface="Arial" pitchFamily="34" charset="0"/>
                        </a:rPr>
                        <a:t>most</a:t>
                      </a:r>
                      <a:r>
                        <a:rPr kumimoji="0" lang="en-US" sz="900" b="0" i="0" u="none" strike="noStrike" cap="none" normalizeH="0" baseline="0" dirty="0" smtClean="0">
                          <a:ln>
                            <a:noFill/>
                          </a:ln>
                          <a:solidFill>
                            <a:srgbClr val="FF0000"/>
                          </a:solidFill>
                          <a:effectLst/>
                          <a:latin typeface="Arial" pitchFamily="34" charset="0"/>
                          <a:cs typeface="Arial" pitchFamily="34" charset="0"/>
                        </a:rPr>
                        <a:t> </a:t>
                      </a:r>
                      <a:r>
                        <a:rPr kumimoji="0" lang="en-US" sz="900" b="0" i="0" u="none" strike="noStrike" cap="none" normalizeH="0" baseline="0" dirty="0" smtClean="0">
                          <a:ln>
                            <a:noFill/>
                          </a:ln>
                          <a:solidFill>
                            <a:schemeClr val="tx1"/>
                          </a:solidFill>
                          <a:effectLst/>
                          <a:latin typeface="Arial" pitchFamily="34" charset="0"/>
                          <a:cs typeface="Arial" pitchFamily="34" charset="0"/>
                        </a:rPr>
                        <a:t>calculations are shown with appropriate equations and units.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Has </a:t>
                      </a:r>
                      <a:r>
                        <a:rPr kumimoji="0" lang="en-US" sz="900" b="1" i="0" u="none" strike="noStrike" cap="none" normalizeH="0" baseline="0" dirty="0" smtClean="0">
                          <a:ln>
                            <a:noFill/>
                          </a:ln>
                          <a:solidFill>
                            <a:srgbClr val="FF0000"/>
                          </a:solidFill>
                          <a:effectLst/>
                          <a:latin typeface="Arial" pitchFamily="34" charset="0"/>
                          <a:cs typeface="Arial" pitchFamily="34" charset="0"/>
                        </a:rPr>
                        <a:t>adequate</a:t>
                      </a:r>
                      <a:r>
                        <a:rPr kumimoji="0" lang="en-US" sz="900" b="0" i="0" u="none" strike="noStrike" cap="none" normalizeH="0" baseline="0" dirty="0" smtClean="0">
                          <a:ln>
                            <a:noFill/>
                          </a:ln>
                          <a:solidFill>
                            <a:schemeClr val="tx1"/>
                          </a:solidFill>
                          <a:effectLst/>
                          <a:latin typeface="Arial" pitchFamily="34" charset="0"/>
                          <a:cs typeface="Arial" pitchFamily="34" charset="0"/>
                        </a:rPr>
                        <a:t> discussion and summary of results. Conclusions are drawn that correlate to the purpose and show an </a:t>
                      </a:r>
                      <a:r>
                        <a:rPr kumimoji="0" lang="en-US" sz="900" b="1" i="0" u="none" strike="noStrike" cap="none" normalizeH="0" baseline="0" dirty="0" smtClean="0">
                          <a:ln>
                            <a:noFill/>
                          </a:ln>
                          <a:solidFill>
                            <a:srgbClr val="FF0000"/>
                          </a:solidFill>
                          <a:effectLst/>
                          <a:latin typeface="Arial" pitchFamily="34" charset="0"/>
                          <a:cs typeface="Arial" pitchFamily="34" charset="0"/>
                        </a:rPr>
                        <a:t>adequate</a:t>
                      </a:r>
                      <a:r>
                        <a:rPr kumimoji="0" lang="en-US" sz="900" b="0" i="0" u="none" strike="noStrike" cap="none" normalizeH="0" baseline="0" dirty="0" smtClean="0">
                          <a:ln>
                            <a:noFill/>
                          </a:ln>
                          <a:solidFill>
                            <a:srgbClr val="FF0000"/>
                          </a:solidFill>
                          <a:effectLst/>
                          <a:latin typeface="Arial" pitchFamily="34" charset="0"/>
                          <a:cs typeface="Arial" pitchFamily="34" charset="0"/>
                        </a:rPr>
                        <a:t> </a:t>
                      </a:r>
                      <a:r>
                        <a:rPr kumimoji="0" lang="en-US" sz="900" b="0" i="0" u="none" strike="noStrike" cap="none" normalizeH="0" baseline="0" dirty="0" smtClean="0">
                          <a:ln>
                            <a:noFill/>
                          </a:ln>
                          <a:solidFill>
                            <a:schemeClr val="tx1"/>
                          </a:solidFill>
                          <a:effectLst/>
                          <a:latin typeface="Arial" pitchFamily="34" charset="0"/>
                          <a:cs typeface="Arial" pitchFamily="34" charset="0"/>
                        </a:rPr>
                        <a:t>understanding of the experiment.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 name="Rectangle 279"/>
          <p:cNvSpPr>
            <a:spLocks noGrp="1" noRot="1" noChangeArrowheads="1"/>
          </p:cNvSpPr>
          <p:nvPr>
            <p:ph type="title"/>
          </p:nvPr>
        </p:nvSpPr>
        <p:spPr>
          <a:xfrm>
            <a:off x="457200" y="152400"/>
            <a:ext cx="8229600" cy="1143000"/>
          </a:xfrm>
        </p:spPr>
        <p:txBody>
          <a:bodyPr>
            <a:normAutofit/>
          </a:bodyPr>
          <a:lstStyle/>
          <a:p>
            <a:r>
              <a:rPr lang="en-US" sz="3200" b="0" dirty="0"/>
              <a:t>Laboratory Notebook Assessment Rubric</a:t>
            </a:r>
            <a:r>
              <a:rPr lang="en-US" sz="4000" dirty="0"/>
              <a:t> </a:t>
            </a:r>
          </a:p>
        </p:txBody>
      </p:sp>
      <p:graphicFrame>
        <p:nvGraphicFramePr>
          <p:cNvPr id="6" name="Table 5"/>
          <p:cNvGraphicFramePr>
            <a:graphicFrameLocks noGrp="1"/>
          </p:cNvGraphicFramePr>
          <p:nvPr/>
        </p:nvGraphicFramePr>
        <p:xfrm>
          <a:off x="381000" y="3505200"/>
          <a:ext cx="8458201" cy="1600200"/>
        </p:xfrm>
        <a:graphic>
          <a:graphicData uri="http://schemas.openxmlformats.org/drawingml/2006/table">
            <a:tbl>
              <a:tblPr/>
              <a:tblGrid>
                <a:gridCol w="838200"/>
                <a:gridCol w="1609773"/>
                <a:gridCol w="1590627"/>
                <a:gridCol w="1524000"/>
                <a:gridCol w="1380519"/>
                <a:gridCol w="1515082"/>
              </a:tblGrid>
              <a:tr h="0">
                <a:tc>
                  <a:txBody>
                    <a:bodyPr/>
                    <a:lstStyle/>
                    <a:p>
                      <a:pPr marL="0" marR="0" lvl="0" indent="0" algn="ctr"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0" u="none" strike="noStrike" cap="none" normalizeH="0" baseline="0" dirty="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Some experiments are clearly documented, having all the required elements.</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Name on cover and inside of lab notebook; pages sequentially numbered; some entries are written on one side of the sheet, in pen (most in pencil); some entries are dated and legible.  There is no table of contents. </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The experiment has (a) stated purpose (s) and a tentative explanation of the theory behind the experiment.  </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The notebook provides sufficient information about the equipment, chemicals, reagents, concentrations, safety and disposal information. </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Experimental procedure is provided or cited.  </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Most data, observations, and graphs, are recorded in lab notebook. And some calculations are provided with appropriate equations and units. </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Has a discussion.  Conclusions are drawn that correlate to the purpose and show an understanding of the experiment.  </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47" name="Group 103"/>
          <p:cNvGraphicFramePr>
            <a:graphicFrameLocks noGrp="1"/>
          </p:cNvGraphicFramePr>
          <p:nvPr>
            <p:ph idx="1"/>
          </p:nvPr>
        </p:nvGraphicFramePr>
        <p:xfrm>
          <a:off x="533400" y="1066800"/>
          <a:ext cx="8077201" cy="3252844"/>
        </p:xfrm>
        <a:graphic>
          <a:graphicData uri="http://schemas.openxmlformats.org/drawingml/2006/table">
            <a:tbl>
              <a:tblPr/>
              <a:tblGrid>
                <a:gridCol w="534521"/>
                <a:gridCol w="1803183"/>
                <a:gridCol w="1288458"/>
                <a:gridCol w="1573866"/>
                <a:gridCol w="1430338"/>
                <a:gridCol w="1446835"/>
              </a:tblGrid>
              <a:tr h="1776201">
                <a:tc>
                  <a:txBody>
                    <a:bodyPr/>
                    <a:lstStyle/>
                    <a:p>
                      <a:pPr marL="0" marR="0" lvl="0" indent="0" algn="ctr"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0" u="none" strike="noStrike" cap="none" normalizeH="0" baseline="0" dirty="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Few experiments are clearly documented, having all the required elements.</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One has difficulty finding information in the notebook.</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Name on cover and inside of lab notebook; pages are not numbered; some entries are written on both sides of sheet in pen (most in pencil).  There is no table of contents.</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 Purpose (s) and theory are insufficiently stated.  </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The notebook provides insufficient information about the equipment, chemicals, reagents, concentrations, safety and disposal information. </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Experimental procedure is provided or cited.  </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Some data, observations, and graphs, are recorded in lab notebook. And some calculations are provided with appropriate equations and units.</a:t>
                      </a:r>
                      <a:endParaRPr kumimoji="0" lang="en-US" sz="1800" b="0" i="0" u="none" strike="noStrike" cap="none" normalizeH="0" baseline="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Has an </a:t>
                      </a:r>
                      <a:r>
                        <a:rPr kumimoji="0" lang="en-US" sz="900" b="1" i="0" u="none" strike="noStrike" cap="none" normalizeH="0" baseline="0" smtClean="0">
                          <a:ln>
                            <a:noFill/>
                          </a:ln>
                          <a:solidFill>
                            <a:schemeClr val="tx1"/>
                          </a:solidFill>
                          <a:effectLst/>
                          <a:latin typeface="Times New Roman" pitchFamily="18" charset="0"/>
                          <a:cs typeface="Times New Roman" pitchFamily="18" charset="0"/>
                        </a:rPr>
                        <a:t>incomplete</a:t>
                      </a: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 discussion and conclusions may not correlate to the purpose. Shows inadequate understanding of the experiment.  </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76643">
                <a:tc>
                  <a:txBody>
                    <a:bodyPr/>
                    <a:lstStyle/>
                    <a:p>
                      <a:pPr marL="0" marR="0" lvl="0" indent="0" algn="ctr"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Documentation of experiments is sketchy.  Some data and results are not recorded.  Information is difficult to find.</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Name on cover and inside of a notebook; pages are not numbered; entries are written on both sides of sheet and in pencil.  There is no table of contents.</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Purpose (s) and theory are unclear or irrelevant.</a:t>
                      </a:r>
                      <a:endParaRPr kumimoji="0" lang="en-US" sz="1800" b="0" i="0" u="none" strike="noStrike" cap="none" normalizeH="0" baseline="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smtClean="0">
                          <a:ln>
                            <a:noFill/>
                          </a:ln>
                          <a:solidFill>
                            <a:schemeClr val="tx1"/>
                          </a:solidFill>
                          <a:effectLst/>
                          <a:latin typeface="Times New Roman" pitchFamily="18" charset="0"/>
                          <a:cs typeface="Times New Roman" pitchFamily="18" charset="0"/>
                        </a:rPr>
                        <a:t>Description of experimental procedure is not cited or safety and disposal information is incomplete. </a:t>
                      </a:r>
                      <a:endParaRPr kumimoji="0" lang="en-US" sz="1800" b="0" i="0" u="none" strike="noStrike" cap="none" normalizeH="0" baseline="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Few data, observations, and graphs, are recorded in lab notebook or calculations are missing.</a:t>
                      </a:r>
                      <a:endParaRPr kumimoji="0" lang="en-US" sz="18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Times New Roman" pitchFamily="18" charset="0"/>
                          <a:cs typeface="Times New Roman" pitchFamily="18" charset="0"/>
                        </a:rPr>
                        <a:t>Discussion or conclusions are incomplete or missing.   Shows poor understanding of the experiment.</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246" name="Rectangle 102"/>
          <p:cNvSpPr>
            <a:spLocks noGrp="1" noChangeArrowheads="1"/>
          </p:cNvSpPr>
          <p:nvPr>
            <p:ph type="title"/>
          </p:nvPr>
        </p:nvSpPr>
        <p:spPr>
          <a:xfrm>
            <a:off x="457200" y="338138"/>
            <a:ext cx="8229600" cy="579437"/>
          </a:xfrm>
          <a:noFill/>
          <a:ln/>
        </p:spPr>
        <p:txBody>
          <a:bodyPr>
            <a:normAutofit fontScale="90000"/>
          </a:bodyPr>
          <a:lstStyle/>
          <a:p>
            <a:r>
              <a:rPr lang="en-US" sz="3200" b="0" dirty="0"/>
              <a:t>Laboratory Notebook Assessment Rubric</a:t>
            </a:r>
            <a:r>
              <a:rPr lang="en-US" sz="4000"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7200" y="914400"/>
            <a:ext cx="8534400" cy="5410200"/>
          </a:xfrm>
        </p:spPr>
        <p:txBody>
          <a:bodyPr>
            <a:normAutofit/>
          </a:bodyPr>
          <a:lstStyle/>
          <a:p>
            <a:pPr>
              <a:buNone/>
            </a:pPr>
            <a:endParaRPr lang="en-US" dirty="0" smtClean="0"/>
          </a:p>
          <a:p>
            <a:r>
              <a:rPr lang="fr-FR" dirty="0" err="1" smtClean="0"/>
              <a:t>Fundamental</a:t>
            </a:r>
            <a:r>
              <a:rPr lang="fr-FR" dirty="0" smtClean="0"/>
              <a:t> and Intro </a:t>
            </a:r>
            <a:r>
              <a:rPr lang="fr-FR" dirty="0" err="1" smtClean="0"/>
              <a:t>Chem</a:t>
            </a:r>
            <a:r>
              <a:rPr lang="fr-FR" dirty="0" smtClean="0"/>
              <a:t>:  </a:t>
            </a:r>
            <a:r>
              <a:rPr lang="fr-FR" dirty="0" err="1" smtClean="0"/>
              <a:t>Students</a:t>
            </a:r>
            <a:r>
              <a:rPr lang="fr-FR" dirty="0" smtClean="0"/>
              <a:t> </a:t>
            </a:r>
            <a:r>
              <a:rPr lang="fr-FR" dirty="0" err="1" smtClean="0"/>
              <a:t>will</a:t>
            </a:r>
            <a:r>
              <a:rPr lang="fr-FR" dirty="0" smtClean="0"/>
              <a:t> </a:t>
            </a:r>
            <a:r>
              <a:rPr lang="fr-FR" dirty="0" err="1" smtClean="0"/>
              <a:t>be</a:t>
            </a:r>
            <a:r>
              <a:rPr lang="fr-FR" dirty="0" smtClean="0"/>
              <a:t> </a:t>
            </a:r>
            <a:r>
              <a:rPr lang="fr-FR" dirty="0" err="1" smtClean="0"/>
              <a:t>at</a:t>
            </a:r>
            <a:r>
              <a:rPr lang="fr-FR" dirty="0" smtClean="0"/>
              <a:t> </a:t>
            </a:r>
            <a:r>
              <a:rPr lang="fr-FR" dirty="0" err="1" smtClean="0"/>
              <a:t>level</a:t>
            </a:r>
            <a:r>
              <a:rPr lang="fr-FR" dirty="0" smtClean="0"/>
              <a:t> 3 in the </a:t>
            </a:r>
            <a:r>
              <a:rPr lang="fr-FR" dirty="0" err="1" smtClean="0"/>
              <a:t>rubric</a:t>
            </a:r>
            <a:r>
              <a:rPr lang="fr-FR" dirty="0" smtClean="0"/>
              <a:t>.</a:t>
            </a:r>
            <a:endParaRPr lang="en-US" dirty="0"/>
          </a:p>
          <a:p>
            <a:r>
              <a:rPr lang="en-US" dirty="0" smtClean="0"/>
              <a:t>General </a:t>
            </a:r>
            <a:r>
              <a:rPr lang="en-US" dirty="0" err="1" smtClean="0"/>
              <a:t>Chem</a:t>
            </a:r>
            <a:r>
              <a:rPr lang="en-US" dirty="0" smtClean="0"/>
              <a:t> I:  </a:t>
            </a:r>
            <a:r>
              <a:rPr lang="en-US" dirty="0"/>
              <a:t>Students will be at level 4 in </a:t>
            </a:r>
            <a:r>
              <a:rPr lang="en-US" dirty="0" smtClean="0"/>
              <a:t>the </a:t>
            </a:r>
            <a:r>
              <a:rPr lang="en-US" dirty="0"/>
              <a:t>rubric</a:t>
            </a:r>
          </a:p>
          <a:p>
            <a:r>
              <a:rPr lang="en-US" dirty="0" smtClean="0"/>
              <a:t>General </a:t>
            </a:r>
            <a:r>
              <a:rPr lang="en-US" dirty="0" err="1" smtClean="0"/>
              <a:t>Chem</a:t>
            </a:r>
            <a:r>
              <a:rPr lang="en-US" dirty="0" smtClean="0"/>
              <a:t> II and higher:  </a:t>
            </a:r>
            <a:r>
              <a:rPr lang="en-US" dirty="0"/>
              <a:t>Students will be at level 5 in </a:t>
            </a:r>
            <a:r>
              <a:rPr lang="en-US" dirty="0" smtClean="0"/>
              <a:t>the </a:t>
            </a:r>
            <a:r>
              <a:rPr lang="en-US" dirty="0"/>
              <a:t>rubric</a:t>
            </a:r>
            <a:r>
              <a:rPr lang="en-US" dirty="0" smtClean="0"/>
              <a:t>.</a:t>
            </a:r>
          </a:p>
          <a:p>
            <a:r>
              <a:rPr lang="en-US" dirty="0" smtClean="0"/>
              <a:t>Each year assessment </a:t>
            </a:r>
            <a:r>
              <a:rPr lang="en-US" dirty="0" smtClean="0"/>
              <a:t>is done for </a:t>
            </a:r>
            <a:r>
              <a:rPr lang="en-US" dirty="0" smtClean="0"/>
              <a:t>one of the activities/columns in the </a:t>
            </a:r>
            <a:r>
              <a:rPr lang="en-US" dirty="0" smtClean="0"/>
              <a:t>rubric. </a:t>
            </a:r>
          </a:p>
          <a:p>
            <a:r>
              <a:rPr lang="en-US" dirty="0" smtClean="0"/>
              <a:t>Results are reported </a:t>
            </a:r>
            <a:r>
              <a:rPr lang="en-US" dirty="0" smtClean="0"/>
              <a:t>for each course.  </a:t>
            </a:r>
            <a:endParaRPr lang="en-US" dirty="0" smtClean="0"/>
          </a:p>
          <a:p>
            <a:r>
              <a:rPr lang="en-US" dirty="0" smtClean="0"/>
              <a:t>S</a:t>
            </a:r>
            <a:r>
              <a:rPr lang="en-US" dirty="0" smtClean="0"/>
              <a:t>ummary </a:t>
            </a:r>
            <a:r>
              <a:rPr lang="en-US" dirty="0" smtClean="0"/>
              <a:t>of all these assessments </a:t>
            </a:r>
            <a:r>
              <a:rPr lang="en-US" dirty="0" smtClean="0"/>
              <a:t>are reported </a:t>
            </a:r>
            <a:r>
              <a:rPr lang="en-US" dirty="0" smtClean="0"/>
              <a:t>at the department level.</a:t>
            </a:r>
          </a:p>
          <a:p>
            <a:endParaRPr lang="en-US" dirty="0" smtClean="0"/>
          </a:p>
          <a:p>
            <a:pPr>
              <a:buNone/>
            </a:pPr>
            <a:endParaRPr lang="en-US" dirty="0"/>
          </a:p>
        </p:txBody>
      </p:sp>
      <p:sp>
        <p:nvSpPr>
          <p:cNvPr id="3" name="Rectangle 102"/>
          <p:cNvSpPr>
            <a:spLocks noGrp="1" noChangeArrowheads="1"/>
          </p:cNvSpPr>
          <p:nvPr>
            <p:ph type="title"/>
          </p:nvPr>
        </p:nvSpPr>
        <p:spPr>
          <a:xfrm>
            <a:off x="457200" y="338138"/>
            <a:ext cx="8229600" cy="579437"/>
          </a:xfrm>
          <a:noFill/>
          <a:ln/>
        </p:spPr>
        <p:txBody>
          <a:bodyPr>
            <a:normAutofit fontScale="90000"/>
          </a:bodyPr>
          <a:lstStyle/>
          <a:p>
            <a:r>
              <a:rPr lang="en-US" sz="3200" b="0" dirty="0"/>
              <a:t>Laboratory Notebook </a:t>
            </a:r>
            <a:r>
              <a:rPr lang="en-US" sz="3200" b="0" dirty="0" smtClean="0"/>
              <a:t>Assessment</a:t>
            </a:r>
            <a:r>
              <a:rPr lang="en-US" sz="4000" dirty="0" smtClean="0"/>
              <a:t> </a:t>
            </a:r>
            <a:endParaRPr lang="en-US" sz="4000" dirty="0"/>
          </a:p>
        </p:txBody>
      </p:sp>
    </p:spTree>
  </p:cSld>
  <p:clrMapOvr>
    <a:masterClrMapping/>
  </p:clrMapOvr>
  <p:transition spd="slow">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fr-FR" dirty="0" err="1" smtClean="0"/>
              <a:t>Chemsitry</a:t>
            </a:r>
            <a:r>
              <a:rPr lang="fr-FR" dirty="0" smtClean="0"/>
              <a:t> </a:t>
            </a:r>
            <a:r>
              <a:rPr lang="fr-FR" dirty="0" err="1" smtClean="0"/>
              <a:t>Department</a:t>
            </a:r>
            <a:r>
              <a:rPr lang="fr-FR" dirty="0" smtClean="0"/>
              <a:t> Lecture Courses </a:t>
            </a:r>
            <a:endParaRPr lang="en-US" dirty="0"/>
          </a:p>
        </p:txBody>
      </p:sp>
      <p:sp>
        <p:nvSpPr>
          <p:cNvPr id="7" name="Rectangle 3"/>
          <p:cNvSpPr txBox="1">
            <a:spLocks noChangeArrowheads="1"/>
          </p:cNvSpPr>
          <p:nvPr/>
        </p:nvSpPr>
        <p:spPr>
          <a:xfrm>
            <a:off x="304800" y="1143000"/>
            <a:ext cx="8534400" cy="5410200"/>
          </a:xfrm>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fr-FR" sz="2700" noProof="0" dirty="0" smtClean="0"/>
              <a:t>Course </a:t>
            </a:r>
            <a:r>
              <a:rPr lang="fr-FR" sz="2700" noProof="0" dirty="0" err="1" smtClean="0"/>
              <a:t>Outlines</a:t>
            </a:r>
            <a:r>
              <a:rPr lang="fr-FR" sz="2700" noProof="0" dirty="0" smtClean="0"/>
              <a:t> </a:t>
            </a:r>
            <a:r>
              <a:rPr lang="fr-FR" sz="2700" noProof="0" dirty="0" err="1" smtClean="0"/>
              <a:t>were</a:t>
            </a:r>
            <a:r>
              <a:rPr lang="fr-FR" sz="2700" noProof="0" dirty="0" smtClean="0"/>
              <a:t> </a:t>
            </a:r>
            <a:r>
              <a:rPr lang="fr-FR" sz="2700" dirty="0" err="1" smtClean="0"/>
              <a:t>divided</a:t>
            </a:r>
            <a:r>
              <a:rPr lang="fr-FR" sz="2700" dirty="0" smtClean="0"/>
              <a:t> </a:t>
            </a:r>
            <a:r>
              <a:rPr lang="fr-FR" sz="2700" dirty="0" err="1" smtClean="0"/>
              <a:t>into</a:t>
            </a:r>
            <a:r>
              <a:rPr lang="fr-FR" sz="2700" dirty="0" smtClean="0"/>
              <a:t> </a:t>
            </a:r>
            <a:r>
              <a:rPr lang="fr-FR" sz="2700" noProof="0" dirty="0" smtClean="0"/>
              <a:t>course </a:t>
            </a:r>
            <a:r>
              <a:rPr lang="fr-FR" sz="2700" noProof="0" dirty="0" err="1" smtClean="0"/>
              <a:t>topics</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en-US" sz="2700" dirty="0" smtClean="0"/>
              <a:t>Six major topics were found in all the major courses offered at the department: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		a)</a:t>
            </a:r>
            <a:r>
              <a:rPr kumimoji="0" lang="en-US" sz="2700" b="0" i="0" u="none" strike="noStrike" kern="1200" cap="none" spc="0" normalizeH="0" noProof="0" dirty="0" smtClean="0">
                <a:ln>
                  <a:noFill/>
                </a:ln>
                <a:solidFill>
                  <a:schemeClr val="tx1"/>
                </a:solidFill>
                <a:effectLst/>
                <a:uLnTx/>
                <a:uFillTx/>
                <a:latin typeface="+mn-lt"/>
                <a:ea typeface="+mn-ea"/>
                <a:cs typeface="+mn-cs"/>
              </a:rPr>
              <a:t>  Measurements.</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2700" baseline="0" dirty="0" smtClean="0"/>
              <a:t>		b)</a:t>
            </a:r>
            <a:r>
              <a:rPr lang="en-US" sz="2700" dirty="0" smtClean="0"/>
              <a:t>  Atoms/Molecules</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		c)</a:t>
            </a:r>
            <a:r>
              <a:rPr kumimoji="0" lang="en-US" sz="2700" b="0" i="0" u="none" strike="noStrike" kern="1200" cap="none" spc="0" normalizeH="0" noProof="0" dirty="0" smtClean="0">
                <a:ln>
                  <a:noFill/>
                </a:ln>
                <a:solidFill>
                  <a:schemeClr val="tx1"/>
                </a:solidFill>
                <a:effectLst/>
                <a:uLnTx/>
                <a:uFillTx/>
                <a:latin typeface="+mn-lt"/>
                <a:ea typeface="+mn-ea"/>
                <a:cs typeface="+mn-cs"/>
              </a:rPr>
              <a:t>  Nomenclature</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2700" baseline="0" dirty="0" smtClean="0"/>
              <a:t>		d) </a:t>
            </a:r>
            <a:r>
              <a:rPr lang="en-US" sz="2700" dirty="0" smtClean="0"/>
              <a:t> </a:t>
            </a:r>
            <a:r>
              <a:rPr lang="en-US" sz="2700" baseline="0" dirty="0" smtClean="0"/>
              <a:t>Structure/Properties</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700" b="0" i="0" u="none" strike="noStrike" kern="1200" cap="none" spc="0" normalizeH="0" noProof="0" dirty="0" smtClean="0">
                <a:ln>
                  <a:noFill/>
                </a:ln>
                <a:solidFill>
                  <a:schemeClr val="tx1"/>
                </a:solidFill>
                <a:effectLst/>
                <a:uLnTx/>
                <a:uFillTx/>
                <a:latin typeface="+mn-lt"/>
                <a:ea typeface="+mn-ea"/>
                <a:cs typeface="+mn-cs"/>
              </a:rPr>
              <a:t>		e)  Chemical Equations</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2700" baseline="0" dirty="0" smtClean="0"/>
              <a:t>		f)   Calculations</a:t>
            </a: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slow">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945007"/>
          <a:ext cx="8229600" cy="3598224"/>
        </p:xfrm>
        <a:graphic>
          <a:graphicData uri="http://schemas.openxmlformats.org/drawingml/2006/table">
            <a:tbl>
              <a:tblPr/>
              <a:tblGrid>
                <a:gridCol w="641268"/>
                <a:gridCol w="1175657"/>
                <a:gridCol w="1496291"/>
                <a:gridCol w="1068779"/>
                <a:gridCol w="1282535"/>
                <a:gridCol w="1282535"/>
                <a:gridCol w="1282535"/>
              </a:tblGrid>
              <a:tr h="356260">
                <a:tc>
                  <a:txBody>
                    <a:bodyPr/>
                    <a:lstStyle/>
                    <a:p>
                      <a:pPr marL="0" marR="0" algn="ctr">
                        <a:spcBef>
                          <a:spcPts val="300"/>
                        </a:spcBef>
                        <a:spcAft>
                          <a:spcPts val="300"/>
                        </a:spcAft>
                      </a:pP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pPr>
                      <a:r>
                        <a:rPr lang="en-US" sz="900" b="1" dirty="0">
                          <a:latin typeface="Times New Roman"/>
                          <a:ea typeface="Times New Roman"/>
                          <a:cs typeface="Times New Roman"/>
                        </a:rPr>
                        <a:t>Measurements</a:t>
                      </a:r>
                      <a:endParaRPr lang="en-US" sz="1100" dirty="0">
                        <a:latin typeface="Times New Roman"/>
                        <a:ea typeface="Times New Roman"/>
                        <a:cs typeface="Times New Roman"/>
                      </a:endParaRPr>
                    </a:p>
                    <a:p>
                      <a:pPr marL="0" marR="0" algn="ctr">
                        <a:spcBef>
                          <a:spcPts val="300"/>
                        </a:spcBef>
                        <a:spcAft>
                          <a:spcPts val="300"/>
                        </a:spcAft>
                      </a:pPr>
                      <a:r>
                        <a:rPr lang="en-US" sz="900" b="1" dirty="0">
                          <a:solidFill>
                            <a:srgbClr val="FF00FF"/>
                          </a:solidFill>
                          <a:latin typeface="Times New Roman"/>
                          <a:ea typeface="Times New Roman"/>
                          <a:cs typeface="Times New Roman"/>
                        </a:rPr>
                        <a:t>SLO #1-4</a:t>
                      </a:r>
                      <a:endParaRPr lang="en-US" sz="1100" dirty="0">
                        <a:latin typeface="Times New Roman"/>
                        <a:ea typeface="Times New Roman"/>
                        <a:cs typeface="Times New Roman"/>
                      </a:endParaRPr>
                    </a:p>
                  </a:txBody>
                  <a:tcPr marL="64127" marR="641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17170" algn="l"/>
                        </a:tabLst>
                      </a:pPr>
                      <a:r>
                        <a:rPr lang="en-US" sz="900" b="1" dirty="0">
                          <a:latin typeface="Times New Roman"/>
                          <a:ea typeface="Times New Roman"/>
                          <a:cs typeface="Times New Roman"/>
                        </a:rPr>
                        <a:t>Atom/Molecules</a:t>
                      </a:r>
                      <a:endParaRPr lang="en-US" sz="1100" dirty="0">
                        <a:latin typeface="Times New Roman"/>
                        <a:ea typeface="Times New Roman"/>
                        <a:cs typeface="Times New Roman"/>
                      </a:endParaRPr>
                    </a:p>
                    <a:p>
                      <a:pPr marL="0" marR="0" algn="ctr">
                        <a:spcBef>
                          <a:spcPts val="300"/>
                        </a:spcBef>
                        <a:spcAft>
                          <a:spcPts val="300"/>
                        </a:spcAft>
                        <a:tabLst>
                          <a:tab pos="217170" algn="l"/>
                        </a:tabLst>
                      </a:pPr>
                      <a:r>
                        <a:rPr lang="en-US" sz="900" b="1" dirty="0">
                          <a:solidFill>
                            <a:srgbClr val="FF00FF"/>
                          </a:solidFill>
                          <a:latin typeface="Times New Roman"/>
                          <a:ea typeface="Times New Roman"/>
                          <a:cs typeface="Times New Roman"/>
                        </a:rPr>
                        <a:t>SLO #1-4</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17170" algn="l"/>
                        </a:tabLst>
                      </a:pPr>
                      <a:r>
                        <a:rPr lang="en-US" sz="900" b="1" dirty="0">
                          <a:latin typeface="Times New Roman"/>
                          <a:ea typeface="Times New Roman"/>
                          <a:cs typeface="Times New Roman"/>
                        </a:rPr>
                        <a:t>Nomenclature</a:t>
                      </a:r>
                      <a:endParaRPr lang="en-US" sz="1100" dirty="0">
                        <a:latin typeface="Times New Roman"/>
                        <a:ea typeface="Times New Roman"/>
                        <a:cs typeface="Times New Roman"/>
                      </a:endParaRPr>
                    </a:p>
                    <a:p>
                      <a:pPr marL="0" marR="0" algn="ctr">
                        <a:spcBef>
                          <a:spcPts val="300"/>
                        </a:spcBef>
                        <a:spcAft>
                          <a:spcPts val="300"/>
                        </a:spcAft>
                        <a:tabLst>
                          <a:tab pos="217170" algn="l"/>
                        </a:tabLst>
                      </a:pPr>
                      <a:r>
                        <a:rPr lang="en-US" sz="900" b="1" dirty="0">
                          <a:solidFill>
                            <a:srgbClr val="FF00FF"/>
                          </a:solidFill>
                          <a:latin typeface="Times New Roman"/>
                          <a:ea typeface="Times New Roman"/>
                          <a:cs typeface="Times New Roman"/>
                        </a:rPr>
                        <a:t>SLO #1-5</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17170" algn="l"/>
                        </a:tabLst>
                      </a:pPr>
                      <a:r>
                        <a:rPr lang="en-US" sz="900" b="1" dirty="0">
                          <a:latin typeface="Times"/>
                          <a:ea typeface="Times"/>
                          <a:cs typeface="Times New Roman"/>
                        </a:rPr>
                        <a:t>Structure/Properties</a:t>
                      </a:r>
                      <a:endParaRPr lang="en-US" sz="1100" b="1" dirty="0">
                        <a:latin typeface="Times"/>
                        <a:ea typeface="Times"/>
                        <a:cs typeface="Times New Roman"/>
                      </a:endParaRPr>
                    </a:p>
                    <a:p>
                      <a:pPr marL="0" marR="0" algn="ctr">
                        <a:spcBef>
                          <a:spcPts val="300"/>
                        </a:spcBef>
                        <a:spcAft>
                          <a:spcPts val="300"/>
                        </a:spcAft>
                        <a:tabLst>
                          <a:tab pos="217170" algn="l"/>
                        </a:tabLst>
                      </a:pPr>
                      <a:r>
                        <a:rPr lang="en-US" sz="900" b="1" dirty="0">
                          <a:solidFill>
                            <a:srgbClr val="FF00FF"/>
                          </a:solidFill>
                          <a:latin typeface="Times New Roman"/>
                          <a:ea typeface="Times"/>
                          <a:cs typeface="Times New Roman"/>
                        </a:rPr>
                        <a:t>SLO #1-5</a:t>
                      </a:r>
                      <a:endParaRPr lang="en-US" sz="1100" b="1" dirty="0">
                        <a:latin typeface="Times"/>
                        <a:ea typeface="Times"/>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74320" algn="l"/>
                        </a:tabLst>
                      </a:pPr>
                      <a:r>
                        <a:rPr lang="en-US" sz="900" b="1" dirty="0">
                          <a:latin typeface="Times New Roman"/>
                          <a:ea typeface="Times"/>
                          <a:cs typeface="Times New Roman"/>
                        </a:rPr>
                        <a:t>Chemical Equations</a:t>
                      </a:r>
                      <a:endParaRPr lang="en-US" sz="1100" b="1" dirty="0">
                        <a:latin typeface="Times"/>
                        <a:ea typeface="Times"/>
                        <a:cs typeface="Times New Roman"/>
                      </a:endParaRPr>
                    </a:p>
                    <a:p>
                      <a:pPr marL="0" marR="0" algn="ctr">
                        <a:spcBef>
                          <a:spcPts val="300"/>
                        </a:spcBef>
                        <a:spcAft>
                          <a:spcPts val="300"/>
                        </a:spcAft>
                        <a:tabLst>
                          <a:tab pos="274320" algn="l"/>
                        </a:tabLst>
                      </a:pPr>
                      <a:r>
                        <a:rPr lang="en-US" sz="900" b="1" dirty="0">
                          <a:solidFill>
                            <a:srgbClr val="FF00FF"/>
                          </a:solidFill>
                          <a:latin typeface="Times New Roman"/>
                          <a:ea typeface="Times"/>
                          <a:cs typeface="Times New Roman"/>
                        </a:rPr>
                        <a:t>SLO #1-5</a:t>
                      </a:r>
                      <a:endParaRPr lang="en-US" sz="1100" b="1" dirty="0">
                        <a:latin typeface="Times"/>
                        <a:ea typeface="Times"/>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74320" algn="l"/>
                        </a:tabLst>
                      </a:pPr>
                      <a:r>
                        <a:rPr lang="en-US" sz="900" b="1" dirty="0">
                          <a:latin typeface="Times New Roman"/>
                          <a:ea typeface="Times"/>
                          <a:cs typeface="Times New Roman"/>
                        </a:rPr>
                        <a:t>Calculations</a:t>
                      </a:r>
                      <a:endParaRPr lang="en-US" sz="1100" b="1" dirty="0">
                        <a:latin typeface="Times"/>
                        <a:ea typeface="Times"/>
                        <a:cs typeface="Times New Roman"/>
                      </a:endParaRPr>
                    </a:p>
                    <a:p>
                      <a:pPr marL="0" marR="0" algn="ctr">
                        <a:spcBef>
                          <a:spcPts val="300"/>
                        </a:spcBef>
                        <a:spcAft>
                          <a:spcPts val="300"/>
                        </a:spcAft>
                        <a:tabLst>
                          <a:tab pos="274320" algn="l"/>
                        </a:tabLst>
                      </a:pPr>
                      <a:r>
                        <a:rPr lang="en-US" sz="900" b="1" dirty="0">
                          <a:solidFill>
                            <a:srgbClr val="FF00FF"/>
                          </a:solidFill>
                          <a:latin typeface="Times New Roman"/>
                          <a:ea typeface="Times"/>
                          <a:cs typeface="Times New Roman"/>
                        </a:rPr>
                        <a:t>SLO #1-5</a:t>
                      </a:r>
                      <a:endParaRPr lang="en-US" sz="1100" b="1" dirty="0">
                        <a:latin typeface="Times"/>
                        <a:ea typeface="Times"/>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1539042">
                <a:tc>
                  <a:txBody>
                    <a:bodyPr/>
                    <a:lstStyle/>
                    <a:p>
                      <a:pPr marL="0" marR="0" algn="ctr">
                        <a:spcBef>
                          <a:spcPts val="300"/>
                        </a:spcBef>
                        <a:spcAft>
                          <a:spcPts val="300"/>
                        </a:spcAft>
                      </a:pPr>
                      <a:r>
                        <a:rPr lang="en-US" sz="700" b="1">
                          <a:latin typeface="Times New Roman"/>
                          <a:ea typeface="Times New Roman"/>
                          <a:cs typeface="Times New Roman"/>
                        </a:rPr>
                        <a:t>Chem100</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Use scientific notation and represent measured and calculated quantities to the correct number of significant figures.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Use metric and SI units to express measurements and perform unit conversions using dimensional analysis.</a:t>
                      </a:r>
                      <a:endParaRPr lang="en-US" sz="1100">
                        <a:latin typeface="Times New Roman"/>
                        <a:ea typeface="Times New Roman"/>
                        <a:cs typeface="Times New Roman"/>
                      </a:endParaRPr>
                    </a:p>
                  </a:txBody>
                  <a:tcPr marL="64127" marR="641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dirty="0">
                          <a:latin typeface="TimesNewRomanPSMT"/>
                          <a:ea typeface="Times New Roman"/>
                          <a:cs typeface="TimesNewRomanPSMT"/>
                        </a:rPr>
                        <a:t>Describe the model of the atom including subatomic particles, isotopes and electron configurations for the first 20 elements.</a:t>
                      </a:r>
                      <a:endParaRPr lang="en-US" sz="1100" dirty="0">
                        <a:latin typeface="Times New Roman"/>
                        <a:ea typeface="Times New Roman"/>
                        <a:cs typeface="Times New Roman"/>
                      </a:endParaRPr>
                    </a:p>
                    <a:p>
                      <a:pPr marL="0" marR="0">
                        <a:spcBef>
                          <a:spcPts val="0"/>
                        </a:spcBef>
                        <a:spcAft>
                          <a:spcPts val="0"/>
                        </a:spcAft>
                      </a:pPr>
                      <a:r>
                        <a:rPr lang="en-US" sz="800" dirty="0">
                          <a:latin typeface="TimesNewRomanPSMT"/>
                          <a:ea typeface="Times New Roman"/>
                          <a:cs typeface="TimesNewRomanPSMT"/>
                        </a:rPr>
                        <a:t>Understand and use the periodic table.</a:t>
                      </a:r>
                      <a:endParaRPr lang="en-US" sz="1100" dirty="0">
                        <a:latin typeface="Times New Roman"/>
                        <a:ea typeface="Times New Roman"/>
                        <a:cs typeface="Times New Roman"/>
                      </a:endParaRPr>
                    </a:p>
                    <a:p>
                      <a:pPr marL="0" marR="0">
                        <a:spcBef>
                          <a:spcPts val="0"/>
                        </a:spcBef>
                        <a:spcAft>
                          <a:spcPts val="0"/>
                        </a:spcAft>
                      </a:pPr>
                      <a:r>
                        <a:rPr lang="en-US" sz="800" dirty="0">
                          <a:latin typeface="TimesNewRomanPSMT"/>
                          <a:ea typeface="Times New Roman"/>
                          <a:cs typeface="TimesNewRomanPSMT"/>
                        </a:rPr>
                        <a:t>Compare and contrast different types of bonding. Determine the shapes and polarities of molecular substances.</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Name and write chemical formulae for binary covalent compounds, simple ionic compounds and acids.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a:latin typeface="TimesNewRomanPSMT"/>
                          <a:ea typeface="Times New Roman"/>
                          <a:cs typeface="TimesNewRomanPSMT"/>
                        </a:rPr>
                        <a:t>Explain key concepts and terminology related to the properties and classification of matter. </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Explain the factors that affect the formation of solutions.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Explain concepts related to gases, acid s, bases and intermolecular forces.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Classify and write balanced chemical reactions.</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Explain the concept of equilibrium.</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Write nuclear reactions.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Perform mole and stoichiometric calculations.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Perform concentration calculations including dilution and solution preparation problems.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Perform pH calculations for strong acids and bases.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02922">
                <a:tc>
                  <a:txBody>
                    <a:bodyPr/>
                    <a:lstStyle/>
                    <a:p>
                      <a:pPr marL="0" marR="0">
                        <a:spcBef>
                          <a:spcPts val="300"/>
                        </a:spcBef>
                        <a:spcAft>
                          <a:spcPts val="300"/>
                        </a:spcAft>
                      </a:pPr>
                      <a:endParaRPr lang="en-US" sz="1100">
                        <a:latin typeface="Times New Roman"/>
                        <a:ea typeface="Times New Roman"/>
                        <a:cs typeface="Times New Roman"/>
                      </a:endParaRPr>
                    </a:p>
                    <a:p>
                      <a:pPr marL="0" marR="0" algn="ctr">
                        <a:spcBef>
                          <a:spcPts val="300"/>
                        </a:spcBef>
                        <a:spcAft>
                          <a:spcPts val="300"/>
                        </a:spcAft>
                      </a:pPr>
                      <a:r>
                        <a:rPr lang="en-US" sz="700" b="1">
                          <a:latin typeface="Times New Roman"/>
                          <a:ea typeface="Times New Roman"/>
                          <a:cs typeface="Times New Roman"/>
                        </a:rPr>
                        <a:t>Chem 152</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Using dimensional analysis, solve problems related to measurement, metric conversions, density problems and express the answer to the correct number of significant figures and with correct units.</a:t>
                      </a:r>
                      <a:endParaRPr lang="en-US" sz="1100">
                        <a:latin typeface="Times New Roman"/>
                        <a:ea typeface="Times New Roman"/>
                        <a:cs typeface="Times New Roman"/>
                      </a:endParaRPr>
                    </a:p>
                  </a:txBody>
                  <a:tcPr marL="64127" marR="641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Describe the model of the atom including subatomic particles, isotopes and electron configurations.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Describe the periodic table, including trends.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Compare and contrast covalent and ionic bonds and compounds.</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Draw Lewis structures of simple compounds and determine molecular shapes and polarity.</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Write formulas for ionic compounds, covalent compounds and acids from names and names of compounds from formulas.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a:latin typeface="TimesNewRomanPSMT"/>
                          <a:ea typeface="Times New Roman"/>
                          <a:cs typeface="TimesNewRomanPSMT"/>
                        </a:rPr>
                        <a:t>Explain key concepts and terminology related to the properties and classification of matter. </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Explain the factors that affect the formation of solutions.</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Explain concepts related to gases, acid s, bases and intermolecular forces.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Classify and write balanced chemical equations from words and predict products for some reaction types.</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Describe chemical equilibrium including Le Chatelier's Principle</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dirty="0">
                          <a:latin typeface="TimesNewRomanPSMT"/>
                          <a:ea typeface="Times New Roman"/>
                          <a:cs typeface="TimesNewRomanPSMT"/>
                        </a:rPr>
                        <a:t>Perform mole and </a:t>
                      </a:r>
                      <a:r>
                        <a:rPr lang="en-US" sz="800" dirty="0" err="1">
                          <a:latin typeface="TimesNewRomanPSMT"/>
                          <a:ea typeface="Times New Roman"/>
                          <a:cs typeface="TimesNewRomanPSMT"/>
                        </a:rPr>
                        <a:t>stoichiometric</a:t>
                      </a:r>
                      <a:r>
                        <a:rPr lang="en-US" sz="800" dirty="0">
                          <a:latin typeface="TimesNewRomanPSMT"/>
                          <a:ea typeface="Times New Roman"/>
                          <a:cs typeface="TimesNewRomanPSMT"/>
                        </a:rPr>
                        <a:t> calculations.</a:t>
                      </a:r>
                      <a:endParaRPr lang="en-US" sz="1100" dirty="0">
                        <a:latin typeface="Times New Roman"/>
                        <a:ea typeface="Times New Roman"/>
                        <a:cs typeface="Times New Roman"/>
                      </a:endParaRPr>
                    </a:p>
                    <a:p>
                      <a:pPr marL="0" marR="0">
                        <a:spcBef>
                          <a:spcPts val="0"/>
                        </a:spcBef>
                        <a:spcAft>
                          <a:spcPts val="0"/>
                        </a:spcAft>
                      </a:pPr>
                      <a:r>
                        <a:rPr lang="en-US" sz="800" dirty="0">
                          <a:latin typeface="TimesNewRomanPSMT"/>
                          <a:ea typeface="Times New Roman"/>
                          <a:cs typeface="TimesNewRomanPSMT"/>
                        </a:rPr>
                        <a:t>Perform concentration calculations including dilution and solution preparation problems.</a:t>
                      </a:r>
                      <a:endParaRPr lang="en-US" sz="1100" dirty="0">
                        <a:latin typeface="Times New Roman"/>
                        <a:ea typeface="Times New Roman"/>
                        <a:cs typeface="Times New Roman"/>
                      </a:endParaRPr>
                    </a:p>
                    <a:p>
                      <a:pPr marL="0" marR="0">
                        <a:spcBef>
                          <a:spcPts val="300"/>
                        </a:spcBef>
                        <a:spcAft>
                          <a:spcPts val="300"/>
                        </a:spcAft>
                      </a:pPr>
                      <a:r>
                        <a:rPr lang="en-US" sz="800" dirty="0">
                          <a:latin typeface="TimesNewRomanPSMT"/>
                          <a:ea typeface="Times New Roman"/>
                          <a:cs typeface="TimesNewRomanPSMT"/>
                        </a:rPr>
                        <a:t>Perform pH calculations for strong acids and bases.</a:t>
                      </a:r>
                      <a:endParaRPr lang="en-US" sz="1100" dirty="0">
                        <a:latin typeface="Times New Roman"/>
                        <a:ea typeface="Times New Roman"/>
                        <a:cs typeface="Times New Roman"/>
                      </a:endParaRPr>
                    </a:p>
                    <a:p>
                      <a:pPr marL="0" marR="0">
                        <a:spcBef>
                          <a:spcPts val="300"/>
                        </a:spcBef>
                        <a:spcAft>
                          <a:spcPts val="300"/>
                        </a:spcAft>
                      </a:pPr>
                      <a:r>
                        <a:rPr lang="en-US" sz="800" dirty="0">
                          <a:latin typeface="TimesNewRomanPSMT"/>
                          <a:ea typeface="Times New Roman"/>
                          <a:cs typeface="TimesNewRomanPSMT"/>
                        </a:rPr>
                        <a:t>Perform simple gas law calculations.</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Title 2"/>
          <p:cNvSpPr>
            <a:spLocks noGrp="1"/>
          </p:cNvSpPr>
          <p:nvPr>
            <p:ph type="title"/>
          </p:nvPr>
        </p:nvSpPr>
        <p:spPr/>
        <p:txBody>
          <a:bodyPr/>
          <a:lstStyle/>
          <a:p>
            <a:r>
              <a:rPr lang="fr-FR" dirty="0" smtClean="0"/>
              <a:t>Lecture Courses </a:t>
            </a:r>
            <a:r>
              <a:rPr lang="fr-FR" dirty="0" err="1" smtClean="0"/>
              <a:t>Activities</a:t>
            </a:r>
            <a:r>
              <a:rPr lang="fr-FR" dirty="0" smtClean="0"/>
              <a:t>/</a:t>
            </a:r>
            <a:r>
              <a:rPr lang="fr-FR" dirty="0" err="1" smtClean="0"/>
              <a:t>SLOs</a:t>
            </a:r>
            <a:endParaRPr lang="en-US" dirty="0"/>
          </a:p>
        </p:txBody>
      </p:sp>
    </p:spTree>
  </p:cSld>
  <p:clrMapOvr>
    <a:masterClrMapping/>
  </p:clrMapOvr>
  <p:transition spd="slow">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2034072"/>
          <a:ext cx="8229600" cy="3420093"/>
        </p:xfrm>
        <a:graphic>
          <a:graphicData uri="http://schemas.openxmlformats.org/drawingml/2006/table">
            <a:tbl>
              <a:tblPr/>
              <a:tblGrid>
                <a:gridCol w="641268"/>
                <a:gridCol w="1175657"/>
                <a:gridCol w="1496291"/>
                <a:gridCol w="1068779"/>
                <a:gridCol w="1282535"/>
                <a:gridCol w="1282535"/>
                <a:gridCol w="1282535"/>
              </a:tblGrid>
              <a:tr h="2052056">
                <a:tc>
                  <a:txBody>
                    <a:bodyPr/>
                    <a:lstStyle/>
                    <a:p>
                      <a:pPr marL="0" marR="0">
                        <a:spcBef>
                          <a:spcPts val="300"/>
                        </a:spcBef>
                        <a:spcAft>
                          <a:spcPts val="300"/>
                        </a:spcAft>
                      </a:pPr>
                      <a:endParaRPr lang="en-US" sz="1100" dirty="0">
                        <a:latin typeface="Times New Roman"/>
                        <a:ea typeface="Times New Roman"/>
                        <a:cs typeface="Times New Roman"/>
                      </a:endParaRPr>
                    </a:p>
                    <a:p>
                      <a:pPr marL="0" marR="0" algn="ctr">
                        <a:spcBef>
                          <a:spcPts val="300"/>
                        </a:spcBef>
                        <a:spcAft>
                          <a:spcPts val="300"/>
                        </a:spcAft>
                      </a:pPr>
                      <a:r>
                        <a:rPr lang="en-US" sz="700" b="1" dirty="0" err="1">
                          <a:latin typeface="Times New Roman"/>
                          <a:ea typeface="Times New Roman"/>
                          <a:cs typeface="Times New Roman"/>
                        </a:rPr>
                        <a:t>Chem</a:t>
                      </a:r>
                      <a:r>
                        <a:rPr lang="en-US" sz="700" b="1" dirty="0">
                          <a:latin typeface="Times New Roman"/>
                          <a:ea typeface="Times New Roman"/>
                          <a:cs typeface="Times New Roman"/>
                        </a:rPr>
                        <a:t> 200</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 marR="0">
                        <a:spcBef>
                          <a:spcPts val="300"/>
                        </a:spcBef>
                        <a:spcAft>
                          <a:spcPts val="300"/>
                        </a:spcAft>
                      </a:pPr>
                      <a:r>
                        <a:rPr lang="en-US" sz="800">
                          <a:latin typeface="TimesNewRomanPSMT"/>
                          <a:ea typeface="Times New Roman"/>
                          <a:cs typeface="TimesNewRomanPSMT"/>
                        </a:rPr>
                        <a:t>Perform advanced unit conversion problems using dimensional analysis.</a:t>
                      </a:r>
                      <a:endParaRPr lang="en-US" sz="1100">
                        <a:latin typeface="Times New Roman"/>
                        <a:ea typeface="Times New Roman"/>
                        <a:cs typeface="Times New Roman"/>
                      </a:endParaRPr>
                    </a:p>
                  </a:txBody>
                  <a:tcPr marL="64127" marR="641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Write sets of quantum numbers, write electron</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configurations, and draw orbital diagrams for the elements.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Explain periodic trends.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Compare and contrast the principle theories of ionic and covalent bonding.</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Sketch Lewis structures, including resonance forms, </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and calculate formal charges on atoms for given molecular structures.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Describe hybrid orbital theory.</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Write formulas for ionic compounds, covalent compounds and acids from names and names of</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compounds from formulas.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Compare and contrast the properties of the liquid and solid state, including phase changes. </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Use intermolecular forces to explain differences in physical properties.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Interpret phase diagrams.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Explain and analyze the factors that affect the formation of a solution.</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a:latin typeface="TimesNewRomanPSMT"/>
                          <a:ea typeface="Times New Roman"/>
                          <a:cs typeface="TimesNewRomanPSMT"/>
                        </a:rPr>
                        <a:t>Classify, write and balance chemical equations, including ionic equations.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Predict whether an aqueous phase reaction will occur.</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Balance redox equations.</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dirty="0">
                          <a:latin typeface="TimesNewRomanPSMT"/>
                          <a:ea typeface="Times New Roman"/>
                          <a:cs typeface="TimesNewRomanPSMT"/>
                        </a:rPr>
                        <a:t>Perform </a:t>
                      </a:r>
                      <a:r>
                        <a:rPr lang="en-US" sz="800" dirty="0" err="1">
                          <a:latin typeface="TimesNewRomanPSMT"/>
                          <a:ea typeface="Times New Roman"/>
                          <a:cs typeface="TimesNewRomanPSMT"/>
                        </a:rPr>
                        <a:t>stoichiometric</a:t>
                      </a:r>
                      <a:r>
                        <a:rPr lang="en-US" sz="800" dirty="0">
                          <a:latin typeface="TimesNewRomanPSMT"/>
                          <a:ea typeface="Times New Roman"/>
                          <a:cs typeface="TimesNewRomanPSMT"/>
                        </a:rPr>
                        <a:t> calculations.</a:t>
                      </a:r>
                      <a:endParaRPr lang="en-US" sz="1100" dirty="0">
                        <a:latin typeface="Times New Roman"/>
                        <a:ea typeface="Times New Roman"/>
                        <a:cs typeface="Times New Roman"/>
                      </a:endParaRPr>
                    </a:p>
                    <a:p>
                      <a:pPr marL="0" marR="0">
                        <a:spcBef>
                          <a:spcPts val="0"/>
                        </a:spcBef>
                        <a:spcAft>
                          <a:spcPts val="0"/>
                        </a:spcAft>
                      </a:pPr>
                      <a:r>
                        <a:rPr lang="en-US" sz="800" dirty="0">
                          <a:latin typeface="TimesNewRomanPSMT"/>
                          <a:ea typeface="Times New Roman"/>
                          <a:cs typeface="TimesNewRomanPSMT"/>
                        </a:rPr>
                        <a:t>Solve complex gas law problems.</a:t>
                      </a:r>
                      <a:endParaRPr lang="en-US" sz="1100" dirty="0">
                        <a:latin typeface="Times New Roman"/>
                        <a:ea typeface="Times New Roman"/>
                        <a:cs typeface="Times New Roman"/>
                      </a:endParaRPr>
                    </a:p>
                    <a:p>
                      <a:pPr marL="0" marR="0">
                        <a:spcBef>
                          <a:spcPts val="300"/>
                        </a:spcBef>
                        <a:spcAft>
                          <a:spcPts val="300"/>
                        </a:spcAft>
                      </a:pPr>
                      <a:r>
                        <a:rPr lang="en-US" sz="800" dirty="0">
                          <a:latin typeface="TimesNewRomanPSMT"/>
                          <a:ea typeface="Times New Roman"/>
                          <a:cs typeface="TimesNewRomanPSMT"/>
                        </a:rPr>
                        <a:t>Solve problems involving electromagnetic radiation.</a:t>
                      </a:r>
                      <a:endParaRPr lang="en-US" sz="1100" dirty="0">
                        <a:latin typeface="Times New Roman"/>
                        <a:ea typeface="Times New Roman"/>
                        <a:cs typeface="Times New Roman"/>
                      </a:endParaRPr>
                    </a:p>
                    <a:p>
                      <a:pPr marL="0" marR="0">
                        <a:spcBef>
                          <a:spcPts val="300"/>
                        </a:spcBef>
                        <a:spcAft>
                          <a:spcPts val="300"/>
                        </a:spcAft>
                      </a:pPr>
                      <a:r>
                        <a:rPr lang="en-US" sz="800" dirty="0">
                          <a:latin typeface="TimesNewRomanPSMT"/>
                          <a:ea typeface="Times New Roman"/>
                          <a:cs typeface="TimesNewRomanPSMT"/>
                        </a:rPr>
                        <a:t>Solve problems involving different measures of concentration.</a:t>
                      </a:r>
                      <a:endParaRPr lang="en-US" sz="1100" dirty="0">
                        <a:latin typeface="Times New Roman"/>
                        <a:ea typeface="Times New Roman"/>
                        <a:cs typeface="Times New Roman"/>
                      </a:endParaRPr>
                    </a:p>
                    <a:p>
                      <a:pPr marL="0" marR="0">
                        <a:spcBef>
                          <a:spcPts val="300"/>
                        </a:spcBef>
                        <a:spcAft>
                          <a:spcPts val="300"/>
                        </a:spcAft>
                      </a:pPr>
                      <a:r>
                        <a:rPr lang="en-US" sz="800" dirty="0">
                          <a:latin typeface="TimesNewRomanPSMT"/>
                          <a:ea typeface="Times New Roman"/>
                          <a:cs typeface="TimesNewRomanPSMT"/>
                        </a:rPr>
                        <a:t>Solve problems related to </a:t>
                      </a:r>
                      <a:r>
                        <a:rPr lang="en-US" sz="800" dirty="0" err="1">
                          <a:latin typeface="TimesNewRomanPSMT"/>
                          <a:ea typeface="Times New Roman"/>
                          <a:cs typeface="TimesNewRomanPSMT"/>
                        </a:rPr>
                        <a:t>colligative</a:t>
                      </a:r>
                      <a:r>
                        <a:rPr lang="en-US" sz="800" dirty="0">
                          <a:latin typeface="TimesNewRomanPSMT"/>
                          <a:ea typeface="Times New Roman"/>
                          <a:cs typeface="TimesNewRomanPSMT"/>
                        </a:rPr>
                        <a:t> properties.</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8037">
                <a:tc>
                  <a:txBody>
                    <a:bodyPr/>
                    <a:lstStyle/>
                    <a:p>
                      <a:pPr marL="0" marR="0">
                        <a:spcBef>
                          <a:spcPts val="300"/>
                        </a:spcBef>
                        <a:spcAft>
                          <a:spcPts val="300"/>
                        </a:spcAft>
                      </a:pPr>
                      <a:endParaRPr lang="en-US" sz="1100">
                        <a:latin typeface="Times New Roman"/>
                        <a:ea typeface="Times New Roman"/>
                        <a:cs typeface="Times New Roman"/>
                      </a:endParaRPr>
                    </a:p>
                    <a:p>
                      <a:pPr marL="0" marR="0" algn="ctr">
                        <a:spcBef>
                          <a:spcPts val="300"/>
                        </a:spcBef>
                        <a:spcAft>
                          <a:spcPts val="300"/>
                        </a:spcAft>
                      </a:pPr>
                      <a:r>
                        <a:rPr lang="en-US" sz="700" b="1">
                          <a:latin typeface="Times New Roman"/>
                          <a:ea typeface="Times New Roman"/>
                          <a:cs typeface="Times New Roman"/>
                        </a:rPr>
                        <a:t>Chem 201</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 marR="0">
                        <a:spcBef>
                          <a:spcPts val="300"/>
                        </a:spcBef>
                        <a:spcAft>
                          <a:spcPts val="300"/>
                        </a:spcAft>
                      </a:pPr>
                      <a:endParaRPr lang="en-US" sz="800">
                        <a:latin typeface="Times New Roman"/>
                        <a:ea typeface="Times New Roman"/>
                        <a:cs typeface="Times New Roman"/>
                      </a:endParaRPr>
                    </a:p>
                  </a:txBody>
                  <a:tcPr marL="64127" marR="641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a:latin typeface="TimesNewRomanPSMT"/>
                          <a:ea typeface="Times New Roman"/>
                          <a:cs typeface="TimesNewRomanPSMT"/>
                        </a:rPr>
                        <a:t>Applying qualitative acid-based theory.</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Identify organic molecules based upon functional groups.</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Differentiate between atomic and nuclear chemistry.</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Describe the structure of coordination compounds.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a:latin typeface="TimesNewRomanPSMT"/>
                          <a:ea typeface="Times New Roman"/>
                          <a:cs typeface="TimesNewRomanPSMT"/>
                        </a:rPr>
                        <a:t>Name coordination compounds.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Name simple hydrocarbons using IUPAC rules.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Compare and contrast the properties of coordination compounds.</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Apply Crystal Field Theory to explain the color of coordination complexes.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a:latin typeface="TimesNewRomanPSMT"/>
                          <a:ea typeface="Times New Roman"/>
                          <a:cs typeface="TimesNewRomanPSMT"/>
                        </a:rPr>
                        <a:t>Explain how proposed mechanisms are related to a given rate law.</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Identify the types of radioactive decay.</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Relate equations to equilibrium, thermodynamics and electrochemistry.</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dirty="0">
                          <a:latin typeface="TimesNewRomanPSMT"/>
                          <a:ea typeface="Times New Roman"/>
                          <a:cs typeface="TimesNewRomanPSMT"/>
                        </a:rPr>
                        <a:t>Perform calculations related to chemical kinetics.</a:t>
                      </a:r>
                      <a:endParaRPr lang="en-US" sz="1100" dirty="0">
                        <a:latin typeface="Times New Roman"/>
                        <a:ea typeface="Times New Roman"/>
                        <a:cs typeface="Times New Roman"/>
                      </a:endParaRPr>
                    </a:p>
                    <a:p>
                      <a:pPr marL="0" marR="0">
                        <a:spcBef>
                          <a:spcPts val="0"/>
                        </a:spcBef>
                        <a:spcAft>
                          <a:spcPts val="0"/>
                        </a:spcAft>
                      </a:pPr>
                      <a:r>
                        <a:rPr lang="en-US" sz="800" dirty="0">
                          <a:latin typeface="TimesNewRomanPSMT"/>
                          <a:ea typeface="Times New Roman"/>
                          <a:cs typeface="TimesNewRomanPSMT"/>
                        </a:rPr>
                        <a:t>Perform equilibrium, acid-base, </a:t>
                      </a:r>
                      <a:r>
                        <a:rPr lang="en-US" sz="800" dirty="0" err="1">
                          <a:latin typeface="TimesNewRomanPSMT"/>
                          <a:ea typeface="Times New Roman"/>
                          <a:cs typeface="TimesNewRomanPSMT"/>
                        </a:rPr>
                        <a:t>thermochemical</a:t>
                      </a:r>
                      <a:r>
                        <a:rPr lang="en-US" sz="800" dirty="0">
                          <a:latin typeface="TimesNewRomanPSMT"/>
                          <a:ea typeface="Times New Roman"/>
                          <a:cs typeface="TimesNewRomanPSMT"/>
                        </a:rPr>
                        <a:t>, and electrochemical calculations.</a:t>
                      </a:r>
                      <a:endParaRPr lang="en-US" sz="1100" dirty="0">
                        <a:latin typeface="Times New Roman"/>
                        <a:ea typeface="Times New Roman"/>
                        <a:cs typeface="Times New Roman"/>
                      </a:endParaRPr>
                    </a:p>
                    <a:p>
                      <a:pPr marL="0" marR="0">
                        <a:spcBef>
                          <a:spcPts val="0"/>
                        </a:spcBef>
                        <a:spcAft>
                          <a:spcPts val="0"/>
                        </a:spcAft>
                      </a:pPr>
                      <a:r>
                        <a:rPr lang="en-US" sz="800" dirty="0">
                          <a:latin typeface="TimesNewRomanPSMT"/>
                          <a:ea typeface="Times New Roman"/>
                          <a:cs typeface="TimesNewRomanPSMT"/>
                        </a:rPr>
                        <a:t>Solve problems related to nuclear chemistry.</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nvGraphicFramePr>
        <p:xfrm>
          <a:off x="457200" y="1524000"/>
          <a:ext cx="8229600" cy="508000"/>
        </p:xfrm>
        <a:graphic>
          <a:graphicData uri="http://schemas.openxmlformats.org/drawingml/2006/table">
            <a:tbl>
              <a:tblPr/>
              <a:tblGrid>
                <a:gridCol w="641268"/>
                <a:gridCol w="1175657"/>
                <a:gridCol w="1496291"/>
                <a:gridCol w="1068779"/>
                <a:gridCol w="1282535"/>
                <a:gridCol w="1282535"/>
                <a:gridCol w="1282535"/>
              </a:tblGrid>
              <a:tr h="508000">
                <a:tc>
                  <a:txBody>
                    <a:bodyPr/>
                    <a:lstStyle/>
                    <a:p>
                      <a:pPr marL="0" marR="0" algn="ctr">
                        <a:spcBef>
                          <a:spcPts val="300"/>
                        </a:spcBef>
                        <a:spcAft>
                          <a:spcPts val="300"/>
                        </a:spcAft>
                      </a:pP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pPr>
                      <a:r>
                        <a:rPr lang="en-US" sz="900" b="1" dirty="0">
                          <a:latin typeface="Times New Roman"/>
                          <a:ea typeface="Times New Roman"/>
                          <a:cs typeface="Times New Roman"/>
                        </a:rPr>
                        <a:t>Measurements</a:t>
                      </a:r>
                      <a:endParaRPr lang="en-US" sz="1100" dirty="0">
                        <a:latin typeface="Times New Roman"/>
                        <a:ea typeface="Times New Roman"/>
                        <a:cs typeface="Times New Roman"/>
                      </a:endParaRPr>
                    </a:p>
                    <a:p>
                      <a:pPr marL="0" marR="0" algn="ctr">
                        <a:spcBef>
                          <a:spcPts val="300"/>
                        </a:spcBef>
                        <a:spcAft>
                          <a:spcPts val="300"/>
                        </a:spcAft>
                      </a:pPr>
                      <a:r>
                        <a:rPr lang="en-US" sz="900" b="1" dirty="0">
                          <a:solidFill>
                            <a:srgbClr val="FF00FF"/>
                          </a:solidFill>
                          <a:latin typeface="Times New Roman"/>
                          <a:ea typeface="Times New Roman"/>
                          <a:cs typeface="Times New Roman"/>
                        </a:rPr>
                        <a:t>SLO #1-4</a:t>
                      </a:r>
                      <a:endParaRPr lang="en-US" sz="1100" dirty="0">
                        <a:latin typeface="Times New Roman"/>
                        <a:ea typeface="Times New Roman"/>
                        <a:cs typeface="Times New Roman"/>
                      </a:endParaRPr>
                    </a:p>
                  </a:txBody>
                  <a:tcPr marL="64127" marR="641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17170" algn="l"/>
                        </a:tabLst>
                      </a:pPr>
                      <a:r>
                        <a:rPr lang="en-US" sz="900" b="1" dirty="0">
                          <a:latin typeface="Times New Roman"/>
                          <a:ea typeface="Times New Roman"/>
                          <a:cs typeface="Times New Roman"/>
                        </a:rPr>
                        <a:t>Atom/Molecules</a:t>
                      </a:r>
                      <a:endParaRPr lang="en-US" sz="1100" dirty="0">
                        <a:latin typeface="Times New Roman"/>
                        <a:ea typeface="Times New Roman"/>
                        <a:cs typeface="Times New Roman"/>
                      </a:endParaRPr>
                    </a:p>
                    <a:p>
                      <a:pPr marL="0" marR="0" algn="ctr">
                        <a:spcBef>
                          <a:spcPts val="300"/>
                        </a:spcBef>
                        <a:spcAft>
                          <a:spcPts val="300"/>
                        </a:spcAft>
                        <a:tabLst>
                          <a:tab pos="217170" algn="l"/>
                        </a:tabLst>
                      </a:pPr>
                      <a:r>
                        <a:rPr lang="en-US" sz="900" b="1" dirty="0">
                          <a:solidFill>
                            <a:srgbClr val="FF00FF"/>
                          </a:solidFill>
                          <a:latin typeface="Times New Roman"/>
                          <a:ea typeface="Times New Roman"/>
                          <a:cs typeface="Times New Roman"/>
                        </a:rPr>
                        <a:t>SLO #1-4</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17170" algn="l"/>
                        </a:tabLst>
                      </a:pPr>
                      <a:r>
                        <a:rPr lang="en-US" sz="900" b="1" dirty="0">
                          <a:latin typeface="Times New Roman"/>
                          <a:ea typeface="Times New Roman"/>
                          <a:cs typeface="Times New Roman"/>
                        </a:rPr>
                        <a:t>Nomenclature</a:t>
                      </a:r>
                      <a:endParaRPr lang="en-US" sz="1100" dirty="0">
                        <a:latin typeface="Times New Roman"/>
                        <a:ea typeface="Times New Roman"/>
                        <a:cs typeface="Times New Roman"/>
                      </a:endParaRPr>
                    </a:p>
                    <a:p>
                      <a:pPr marL="0" marR="0" algn="ctr">
                        <a:spcBef>
                          <a:spcPts val="300"/>
                        </a:spcBef>
                        <a:spcAft>
                          <a:spcPts val="300"/>
                        </a:spcAft>
                        <a:tabLst>
                          <a:tab pos="217170" algn="l"/>
                        </a:tabLst>
                      </a:pPr>
                      <a:r>
                        <a:rPr lang="en-US" sz="900" b="1" dirty="0">
                          <a:solidFill>
                            <a:srgbClr val="FF00FF"/>
                          </a:solidFill>
                          <a:latin typeface="Times New Roman"/>
                          <a:ea typeface="Times New Roman"/>
                          <a:cs typeface="Times New Roman"/>
                        </a:rPr>
                        <a:t>SLO #1-5</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17170" algn="l"/>
                        </a:tabLst>
                      </a:pPr>
                      <a:r>
                        <a:rPr lang="en-US" sz="900" b="1" dirty="0">
                          <a:latin typeface="Times"/>
                          <a:ea typeface="Times"/>
                          <a:cs typeface="Times New Roman"/>
                        </a:rPr>
                        <a:t>Structure/Properties</a:t>
                      </a:r>
                      <a:endParaRPr lang="en-US" sz="1100" b="1" dirty="0">
                        <a:latin typeface="Times"/>
                        <a:ea typeface="Times"/>
                        <a:cs typeface="Times New Roman"/>
                      </a:endParaRPr>
                    </a:p>
                    <a:p>
                      <a:pPr marL="0" marR="0" algn="ctr">
                        <a:spcBef>
                          <a:spcPts val="300"/>
                        </a:spcBef>
                        <a:spcAft>
                          <a:spcPts val="300"/>
                        </a:spcAft>
                        <a:tabLst>
                          <a:tab pos="217170" algn="l"/>
                        </a:tabLst>
                      </a:pPr>
                      <a:r>
                        <a:rPr lang="en-US" sz="900" b="1" dirty="0">
                          <a:solidFill>
                            <a:srgbClr val="FF00FF"/>
                          </a:solidFill>
                          <a:latin typeface="Times New Roman"/>
                          <a:ea typeface="Times"/>
                          <a:cs typeface="Times New Roman"/>
                        </a:rPr>
                        <a:t>SLO #1-5</a:t>
                      </a:r>
                      <a:endParaRPr lang="en-US" sz="1100" b="1" dirty="0">
                        <a:latin typeface="Times"/>
                        <a:ea typeface="Times"/>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74320" algn="l"/>
                        </a:tabLst>
                      </a:pPr>
                      <a:r>
                        <a:rPr lang="en-US" sz="900" b="1" dirty="0">
                          <a:latin typeface="Times New Roman"/>
                          <a:ea typeface="Times"/>
                          <a:cs typeface="Times New Roman"/>
                        </a:rPr>
                        <a:t>Chemical Equations</a:t>
                      </a:r>
                      <a:endParaRPr lang="en-US" sz="1100" b="1" dirty="0">
                        <a:latin typeface="Times"/>
                        <a:ea typeface="Times"/>
                        <a:cs typeface="Times New Roman"/>
                      </a:endParaRPr>
                    </a:p>
                    <a:p>
                      <a:pPr marL="0" marR="0" algn="ctr">
                        <a:spcBef>
                          <a:spcPts val="300"/>
                        </a:spcBef>
                        <a:spcAft>
                          <a:spcPts val="300"/>
                        </a:spcAft>
                        <a:tabLst>
                          <a:tab pos="274320" algn="l"/>
                        </a:tabLst>
                      </a:pPr>
                      <a:r>
                        <a:rPr lang="en-US" sz="900" b="1" dirty="0">
                          <a:solidFill>
                            <a:srgbClr val="FF00FF"/>
                          </a:solidFill>
                          <a:latin typeface="Times New Roman"/>
                          <a:ea typeface="Times"/>
                          <a:cs typeface="Times New Roman"/>
                        </a:rPr>
                        <a:t>SLO #1-5</a:t>
                      </a:r>
                      <a:endParaRPr lang="en-US" sz="1100" b="1" dirty="0">
                        <a:latin typeface="Times"/>
                        <a:ea typeface="Times"/>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74320" algn="l"/>
                        </a:tabLst>
                      </a:pPr>
                      <a:r>
                        <a:rPr lang="en-US" sz="900" b="1" dirty="0">
                          <a:latin typeface="Times New Roman"/>
                          <a:ea typeface="Times"/>
                          <a:cs typeface="Times New Roman"/>
                        </a:rPr>
                        <a:t>Calculations</a:t>
                      </a:r>
                      <a:endParaRPr lang="en-US" sz="1100" b="1" dirty="0">
                        <a:latin typeface="Times"/>
                        <a:ea typeface="Times"/>
                        <a:cs typeface="Times New Roman"/>
                      </a:endParaRPr>
                    </a:p>
                    <a:p>
                      <a:pPr marL="0" marR="0" algn="ctr">
                        <a:spcBef>
                          <a:spcPts val="300"/>
                        </a:spcBef>
                        <a:spcAft>
                          <a:spcPts val="300"/>
                        </a:spcAft>
                        <a:tabLst>
                          <a:tab pos="274320" algn="l"/>
                        </a:tabLst>
                      </a:pPr>
                      <a:r>
                        <a:rPr lang="en-US" sz="900" b="1" dirty="0">
                          <a:solidFill>
                            <a:srgbClr val="FF00FF"/>
                          </a:solidFill>
                          <a:latin typeface="Times New Roman"/>
                          <a:ea typeface="Times"/>
                          <a:cs typeface="Times New Roman"/>
                        </a:rPr>
                        <a:t>SLO #1-5</a:t>
                      </a:r>
                      <a:endParaRPr lang="en-US" sz="1100" b="1" dirty="0">
                        <a:latin typeface="Times"/>
                        <a:ea typeface="Times"/>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sp>
        <p:nvSpPr>
          <p:cNvPr id="6" name="Title 2"/>
          <p:cNvSpPr>
            <a:spLocks noGrp="1"/>
          </p:cNvSpPr>
          <p:nvPr>
            <p:ph type="title"/>
          </p:nvPr>
        </p:nvSpPr>
        <p:spPr/>
        <p:txBody>
          <a:bodyPr/>
          <a:lstStyle/>
          <a:p>
            <a:r>
              <a:rPr lang="fr-FR" dirty="0" smtClean="0"/>
              <a:t>Lecture Courses </a:t>
            </a:r>
            <a:r>
              <a:rPr lang="fr-FR" dirty="0" err="1" smtClean="0"/>
              <a:t>Activities</a:t>
            </a:r>
            <a:r>
              <a:rPr lang="fr-FR" dirty="0" smtClean="0"/>
              <a:t>/</a:t>
            </a:r>
            <a:r>
              <a:rPr lang="fr-FR" dirty="0" err="1" smtClean="0"/>
              <a:t>SLOs</a:t>
            </a:r>
            <a:endParaRPr lang="en-US" dirty="0"/>
          </a:p>
        </p:txBody>
      </p:sp>
    </p:spTree>
  </p:cSld>
  <p:clrMapOvr>
    <a:masterClrMapping/>
  </p:clrMapOvr>
  <p:transition spd="slow">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2262078"/>
          <a:ext cx="8229600" cy="2964082"/>
        </p:xfrm>
        <a:graphic>
          <a:graphicData uri="http://schemas.openxmlformats.org/drawingml/2006/table">
            <a:tbl>
              <a:tblPr/>
              <a:tblGrid>
                <a:gridCol w="641268"/>
                <a:gridCol w="1175657"/>
                <a:gridCol w="1496291"/>
                <a:gridCol w="1068779"/>
                <a:gridCol w="1282535"/>
                <a:gridCol w="1282535"/>
                <a:gridCol w="1282535"/>
              </a:tblGrid>
              <a:tr h="1738548">
                <a:tc>
                  <a:txBody>
                    <a:bodyPr/>
                    <a:lstStyle/>
                    <a:p>
                      <a:pPr marL="0" marR="0">
                        <a:spcBef>
                          <a:spcPts val="300"/>
                        </a:spcBef>
                        <a:spcAft>
                          <a:spcPts val="300"/>
                        </a:spcAft>
                      </a:pPr>
                      <a:endParaRPr lang="en-US" sz="1100">
                        <a:latin typeface="Times New Roman"/>
                        <a:ea typeface="Times New Roman"/>
                        <a:cs typeface="Times New Roman"/>
                      </a:endParaRPr>
                    </a:p>
                    <a:p>
                      <a:pPr marL="0" marR="0" algn="ctr">
                        <a:spcBef>
                          <a:spcPts val="300"/>
                        </a:spcBef>
                        <a:spcAft>
                          <a:spcPts val="300"/>
                        </a:spcAft>
                      </a:pPr>
                      <a:r>
                        <a:rPr lang="en-US" sz="700" b="1">
                          <a:latin typeface="Times New Roman"/>
                          <a:ea typeface="Times New Roman"/>
                          <a:cs typeface="Times New Roman"/>
                        </a:rPr>
                        <a:t>Chem 231</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Analyze and interpret spectroscopic information, especially from infrared and nuclear magnetic resonance spectroscopy.</a:t>
                      </a:r>
                      <a:endParaRPr lang="en-US" sz="1100">
                        <a:latin typeface="Times New Roman"/>
                        <a:ea typeface="Times New Roman"/>
                        <a:cs typeface="Times New Roman"/>
                      </a:endParaRPr>
                    </a:p>
                  </a:txBody>
                  <a:tcPr marL="64127" marR="641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Draw structures of organic compounds, including resonance, formal charges and isomers.   </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Analyze theories of bonding in organic compounds.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Identify functional groups present in molecules, and assign these to the corresponding classes of organic compounds.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Compare and contrast theories of acids and bases.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Apply IUPAC rules to name simple</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organic compounds.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Describe structure/ function relationship in simple organic compounds.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Relate molecular structure to acidity and</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Basicity.</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 </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Write equations for and predict products of organic compounds.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Illustrate and analyze mechanisms of organic reactions.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Propose and evaluate strategies for the synthesis of simple organic compounds,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a:latin typeface="TimesNewRomanPSMT"/>
                          <a:ea typeface="Times New Roman"/>
                          <a:cs typeface="TimesNewRomanPSMT"/>
                        </a:rPr>
                        <a:t>Formulate molecular structures from analytical data on compound composition.</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5534">
                <a:tc>
                  <a:txBody>
                    <a:bodyPr/>
                    <a:lstStyle/>
                    <a:p>
                      <a:pPr marL="0" marR="0">
                        <a:spcBef>
                          <a:spcPts val="300"/>
                        </a:spcBef>
                        <a:spcAft>
                          <a:spcPts val="300"/>
                        </a:spcAft>
                      </a:pPr>
                      <a:r>
                        <a:rPr lang="en-US" sz="700" b="1">
                          <a:latin typeface="Times New Roman"/>
                          <a:ea typeface="Times New Roman"/>
                          <a:cs typeface="Times New Roman"/>
                        </a:rPr>
                        <a:t>Chem 233</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 marR="0">
                        <a:spcBef>
                          <a:spcPts val="300"/>
                        </a:spcBef>
                        <a:spcAft>
                          <a:spcPts val="300"/>
                        </a:spcAft>
                      </a:pPr>
                      <a:r>
                        <a:rPr lang="en-US" sz="800">
                          <a:latin typeface="TimesNewRomanPSMT"/>
                          <a:ea typeface="Times New Roman"/>
                          <a:cs typeface="TimesNewRomanPSMT"/>
                        </a:rPr>
                        <a:t>Analyze and interpret spectroscopic information, especially from infrared and nuclear magnetic resonance spectroscopy.</a:t>
                      </a:r>
                      <a:endParaRPr lang="en-US" sz="1100">
                        <a:latin typeface="Times New Roman"/>
                        <a:ea typeface="Times New Roman"/>
                        <a:cs typeface="Times New Roman"/>
                      </a:endParaRPr>
                    </a:p>
                  </a:txBody>
                  <a:tcPr marL="64127" marR="641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a:latin typeface="TimesNewRomanPSMT"/>
                          <a:ea typeface="Times New Roman"/>
                          <a:cs typeface="TimesNewRomanPSMT"/>
                        </a:rPr>
                        <a:t>Differentiate among common functional groups within synthetic compounds, including polymers.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Differentiate among common functional groups within bio-organic compounds, including</a:t>
                      </a:r>
                      <a:endParaRPr lang="en-US" sz="1100">
                        <a:latin typeface="Times New Roman"/>
                        <a:ea typeface="Times New Roman"/>
                        <a:cs typeface="Times New Roman"/>
                      </a:endParaRPr>
                    </a:p>
                    <a:p>
                      <a:pPr marL="0" marR="0">
                        <a:spcBef>
                          <a:spcPts val="300"/>
                        </a:spcBef>
                        <a:spcAft>
                          <a:spcPts val="300"/>
                        </a:spcAft>
                      </a:pPr>
                      <a:r>
                        <a:rPr lang="en-US" sz="800">
                          <a:latin typeface="TimesNewRomanPSMT"/>
                          <a:ea typeface="Times New Roman"/>
                          <a:cs typeface="TimesNewRomanPSMT"/>
                        </a:rPr>
                        <a:t>bio-polymers.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Apply IUPAC rules to</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name selected classes of organic compounds.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Describe structure/ function relationship in complex organic compounds.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latin typeface="TimesNewRomanPSMT"/>
                          <a:ea typeface="Times New Roman"/>
                          <a:cs typeface="TimesNewRomanPSMT"/>
                        </a:rPr>
                        <a:t>Illustrate and analyze mechanisms of complex organic reactions.</a:t>
                      </a:r>
                      <a:endParaRPr lang="en-US" sz="1100">
                        <a:latin typeface="Times New Roman"/>
                        <a:ea typeface="Times New Roman"/>
                        <a:cs typeface="Times New Roman"/>
                      </a:endParaRPr>
                    </a:p>
                    <a:p>
                      <a:pPr marL="0" marR="0">
                        <a:spcBef>
                          <a:spcPts val="0"/>
                        </a:spcBef>
                        <a:spcAft>
                          <a:spcPts val="0"/>
                        </a:spcAft>
                      </a:pPr>
                      <a:r>
                        <a:rPr lang="en-US" sz="800">
                          <a:latin typeface="TimesNewRomanPSMT"/>
                          <a:ea typeface="Times New Roman"/>
                          <a:cs typeface="TimesNewRomanPSMT"/>
                        </a:rPr>
                        <a:t>Propose and evaluate strategies for the synthesis of complex organic compounds.</a:t>
                      </a:r>
                      <a:endParaRPr lang="en-US" sz="110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300"/>
                        </a:spcAft>
                      </a:pPr>
                      <a:r>
                        <a:rPr lang="en-US" sz="800" dirty="0">
                          <a:latin typeface="TimesNewRomanPSMT"/>
                          <a:ea typeface="Times New Roman"/>
                          <a:cs typeface="TimesNewRomanPSMT"/>
                        </a:rPr>
                        <a:t>Formulate molecular structures from analytical data on compound composition.</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nvGraphicFramePr>
        <p:xfrm>
          <a:off x="457200" y="1905000"/>
          <a:ext cx="8229600" cy="356260"/>
        </p:xfrm>
        <a:graphic>
          <a:graphicData uri="http://schemas.openxmlformats.org/drawingml/2006/table">
            <a:tbl>
              <a:tblPr/>
              <a:tblGrid>
                <a:gridCol w="641268"/>
                <a:gridCol w="1175657"/>
                <a:gridCol w="1496291"/>
                <a:gridCol w="1068779"/>
                <a:gridCol w="1282535"/>
                <a:gridCol w="1282535"/>
                <a:gridCol w="1282535"/>
              </a:tblGrid>
              <a:tr h="356260">
                <a:tc>
                  <a:txBody>
                    <a:bodyPr/>
                    <a:lstStyle/>
                    <a:p>
                      <a:pPr marL="0" marR="0" algn="ctr">
                        <a:spcBef>
                          <a:spcPts val="300"/>
                        </a:spcBef>
                        <a:spcAft>
                          <a:spcPts val="300"/>
                        </a:spcAft>
                      </a:pP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pPr>
                      <a:r>
                        <a:rPr lang="en-US" sz="900" b="1" dirty="0">
                          <a:latin typeface="Times New Roman"/>
                          <a:ea typeface="Times New Roman"/>
                          <a:cs typeface="Times New Roman"/>
                        </a:rPr>
                        <a:t>Measurements</a:t>
                      </a:r>
                      <a:endParaRPr lang="en-US" sz="1100" dirty="0">
                        <a:latin typeface="Times New Roman"/>
                        <a:ea typeface="Times New Roman"/>
                        <a:cs typeface="Times New Roman"/>
                      </a:endParaRPr>
                    </a:p>
                    <a:p>
                      <a:pPr marL="0" marR="0" algn="ctr">
                        <a:spcBef>
                          <a:spcPts val="300"/>
                        </a:spcBef>
                        <a:spcAft>
                          <a:spcPts val="300"/>
                        </a:spcAft>
                      </a:pPr>
                      <a:r>
                        <a:rPr lang="en-US" sz="900" b="1" dirty="0">
                          <a:solidFill>
                            <a:srgbClr val="FF00FF"/>
                          </a:solidFill>
                          <a:latin typeface="Times New Roman"/>
                          <a:ea typeface="Times New Roman"/>
                          <a:cs typeface="Times New Roman"/>
                        </a:rPr>
                        <a:t>SLO #1-4</a:t>
                      </a:r>
                      <a:endParaRPr lang="en-US" sz="1100" dirty="0">
                        <a:latin typeface="Times New Roman"/>
                        <a:ea typeface="Times New Roman"/>
                        <a:cs typeface="Times New Roman"/>
                      </a:endParaRPr>
                    </a:p>
                  </a:txBody>
                  <a:tcPr marL="64127" marR="641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17170" algn="l"/>
                        </a:tabLst>
                      </a:pPr>
                      <a:r>
                        <a:rPr lang="en-US" sz="900" b="1" dirty="0">
                          <a:latin typeface="Times New Roman"/>
                          <a:ea typeface="Times New Roman"/>
                          <a:cs typeface="Times New Roman"/>
                        </a:rPr>
                        <a:t>Atom/Molecules</a:t>
                      </a:r>
                      <a:endParaRPr lang="en-US" sz="1100" dirty="0">
                        <a:latin typeface="Times New Roman"/>
                        <a:ea typeface="Times New Roman"/>
                        <a:cs typeface="Times New Roman"/>
                      </a:endParaRPr>
                    </a:p>
                    <a:p>
                      <a:pPr marL="0" marR="0" algn="ctr">
                        <a:spcBef>
                          <a:spcPts val="300"/>
                        </a:spcBef>
                        <a:spcAft>
                          <a:spcPts val="300"/>
                        </a:spcAft>
                        <a:tabLst>
                          <a:tab pos="217170" algn="l"/>
                        </a:tabLst>
                      </a:pPr>
                      <a:r>
                        <a:rPr lang="en-US" sz="900" b="1" dirty="0">
                          <a:solidFill>
                            <a:srgbClr val="FF00FF"/>
                          </a:solidFill>
                          <a:latin typeface="Times New Roman"/>
                          <a:ea typeface="Times New Roman"/>
                          <a:cs typeface="Times New Roman"/>
                        </a:rPr>
                        <a:t>SLO #1-4</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17170" algn="l"/>
                        </a:tabLst>
                      </a:pPr>
                      <a:r>
                        <a:rPr lang="en-US" sz="900" b="1" dirty="0">
                          <a:latin typeface="Times New Roman"/>
                          <a:ea typeface="Times New Roman"/>
                          <a:cs typeface="Times New Roman"/>
                        </a:rPr>
                        <a:t>Nomenclature</a:t>
                      </a:r>
                      <a:endParaRPr lang="en-US" sz="1100" dirty="0">
                        <a:latin typeface="Times New Roman"/>
                        <a:ea typeface="Times New Roman"/>
                        <a:cs typeface="Times New Roman"/>
                      </a:endParaRPr>
                    </a:p>
                    <a:p>
                      <a:pPr marL="0" marR="0" algn="ctr">
                        <a:spcBef>
                          <a:spcPts val="300"/>
                        </a:spcBef>
                        <a:spcAft>
                          <a:spcPts val="300"/>
                        </a:spcAft>
                        <a:tabLst>
                          <a:tab pos="217170" algn="l"/>
                        </a:tabLst>
                      </a:pPr>
                      <a:r>
                        <a:rPr lang="en-US" sz="900" b="1" dirty="0">
                          <a:solidFill>
                            <a:srgbClr val="FF00FF"/>
                          </a:solidFill>
                          <a:latin typeface="Times New Roman"/>
                          <a:ea typeface="Times New Roman"/>
                          <a:cs typeface="Times New Roman"/>
                        </a:rPr>
                        <a:t>SLO #1-5</a:t>
                      </a:r>
                      <a:endParaRPr lang="en-US" sz="1100" dirty="0">
                        <a:latin typeface="Times New Roman"/>
                        <a:ea typeface="Times New Roman"/>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17170" algn="l"/>
                        </a:tabLst>
                      </a:pPr>
                      <a:r>
                        <a:rPr lang="en-US" sz="900" b="1" dirty="0">
                          <a:latin typeface="Times"/>
                          <a:ea typeface="Times"/>
                          <a:cs typeface="Times New Roman"/>
                        </a:rPr>
                        <a:t>Structure/Properties</a:t>
                      </a:r>
                      <a:endParaRPr lang="en-US" sz="1100" b="1" dirty="0">
                        <a:latin typeface="Times"/>
                        <a:ea typeface="Times"/>
                        <a:cs typeface="Times New Roman"/>
                      </a:endParaRPr>
                    </a:p>
                    <a:p>
                      <a:pPr marL="0" marR="0" algn="ctr">
                        <a:spcBef>
                          <a:spcPts val="300"/>
                        </a:spcBef>
                        <a:spcAft>
                          <a:spcPts val="300"/>
                        </a:spcAft>
                        <a:tabLst>
                          <a:tab pos="217170" algn="l"/>
                        </a:tabLst>
                      </a:pPr>
                      <a:r>
                        <a:rPr lang="en-US" sz="900" b="1" dirty="0">
                          <a:solidFill>
                            <a:srgbClr val="FF00FF"/>
                          </a:solidFill>
                          <a:latin typeface="Times New Roman"/>
                          <a:ea typeface="Times"/>
                          <a:cs typeface="Times New Roman"/>
                        </a:rPr>
                        <a:t>SLO #1-5</a:t>
                      </a:r>
                      <a:endParaRPr lang="en-US" sz="1100" b="1" dirty="0">
                        <a:latin typeface="Times"/>
                        <a:ea typeface="Times"/>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74320" algn="l"/>
                        </a:tabLst>
                      </a:pPr>
                      <a:r>
                        <a:rPr lang="en-US" sz="900" b="1" dirty="0">
                          <a:latin typeface="Times New Roman"/>
                          <a:ea typeface="Times"/>
                          <a:cs typeface="Times New Roman"/>
                        </a:rPr>
                        <a:t>Chemical Equations</a:t>
                      </a:r>
                      <a:endParaRPr lang="en-US" sz="1100" b="1" dirty="0">
                        <a:latin typeface="Times"/>
                        <a:ea typeface="Times"/>
                        <a:cs typeface="Times New Roman"/>
                      </a:endParaRPr>
                    </a:p>
                    <a:p>
                      <a:pPr marL="0" marR="0" algn="ctr">
                        <a:spcBef>
                          <a:spcPts val="300"/>
                        </a:spcBef>
                        <a:spcAft>
                          <a:spcPts val="300"/>
                        </a:spcAft>
                        <a:tabLst>
                          <a:tab pos="274320" algn="l"/>
                        </a:tabLst>
                      </a:pPr>
                      <a:r>
                        <a:rPr lang="en-US" sz="900" b="1" dirty="0">
                          <a:solidFill>
                            <a:srgbClr val="FF00FF"/>
                          </a:solidFill>
                          <a:latin typeface="Times New Roman"/>
                          <a:ea typeface="Times"/>
                          <a:cs typeface="Times New Roman"/>
                        </a:rPr>
                        <a:t>SLO #1-5</a:t>
                      </a:r>
                      <a:endParaRPr lang="en-US" sz="1100" b="1" dirty="0">
                        <a:latin typeface="Times"/>
                        <a:ea typeface="Times"/>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a:spcBef>
                          <a:spcPts val="300"/>
                        </a:spcBef>
                        <a:spcAft>
                          <a:spcPts val="300"/>
                        </a:spcAft>
                        <a:tabLst>
                          <a:tab pos="274320" algn="l"/>
                        </a:tabLst>
                      </a:pPr>
                      <a:r>
                        <a:rPr lang="en-US" sz="900" b="1" dirty="0">
                          <a:latin typeface="Times New Roman"/>
                          <a:ea typeface="Times"/>
                          <a:cs typeface="Times New Roman"/>
                        </a:rPr>
                        <a:t>Calculations</a:t>
                      </a:r>
                      <a:endParaRPr lang="en-US" sz="1100" b="1" dirty="0">
                        <a:latin typeface="Times"/>
                        <a:ea typeface="Times"/>
                        <a:cs typeface="Times New Roman"/>
                      </a:endParaRPr>
                    </a:p>
                    <a:p>
                      <a:pPr marL="0" marR="0" algn="ctr">
                        <a:spcBef>
                          <a:spcPts val="300"/>
                        </a:spcBef>
                        <a:spcAft>
                          <a:spcPts val="300"/>
                        </a:spcAft>
                        <a:tabLst>
                          <a:tab pos="274320" algn="l"/>
                        </a:tabLst>
                      </a:pPr>
                      <a:r>
                        <a:rPr lang="en-US" sz="900" b="1" dirty="0">
                          <a:solidFill>
                            <a:srgbClr val="FF00FF"/>
                          </a:solidFill>
                          <a:latin typeface="Times New Roman"/>
                          <a:ea typeface="Times"/>
                          <a:cs typeface="Times New Roman"/>
                        </a:rPr>
                        <a:t>SLO #1-5</a:t>
                      </a:r>
                      <a:endParaRPr lang="en-US" sz="1100" b="1" dirty="0">
                        <a:latin typeface="Times"/>
                        <a:ea typeface="Times"/>
                        <a:cs typeface="Times New Roman"/>
                      </a:endParaRPr>
                    </a:p>
                  </a:txBody>
                  <a:tcPr marL="64127" marR="641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sp>
        <p:nvSpPr>
          <p:cNvPr id="6" name="Title 2"/>
          <p:cNvSpPr>
            <a:spLocks noGrp="1"/>
          </p:cNvSpPr>
          <p:nvPr>
            <p:ph type="title"/>
          </p:nvPr>
        </p:nvSpPr>
        <p:spPr/>
        <p:txBody>
          <a:bodyPr/>
          <a:lstStyle/>
          <a:p>
            <a:r>
              <a:rPr lang="fr-FR" dirty="0" smtClean="0"/>
              <a:t>Lecture Courses </a:t>
            </a:r>
            <a:r>
              <a:rPr lang="fr-FR" dirty="0" err="1" smtClean="0"/>
              <a:t>Activities</a:t>
            </a:r>
            <a:r>
              <a:rPr lang="fr-FR" dirty="0" smtClean="0"/>
              <a:t>/</a:t>
            </a:r>
            <a:r>
              <a:rPr lang="fr-FR" dirty="0" err="1" smtClean="0"/>
              <a:t>SLOs</a:t>
            </a:r>
            <a:endParaRPr lang="en-US" dirty="0"/>
          </a:p>
        </p:txBody>
      </p:sp>
    </p:spTree>
  </p:cSld>
  <p:clrMapOvr>
    <a:masterClrMapping/>
  </p:clrMapOvr>
  <p:transition spd="slow">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02"/>
          <p:cNvSpPr>
            <a:spLocks noGrp="1" noChangeArrowheads="1"/>
          </p:cNvSpPr>
          <p:nvPr>
            <p:ph type="title"/>
          </p:nvPr>
        </p:nvSpPr>
        <p:spPr>
          <a:xfrm>
            <a:off x="457200" y="338138"/>
            <a:ext cx="8229600" cy="579437"/>
          </a:xfrm>
          <a:noFill/>
          <a:ln/>
        </p:spPr>
        <p:txBody>
          <a:bodyPr>
            <a:normAutofit fontScale="90000"/>
          </a:bodyPr>
          <a:lstStyle/>
          <a:p>
            <a:r>
              <a:rPr lang="en-US" sz="3200" b="0" dirty="0" smtClean="0"/>
              <a:t>Lecture Courses Assessment</a:t>
            </a:r>
            <a:r>
              <a:rPr lang="en-US" sz="4000" dirty="0" smtClean="0"/>
              <a:t> </a:t>
            </a:r>
            <a:endParaRPr lang="en-US" sz="4000" dirty="0"/>
          </a:p>
        </p:txBody>
      </p:sp>
      <p:sp>
        <p:nvSpPr>
          <p:cNvPr id="5" name="Rectangle 3"/>
          <p:cNvSpPr txBox="1">
            <a:spLocks noGrp="1" noChangeArrowheads="1"/>
          </p:cNvSpPr>
          <p:nvPr>
            <p:ph idx="1"/>
          </p:nvPr>
        </p:nvSpPr>
        <p:spPr>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fr-FR" sz="2700" dirty="0" err="1" smtClean="0"/>
              <a:t>Students</a:t>
            </a:r>
            <a:r>
              <a:rPr lang="fr-FR" sz="2700" dirty="0" smtClean="0"/>
              <a:t> </a:t>
            </a:r>
            <a:r>
              <a:rPr lang="fr-FR" sz="2700" dirty="0" err="1" smtClean="0"/>
              <a:t>will</a:t>
            </a:r>
            <a:r>
              <a:rPr lang="fr-FR" sz="2700" dirty="0" smtClean="0"/>
              <a:t> </a:t>
            </a:r>
            <a:r>
              <a:rPr lang="fr-FR" sz="2700" dirty="0" err="1" smtClean="0"/>
              <a:t>answer</a:t>
            </a:r>
            <a:r>
              <a:rPr lang="fr-FR" sz="2700" dirty="0" smtClean="0"/>
              <a:t> five multiple </a:t>
            </a:r>
            <a:r>
              <a:rPr lang="fr-FR" sz="2700" dirty="0" err="1" smtClean="0"/>
              <a:t>choice</a:t>
            </a:r>
            <a:r>
              <a:rPr lang="fr-FR" sz="2700" dirty="0" smtClean="0"/>
              <a:t> questions on one of the </a:t>
            </a:r>
            <a:r>
              <a:rPr lang="fr-FR" sz="2700" dirty="0" err="1" smtClean="0"/>
              <a:t>topic</a:t>
            </a:r>
            <a:r>
              <a:rPr lang="fr-FR" sz="2700" dirty="0" smtClean="0"/>
              <a:t> </a:t>
            </a:r>
            <a:r>
              <a:rPr lang="fr-FR" sz="2700" dirty="0" err="1" smtClean="0"/>
              <a:t>selected</a:t>
            </a:r>
            <a:r>
              <a:rPr lang="fr-FR" sz="2700" dirty="0" smtClean="0"/>
              <a:t> by the </a:t>
            </a:r>
            <a:r>
              <a:rPr lang="fr-FR" sz="2700" dirty="0" err="1" smtClean="0"/>
              <a:t>department</a:t>
            </a:r>
            <a:r>
              <a:rPr kumimoji="0" lang="fr-FR" sz="27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indent="-256032">
              <a:spcBef>
                <a:spcPts val="400"/>
              </a:spcBef>
              <a:buClr>
                <a:schemeClr val="accent1"/>
              </a:buClr>
              <a:buSzPct val="68000"/>
              <a:buFont typeface="Wingdings 3"/>
              <a:buChar char=""/>
            </a:pPr>
            <a:r>
              <a:rPr lang="en-US" sz="2700" dirty="0" smtClean="0"/>
              <a:t>Target is 70% of correct answers.</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Results </a:t>
            </a:r>
            <a:r>
              <a:rPr lang="en-US" dirty="0" smtClean="0"/>
              <a:t>are</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reported for each course.  </a:t>
            </a: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en-US" dirty="0" smtClean="0"/>
              <a:t>S</a:t>
            </a:r>
            <a:r>
              <a:rPr kumimoji="0" lang="en-US" sz="2700" b="0" i="0" u="none" strike="noStrike" kern="1200" cap="none" spc="0" normalizeH="0" baseline="0" noProof="0" dirty="0" err="1" smtClean="0">
                <a:ln>
                  <a:noFill/>
                </a:ln>
                <a:solidFill>
                  <a:schemeClr val="tx1"/>
                </a:solidFill>
                <a:effectLst/>
                <a:uLnTx/>
                <a:uFillTx/>
                <a:latin typeface="+mn-lt"/>
                <a:ea typeface="+mn-ea"/>
                <a:cs typeface="+mn-cs"/>
              </a:rPr>
              <a:t>ummary</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of all </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the </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assessments </a:t>
            </a:r>
            <a:r>
              <a:rPr lang="en-US" dirty="0" smtClean="0"/>
              <a:t>are</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reported at the department level.</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slow">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Assessment collected on Discussion for three experiments.</a:t>
            </a:r>
          </a:p>
          <a:p>
            <a:r>
              <a:rPr lang="en-US" dirty="0" smtClean="0"/>
              <a:t>Results recorded for each course level and program level.</a:t>
            </a:r>
          </a:p>
          <a:p>
            <a:r>
              <a:rPr lang="en-US" dirty="0" smtClean="0"/>
              <a:t>Results discussed at the department.  If target is </a:t>
            </a:r>
            <a:r>
              <a:rPr lang="en-US" dirty="0" smtClean="0"/>
              <a:t>reached, we </a:t>
            </a:r>
            <a:r>
              <a:rPr lang="en-US" dirty="0" smtClean="0"/>
              <a:t>move to the next activity </a:t>
            </a:r>
            <a:r>
              <a:rPr lang="en-US" dirty="0" smtClean="0"/>
              <a:t>(e.g. </a:t>
            </a:r>
            <a:r>
              <a:rPr lang="en-US" dirty="0" smtClean="0"/>
              <a:t>data </a:t>
            </a:r>
            <a:r>
              <a:rPr lang="en-US" dirty="0" smtClean="0"/>
              <a:t>and </a:t>
            </a:r>
            <a:r>
              <a:rPr lang="en-US" dirty="0" smtClean="0"/>
              <a:t>calculations) </a:t>
            </a:r>
            <a:r>
              <a:rPr lang="en-US" dirty="0" smtClean="0"/>
              <a:t>if not, we discuss possible reason, restart the assessment and analyze results for next </a:t>
            </a:r>
            <a:r>
              <a:rPr lang="en-US" dirty="0" smtClean="0"/>
              <a:t>assessment cycle</a:t>
            </a:r>
            <a:r>
              <a:rPr lang="en-US" dirty="0" smtClean="0"/>
              <a:t>.</a:t>
            </a:r>
          </a:p>
          <a:p>
            <a:endParaRPr lang="en-US" dirty="0" smtClean="0"/>
          </a:p>
          <a:p>
            <a:endParaRPr lang="en-US" dirty="0"/>
          </a:p>
        </p:txBody>
      </p:sp>
      <p:sp>
        <p:nvSpPr>
          <p:cNvPr id="3" name="Title 2"/>
          <p:cNvSpPr>
            <a:spLocks noGrp="1"/>
          </p:cNvSpPr>
          <p:nvPr>
            <p:ph type="title"/>
          </p:nvPr>
        </p:nvSpPr>
        <p:spPr>
          <a:xfrm>
            <a:off x="381000" y="304800"/>
            <a:ext cx="8229600" cy="1143000"/>
          </a:xfrm>
        </p:spPr>
        <p:txBody>
          <a:bodyPr>
            <a:normAutofit fontScale="90000"/>
          </a:bodyPr>
          <a:lstStyle/>
          <a:p>
            <a:r>
              <a:rPr lang="en-US" dirty="0" smtClean="0"/>
              <a:t>Examples of Assessment.  </a:t>
            </a:r>
            <a:br>
              <a:rPr lang="en-US" dirty="0" smtClean="0"/>
            </a:br>
            <a:r>
              <a:rPr lang="en-US" dirty="0" smtClean="0"/>
              <a:t>Lab Courses</a:t>
            </a:r>
            <a:endParaRPr lang="en-US" dirty="0"/>
          </a:p>
        </p:txBody>
      </p:sp>
    </p:spTree>
  </p:cSld>
  <p:clrMapOvr>
    <a:masterClrMapping/>
  </p:clrMapOvr>
  <p:transition spd="slow">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Assessment collected on Calculations.</a:t>
            </a:r>
          </a:p>
          <a:p>
            <a:r>
              <a:rPr lang="en-US" dirty="0" smtClean="0"/>
              <a:t>Results recorded for each course level and program level.</a:t>
            </a:r>
          </a:p>
          <a:p>
            <a:r>
              <a:rPr lang="en-US" dirty="0" smtClean="0"/>
              <a:t>Results discussed at the department.  If target is reached the we move to the next activity for example Chemical equations, if not, we discuss possible reasons, restart the assessment and analyze results for next cycle.</a:t>
            </a:r>
          </a:p>
          <a:p>
            <a:endParaRPr lang="en-US" dirty="0" smtClean="0"/>
          </a:p>
          <a:p>
            <a:endParaRPr lang="en-US" dirty="0"/>
          </a:p>
        </p:txBody>
      </p:sp>
      <p:sp>
        <p:nvSpPr>
          <p:cNvPr id="3" name="Title 2"/>
          <p:cNvSpPr>
            <a:spLocks noGrp="1"/>
          </p:cNvSpPr>
          <p:nvPr>
            <p:ph type="title"/>
          </p:nvPr>
        </p:nvSpPr>
        <p:spPr>
          <a:xfrm>
            <a:off x="381000" y="304800"/>
            <a:ext cx="8229600" cy="1143000"/>
          </a:xfrm>
        </p:spPr>
        <p:txBody>
          <a:bodyPr>
            <a:normAutofit fontScale="90000"/>
          </a:bodyPr>
          <a:lstStyle/>
          <a:p>
            <a:r>
              <a:rPr lang="en-US" dirty="0" smtClean="0"/>
              <a:t>Examples of Assessment.  </a:t>
            </a:r>
            <a:br>
              <a:rPr lang="en-US" dirty="0" smtClean="0"/>
            </a:br>
            <a:r>
              <a:rPr lang="en-US" dirty="0" smtClean="0"/>
              <a:t>Lecture Courses</a:t>
            </a:r>
            <a:endParaRPr lang="en-US" dirty="0"/>
          </a:p>
        </p:txBody>
      </p:sp>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4157472"/>
          </a:xfrm>
        </p:spPr>
        <p:txBody>
          <a:bodyPr>
            <a:normAutofit/>
          </a:bodyPr>
          <a:lstStyle/>
          <a:p>
            <a:pPr>
              <a:buFont typeface="Wingdings" pitchFamily="2" charset="2"/>
              <a:buChar char="Ø"/>
            </a:pPr>
            <a:r>
              <a:rPr lang="fr-FR" dirty="0" smtClean="0"/>
              <a:t>As part of </a:t>
            </a:r>
            <a:r>
              <a:rPr lang="fr-FR" dirty="0" err="1" smtClean="0"/>
              <a:t>accreditation</a:t>
            </a:r>
            <a:r>
              <a:rPr lang="fr-FR" dirty="0" smtClean="0"/>
              <a:t> </a:t>
            </a:r>
            <a:r>
              <a:rPr lang="fr-FR" dirty="0" err="1" smtClean="0"/>
              <a:t>process</a:t>
            </a:r>
            <a:r>
              <a:rPr lang="fr-FR" dirty="0" smtClean="0"/>
              <a:t>, </a:t>
            </a:r>
            <a:r>
              <a:rPr lang="fr-FR" dirty="0" err="1" smtClean="0"/>
              <a:t>Intitution</a:t>
            </a:r>
            <a:r>
              <a:rPr lang="fr-FR" dirty="0" smtClean="0"/>
              <a:t> </a:t>
            </a:r>
            <a:r>
              <a:rPr lang="fr-FR" dirty="0" err="1" smtClean="0"/>
              <a:t>required</a:t>
            </a:r>
            <a:r>
              <a:rPr lang="fr-FR" dirty="0" smtClean="0"/>
              <a:t> </a:t>
            </a:r>
            <a:r>
              <a:rPr lang="en-US" sz="2800" dirty="0" smtClean="0"/>
              <a:t>that:</a:t>
            </a:r>
          </a:p>
          <a:p>
            <a:pPr marL="566928" indent="-457200">
              <a:buAutoNum type="alphaLcParenR"/>
            </a:pPr>
            <a:r>
              <a:rPr lang="en-US" sz="2800" dirty="0" smtClean="0"/>
              <a:t>Each department develops Program Level SLOs</a:t>
            </a:r>
          </a:p>
          <a:p>
            <a:pPr marL="566928" indent="-457200">
              <a:buAutoNum type="alphaLcParenR"/>
            </a:pPr>
            <a:r>
              <a:rPr lang="en-US" sz="2800" dirty="0" smtClean="0"/>
              <a:t>Develop, and assess, Course Level and Program level SLOs</a:t>
            </a:r>
          </a:p>
          <a:p>
            <a:endParaRPr lang="fr-FR" dirty="0" smtClean="0"/>
          </a:p>
          <a:p>
            <a:r>
              <a:rPr lang="fr-FR" dirty="0" smtClean="0"/>
              <a:t>Institution </a:t>
            </a:r>
            <a:r>
              <a:rPr lang="fr-FR" dirty="0" err="1" smtClean="0"/>
              <a:t>purchased</a:t>
            </a:r>
            <a:r>
              <a:rPr lang="fr-FR" dirty="0" smtClean="0"/>
              <a:t> software to help </a:t>
            </a:r>
            <a:r>
              <a:rPr lang="fr-FR" dirty="0" err="1" smtClean="0"/>
              <a:t>achieve</a:t>
            </a:r>
            <a:r>
              <a:rPr lang="fr-FR" dirty="0" smtClean="0"/>
              <a:t> </a:t>
            </a:r>
            <a:r>
              <a:rPr lang="fr-FR" dirty="0" err="1" smtClean="0"/>
              <a:t>requirements</a:t>
            </a:r>
            <a:r>
              <a:rPr lang="fr-FR" dirty="0" smtClean="0"/>
              <a:t>.</a:t>
            </a:r>
          </a:p>
        </p:txBody>
      </p:sp>
      <p:sp>
        <p:nvSpPr>
          <p:cNvPr id="3" name="Title 2"/>
          <p:cNvSpPr>
            <a:spLocks noGrp="1"/>
          </p:cNvSpPr>
          <p:nvPr>
            <p:ph type="title"/>
          </p:nvPr>
        </p:nvSpPr>
        <p:spPr/>
        <p:txBody>
          <a:bodyPr/>
          <a:lstStyle/>
          <a:p>
            <a:r>
              <a:rPr lang="fr-FR" dirty="0" smtClean="0"/>
              <a:t>How </a:t>
            </a:r>
            <a:r>
              <a:rPr lang="fr-FR" dirty="0" err="1" smtClean="0"/>
              <a:t>did</a:t>
            </a:r>
            <a:r>
              <a:rPr lang="fr-FR" dirty="0" smtClean="0"/>
              <a:t> </a:t>
            </a:r>
            <a:r>
              <a:rPr lang="fr-FR" dirty="0" err="1" smtClean="0"/>
              <a:t>it</a:t>
            </a:r>
            <a:r>
              <a:rPr lang="fr-FR" dirty="0" smtClean="0"/>
              <a:t> </a:t>
            </a:r>
            <a:r>
              <a:rPr lang="fr-FR" dirty="0" err="1" smtClean="0"/>
              <a:t>Strat</a:t>
            </a:r>
            <a:r>
              <a:rPr lang="fr-FR" dirty="0" smtClean="0"/>
              <a:t>?  </a:t>
            </a:r>
            <a:r>
              <a:rPr lang="fr-FR" dirty="0" err="1" smtClean="0"/>
              <a:t>Accreditation</a:t>
            </a:r>
            <a:endParaRPr lang="en-US" dirty="0"/>
          </a:p>
        </p:txBody>
      </p:sp>
    </p:spTree>
  </p:cSld>
  <p:clrMapOvr>
    <a:masterClrMapping/>
  </p:clrMapOvr>
  <p:transition spd="slow">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endParaRPr lang="en-US" dirty="0" smtClean="0"/>
          </a:p>
          <a:p>
            <a:r>
              <a:rPr lang="fr-FR" dirty="0" smtClean="0"/>
              <a:t>Saloua </a:t>
            </a:r>
            <a:r>
              <a:rPr lang="fr-FR" dirty="0" err="1" smtClean="0"/>
              <a:t>Saidane</a:t>
            </a:r>
            <a:endParaRPr lang="en-US" dirty="0" smtClean="0"/>
          </a:p>
          <a:p>
            <a:pPr lvl="1"/>
            <a:r>
              <a:rPr lang="en-US" dirty="0" smtClean="0">
                <a:hlinkClick r:id="rId2"/>
              </a:rPr>
              <a:t>ssaidane@sdccd.edu</a:t>
            </a:r>
            <a:endParaRPr lang="en-US" dirty="0" smtClean="0"/>
          </a:p>
        </p:txBody>
      </p:sp>
      <p:sp>
        <p:nvSpPr>
          <p:cNvPr id="3" name="Title 2"/>
          <p:cNvSpPr>
            <a:spLocks noGrp="1"/>
          </p:cNvSpPr>
          <p:nvPr>
            <p:ph type="title"/>
          </p:nvPr>
        </p:nvSpPr>
        <p:spPr/>
        <p:txBody>
          <a:bodyPr/>
          <a:lstStyle/>
          <a:p>
            <a:r>
              <a:rPr lang="en-US" dirty="0" smtClean="0"/>
              <a:t>Questions</a:t>
            </a:r>
            <a:endParaRPr lang="en-US" dirty="0"/>
          </a:p>
        </p:txBody>
      </p:sp>
    </p:spTree>
  </p:cSld>
  <p:clrMapOvr>
    <a:masterClrMapping/>
  </p:clrMapOvr>
  <p:transition spd="slow">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940491"/>
          </a:xfrm>
        </p:spPr>
        <p:txBody>
          <a:bodyPr>
            <a:normAutofit/>
          </a:bodyPr>
          <a:lstStyle/>
          <a:p>
            <a:pPr marL="566928" indent="-457200">
              <a:buNone/>
            </a:pPr>
            <a:r>
              <a:rPr lang="en-US" sz="2800" dirty="0" smtClean="0"/>
              <a:t>It is a software that allows to:</a:t>
            </a:r>
          </a:p>
          <a:p>
            <a:pPr>
              <a:buFont typeface="Wingdings" pitchFamily="2" charset="2"/>
              <a:buChar char="Ø"/>
            </a:pPr>
            <a:r>
              <a:rPr lang="en-US" sz="2800" dirty="0" smtClean="0"/>
              <a:t>Map/align </a:t>
            </a:r>
            <a:r>
              <a:rPr lang="en-US" sz="2800" dirty="0" smtClean="0"/>
              <a:t>Institution SLOs to Department SLOs as well as department SLOs to course level SLOs.  </a:t>
            </a:r>
            <a:endParaRPr lang="en-US" sz="2800" dirty="0" smtClean="0"/>
          </a:p>
          <a:p>
            <a:pPr>
              <a:buFont typeface="Wingdings" pitchFamily="2" charset="2"/>
              <a:buChar char="Ø"/>
            </a:pPr>
            <a:r>
              <a:rPr lang="en-US" sz="2800" dirty="0" smtClean="0"/>
              <a:t>M</a:t>
            </a:r>
            <a:r>
              <a:rPr lang="en-US" sz="2800" dirty="0" smtClean="0"/>
              <a:t>ap </a:t>
            </a:r>
            <a:r>
              <a:rPr lang="en-US" sz="2800" dirty="0" smtClean="0"/>
              <a:t>assessment activities to Course Level </a:t>
            </a:r>
            <a:r>
              <a:rPr lang="en-US" sz="2800" dirty="0" smtClean="0"/>
              <a:t>SLOs.</a:t>
            </a:r>
            <a:endParaRPr lang="en-US" sz="2800" dirty="0" smtClean="0"/>
          </a:p>
          <a:p>
            <a:pPr>
              <a:buFont typeface="Wingdings" pitchFamily="2" charset="2"/>
              <a:buChar char="Ø"/>
            </a:pPr>
            <a:r>
              <a:rPr lang="en-US" sz="2800" dirty="0" smtClean="0"/>
              <a:t>Publish </a:t>
            </a:r>
            <a:r>
              <a:rPr lang="en-US" sz="2800" dirty="0" smtClean="0"/>
              <a:t>SLOs, assessment plans and results at the institution, department and course levels.</a:t>
            </a:r>
          </a:p>
          <a:p>
            <a:endParaRPr lang="en-US" dirty="0"/>
          </a:p>
        </p:txBody>
      </p:sp>
      <p:sp>
        <p:nvSpPr>
          <p:cNvPr id="2" name="Title 1"/>
          <p:cNvSpPr>
            <a:spLocks noGrp="1"/>
          </p:cNvSpPr>
          <p:nvPr>
            <p:ph type="title"/>
          </p:nvPr>
        </p:nvSpPr>
        <p:spPr/>
        <p:txBody>
          <a:bodyPr/>
          <a:lstStyle/>
          <a:p>
            <a:r>
              <a:rPr lang="en-US" i="1" dirty="0" err="1" smtClean="0"/>
              <a:t>Taskstream</a:t>
            </a:r>
            <a:endParaRPr lang="en-US" i="1" dirty="0"/>
          </a:p>
        </p:txBody>
      </p:sp>
    </p:spTree>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4538471"/>
          </a:xfrm>
          <a:solidFill>
            <a:schemeClr val="bg1"/>
          </a:solidFill>
        </p:spPr>
        <p:txBody>
          <a:bodyPr>
            <a:normAutofit fontScale="92500" lnSpcReduction="20000"/>
          </a:bodyPr>
          <a:lstStyle/>
          <a:p>
            <a:pPr algn="ctr">
              <a:buNone/>
            </a:pPr>
            <a:endParaRPr lang="en-US" dirty="0" smtClean="0"/>
          </a:p>
          <a:p>
            <a:pPr>
              <a:buNone/>
            </a:pPr>
            <a:r>
              <a:rPr lang="fr-FR" dirty="0" smtClean="0"/>
              <a:t>	</a:t>
            </a:r>
            <a:r>
              <a:rPr lang="fr-FR" dirty="0" err="1" smtClean="0"/>
              <a:t>Since</a:t>
            </a:r>
            <a:r>
              <a:rPr lang="fr-FR" dirty="0" smtClean="0"/>
              <a:t> </a:t>
            </a:r>
            <a:r>
              <a:rPr lang="fr-FR" dirty="0" err="1" smtClean="0"/>
              <a:t>Assessment</a:t>
            </a:r>
            <a:r>
              <a:rPr lang="fr-FR" dirty="0" smtClean="0"/>
              <a:t> </a:t>
            </a:r>
            <a:r>
              <a:rPr lang="fr-FR" dirty="0" err="1" smtClean="0"/>
              <a:t>had</a:t>
            </a:r>
            <a:r>
              <a:rPr lang="fr-FR" dirty="0" smtClean="0"/>
              <a:t> to </a:t>
            </a:r>
            <a:r>
              <a:rPr lang="fr-FR" dirty="0" err="1" smtClean="0"/>
              <a:t>be</a:t>
            </a:r>
            <a:r>
              <a:rPr lang="fr-FR" dirty="0" smtClean="0"/>
              <a:t> </a:t>
            </a:r>
            <a:r>
              <a:rPr lang="fr-FR" dirty="0" err="1" smtClean="0"/>
              <a:t>done</a:t>
            </a:r>
            <a:r>
              <a:rPr lang="fr-FR" dirty="0" smtClean="0"/>
              <a:t> </a:t>
            </a:r>
            <a:r>
              <a:rPr lang="fr-FR" dirty="0" err="1" smtClean="0"/>
              <a:t>both</a:t>
            </a:r>
            <a:r>
              <a:rPr lang="fr-FR" dirty="0" smtClean="0"/>
              <a:t> </a:t>
            </a:r>
            <a:r>
              <a:rPr lang="fr-FR" dirty="0" err="1" smtClean="0"/>
              <a:t>at</a:t>
            </a:r>
            <a:r>
              <a:rPr lang="fr-FR" dirty="0" smtClean="0"/>
              <a:t> the course and program </a:t>
            </a:r>
            <a:r>
              <a:rPr lang="fr-FR" dirty="0" err="1" smtClean="0"/>
              <a:t>level</a:t>
            </a:r>
            <a:r>
              <a:rPr lang="fr-FR" dirty="0" smtClean="0"/>
              <a:t>, </a:t>
            </a:r>
            <a:r>
              <a:rPr lang="fr-FR" dirty="0" err="1" smtClean="0"/>
              <a:t>we</a:t>
            </a:r>
            <a:r>
              <a:rPr lang="fr-FR" dirty="0" smtClean="0"/>
              <a:t> </a:t>
            </a:r>
            <a:r>
              <a:rPr lang="fr-FR" dirty="0" err="1" smtClean="0"/>
              <a:t>adopted</a:t>
            </a:r>
            <a:r>
              <a:rPr lang="fr-FR" dirty="0" smtClean="0"/>
              <a:t> the </a:t>
            </a:r>
            <a:r>
              <a:rPr lang="fr-FR" dirty="0" err="1" smtClean="0"/>
              <a:t>following</a:t>
            </a:r>
            <a:r>
              <a:rPr lang="fr-FR" dirty="0" smtClean="0"/>
              <a:t>:  </a:t>
            </a:r>
          </a:p>
          <a:p>
            <a:pPr lvl="1">
              <a:buFont typeface="Wingdings" pitchFamily="2" charset="2"/>
              <a:buChar char="Ø"/>
            </a:pPr>
            <a:r>
              <a:rPr lang="en-US" dirty="0" smtClean="0"/>
              <a:t>Develop Chemistry Department SLOs.</a:t>
            </a:r>
          </a:p>
          <a:p>
            <a:pPr lvl="1">
              <a:buFont typeface="Wingdings" pitchFamily="2" charset="2"/>
              <a:buChar char="Ø"/>
            </a:pPr>
            <a:r>
              <a:rPr lang="en-US" dirty="0" smtClean="0"/>
              <a:t>Use course outlines and find common activities/topics in these courses.</a:t>
            </a:r>
          </a:p>
          <a:p>
            <a:pPr lvl="1">
              <a:buFont typeface="Wingdings" pitchFamily="2" charset="2"/>
              <a:buChar char="Ø"/>
            </a:pPr>
            <a:r>
              <a:rPr lang="en-US" dirty="0" smtClean="0"/>
              <a:t>Cluster Courses based on Activities/topics.</a:t>
            </a:r>
          </a:p>
          <a:p>
            <a:pPr lvl="1">
              <a:buFont typeface="Wingdings" pitchFamily="2" charset="2"/>
              <a:buChar char="Ø"/>
            </a:pPr>
            <a:r>
              <a:rPr lang="en-US" dirty="0" smtClean="0"/>
              <a:t>Align Activities to department’s SLOs.</a:t>
            </a:r>
          </a:p>
          <a:p>
            <a:pPr lvl="1">
              <a:buFont typeface="Wingdings" pitchFamily="2" charset="2"/>
              <a:buChar char="Ø"/>
            </a:pPr>
            <a:r>
              <a:rPr lang="en-US" dirty="0" smtClean="0"/>
              <a:t>Align department’s SLOs to institution’s SLOs.</a:t>
            </a:r>
          </a:p>
          <a:p>
            <a:pPr lvl="1">
              <a:buFont typeface="Wingdings" pitchFamily="2" charset="2"/>
              <a:buChar char="Ø"/>
            </a:pPr>
            <a:r>
              <a:rPr lang="en-US" dirty="0" smtClean="0"/>
              <a:t>Develop assessment plan for the accreditation cycle.</a:t>
            </a:r>
          </a:p>
          <a:p>
            <a:pPr>
              <a:buNone/>
            </a:pPr>
            <a:endParaRPr lang="en-US" dirty="0" smtClean="0"/>
          </a:p>
          <a:p>
            <a:pPr algn="ctr">
              <a:buNone/>
            </a:pPr>
            <a:r>
              <a:rPr lang="en-US" dirty="0" smtClean="0">
                <a:hlinkClick r:id="rId2" action="ppaction://hlinksldjump"/>
              </a:rPr>
              <a:t> </a:t>
            </a:r>
            <a:endParaRPr lang="en-US" dirty="0" smtClean="0"/>
          </a:p>
        </p:txBody>
      </p:sp>
      <p:sp>
        <p:nvSpPr>
          <p:cNvPr id="3" name="Title 2"/>
          <p:cNvSpPr>
            <a:spLocks noGrp="1"/>
          </p:cNvSpPr>
          <p:nvPr>
            <p:ph type="title"/>
          </p:nvPr>
        </p:nvSpPr>
        <p:spPr/>
        <p:txBody>
          <a:bodyPr/>
          <a:lstStyle/>
          <a:p>
            <a:pPr algn="ctr"/>
            <a:r>
              <a:rPr lang="en-US" i="1" dirty="0" smtClean="0"/>
              <a:t>What did we do?</a:t>
            </a:r>
            <a:endParaRPr lang="en-US" i="1"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checkerboard(across)">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heckerboard(across)">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checkerboard(across)">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checkerboard(across)">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checkerboard(across)">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checkerboard(across)">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checkerboard(across)">
                                      <p:cBhvr>
                                        <p:cTn id="3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fr-FR" dirty="0" smtClean="0"/>
              <a:t>Mesa College </a:t>
            </a:r>
            <a:r>
              <a:rPr lang="fr-FR" dirty="0" err="1" smtClean="0"/>
              <a:t>Chem</a:t>
            </a:r>
            <a:r>
              <a:rPr lang="fr-FR" dirty="0" smtClean="0"/>
              <a:t> </a:t>
            </a:r>
            <a:r>
              <a:rPr lang="fr-FR" dirty="0" err="1" smtClean="0"/>
              <a:t>Dept</a:t>
            </a:r>
            <a:r>
              <a:rPr lang="fr-FR" dirty="0" smtClean="0"/>
              <a:t> </a:t>
            </a:r>
            <a:r>
              <a:rPr lang="fr-FR" dirty="0" err="1" smtClean="0"/>
              <a:t>SLOs</a:t>
            </a:r>
            <a:endParaRPr lang="en-US" dirty="0"/>
          </a:p>
        </p:txBody>
      </p:sp>
      <p:sp>
        <p:nvSpPr>
          <p:cNvPr id="4" name="Rectangle 3"/>
          <p:cNvSpPr>
            <a:spLocks noGrp="1" noChangeArrowheads="1"/>
          </p:cNvSpPr>
          <p:nvPr>
            <p:ph idx="1"/>
          </p:nvPr>
        </p:nvSpPr>
        <p:spPr/>
        <p:txBody>
          <a:bodyPr>
            <a:normAutofit fontScale="92500"/>
          </a:bodyPr>
          <a:lstStyle/>
          <a:p>
            <a:pPr>
              <a:lnSpc>
                <a:spcPct val="90000"/>
              </a:lnSpc>
            </a:pPr>
            <a:r>
              <a:rPr lang="en-US" b="1" dirty="0" smtClean="0"/>
              <a:t>1. Communication</a:t>
            </a:r>
            <a:r>
              <a:rPr lang="en-US" dirty="0"/>
              <a:t>:  Demonstrates ability to report scientific information appropriately.</a:t>
            </a:r>
            <a:endParaRPr lang="en-US" b="1" dirty="0"/>
          </a:p>
          <a:p>
            <a:pPr>
              <a:lnSpc>
                <a:spcPct val="90000"/>
              </a:lnSpc>
            </a:pPr>
            <a:r>
              <a:rPr lang="en-US" b="1" dirty="0" smtClean="0"/>
              <a:t>2. Critical </a:t>
            </a:r>
            <a:r>
              <a:rPr lang="en-US" b="1" dirty="0"/>
              <a:t>Thinking</a:t>
            </a:r>
            <a:r>
              <a:rPr lang="en-US" dirty="0"/>
              <a:t>:  Utilizes the scientific method to analyze and interpret data.</a:t>
            </a:r>
            <a:endParaRPr lang="en-US" b="1" dirty="0"/>
          </a:p>
          <a:p>
            <a:pPr>
              <a:lnSpc>
                <a:spcPct val="90000"/>
              </a:lnSpc>
            </a:pPr>
            <a:r>
              <a:rPr lang="en-US" b="1" dirty="0" smtClean="0"/>
              <a:t>3. Technology </a:t>
            </a:r>
            <a:r>
              <a:rPr lang="en-US" b="1" dirty="0"/>
              <a:t>awareness</a:t>
            </a:r>
            <a:r>
              <a:rPr lang="en-US" dirty="0"/>
              <a:t>:  Investigates questions utilizing modern and appropriate tools.</a:t>
            </a:r>
            <a:endParaRPr lang="en-US" b="1" dirty="0"/>
          </a:p>
          <a:p>
            <a:pPr>
              <a:lnSpc>
                <a:spcPct val="90000"/>
              </a:lnSpc>
            </a:pPr>
            <a:r>
              <a:rPr lang="en-US" b="1" dirty="0" smtClean="0"/>
              <a:t>4. Personal </a:t>
            </a:r>
            <a:r>
              <a:rPr lang="en-US" b="1" dirty="0"/>
              <a:t>responsibility</a:t>
            </a:r>
            <a:r>
              <a:rPr lang="en-US" dirty="0"/>
              <a:t>:  Comes prepared for class and does assigned work thoughtfully.</a:t>
            </a:r>
            <a:endParaRPr lang="en-US" b="1" dirty="0"/>
          </a:p>
          <a:p>
            <a:pPr>
              <a:lnSpc>
                <a:spcPct val="90000"/>
              </a:lnSpc>
            </a:pPr>
            <a:r>
              <a:rPr lang="en-US" b="1" dirty="0" smtClean="0"/>
              <a:t>5. Environmental </a:t>
            </a:r>
            <a:r>
              <a:rPr lang="en-US" b="1" dirty="0"/>
              <a:t>responsibility</a:t>
            </a:r>
            <a:r>
              <a:rPr lang="en-US" dirty="0"/>
              <a:t>:  Demonstrates understanding of impact of chemistry on environment and society.</a:t>
            </a:r>
          </a:p>
        </p:txBody>
      </p:sp>
    </p:spTree>
  </p:cSld>
  <p:clrMapOvr>
    <a:masterClrMapping/>
  </p:clrMapOvr>
  <p:transition spd="slow">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fr-FR" dirty="0" smtClean="0"/>
          </a:p>
          <a:p>
            <a:r>
              <a:rPr lang="fr-FR" dirty="0" err="1" smtClean="0"/>
              <a:t>Lab</a:t>
            </a:r>
            <a:r>
              <a:rPr lang="fr-FR" dirty="0" smtClean="0"/>
              <a:t> Courses </a:t>
            </a:r>
            <a:r>
              <a:rPr lang="fr-FR" dirty="0" err="1" smtClean="0"/>
              <a:t>based</a:t>
            </a:r>
            <a:r>
              <a:rPr lang="fr-FR" dirty="0" smtClean="0"/>
              <a:t> on </a:t>
            </a:r>
            <a:r>
              <a:rPr lang="fr-FR" dirty="0" err="1" smtClean="0"/>
              <a:t>activities</a:t>
            </a:r>
            <a:r>
              <a:rPr lang="fr-FR" dirty="0" smtClean="0"/>
              <a:t> (</a:t>
            </a:r>
            <a:r>
              <a:rPr lang="fr-FR" dirty="0" err="1" smtClean="0"/>
              <a:t>Lab</a:t>
            </a:r>
            <a:r>
              <a:rPr lang="fr-FR" dirty="0" smtClean="0"/>
              <a:t> notebook).</a:t>
            </a:r>
          </a:p>
          <a:p>
            <a:r>
              <a:rPr lang="fr-FR" dirty="0" smtClean="0"/>
              <a:t>Lecture Courses </a:t>
            </a:r>
            <a:r>
              <a:rPr lang="fr-FR" dirty="0" err="1" smtClean="0"/>
              <a:t>based</a:t>
            </a:r>
            <a:r>
              <a:rPr lang="fr-FR" dirty="0" smtClean="0"/>
              <a:t> on </a:t>
            </a:r>
            <a:r>
              <a:rPr lang="fr-FR" dirty="0" err="1" smtClean="0"/>
              <a:t>topics</a:t>
            </a:r>
            <a:r>
              <a:rPr lang="fr-FR" dirty="0" smtClean="0"/>
              <a:t> in course </a:t>
            </a:r>
            <a:r>
              <a:rPr lang="fr-FR" dirty="0" err="1" smtClean="0"/>
              <a:t>outlines</a:t>
            </a:r>
            <a:r>
              <a:rPr lang="fr-FR" dirty="0" smtClean="0"/>
              <a:t>.</a:t>
            </a:r>
          </a:p>
        </p:txBody>
      </p:sp>
      <p:sp>
        <p:nvSpPr>
          <p:cNvPr id="3" name="Title 2"/>
          <p:cNvSpPr>
            <a:spLocks noGrp="1"/>
          </p:cNvSpPr>
          <p:nvPr>
            <p:ph type="title"/>
          </p:nvPr>
        </p:nvSpPr>
        <p:spPr/>
        <p:txBody>
          <a:bodyPr/>
          <a:lstStyle/>
          <a:p>
            <a:r>
              <a:rPr lang="en-US" dirty="0" smtClean="0"/>
              <a:t>Clustering Courses </a:t>
            </a:r>
            <a:endParaRPr lang="en-US" dirty="0"/>
          </a:p>
        </p:txBody>
      </p:sp>
    </p:spTree>
  </p:cSld>
  <p:clrMapOvr>
    <a:masterClrMapping/>
  </p:clrMapOvr>
  <p:transition spd="slow">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r-FR" dirty="0" err="1" smtClean="0"/>
              <a:t>Department</a:t>
            </a:r>
            <a:r>
              <a:rPr lang="fr-FR" dirty="0" smtClean="0"/>
              <a:t> </a:t>
            </a:r>
            <a:r>
              <a:rPr lang="fr-FR" dirty="0" err="1" smtClean="0"/>
              <a:t>developed</a:t>
            </a:r>
            <a:r>
              <a:rPr lang="fr-FR" dirty="0" smtClean="0"/>
              <a:t> </a:t>
            </a:r>
            <a:r>
              <a:rPr lang="fr-FR" dirty="0" err="1" smtClean="0"/>
              <a:t>lab</a:t>
            </a:r>
            <a:r>
              <a:rPr lang="fr-FR" dirty="0" smtClean="0"/>
              <a:t> notebook </a:t>
            </a:r>
            <a:r>
              <a:rPr lang="fr-FR" dirty="0" err="1" smtClean="0"/>
              <a:t>policy</a:t>
            </a:r>
            <a:r>
              <a:rPr lang="fr-FR" dirty="0" smtClean="0"/>
              <a:t> and </a:t>
            </a:r>
            <a:r>
              <a:rPr lang="fr-FR" dirty="0" err="1" smtClean="0"/>
              <a:t>Lab</a:t>
            </a:r>
            <a:r>
              <a:rPr lang="fr-FR" dirty="0" smtClean="0"/>
              <a:t> notebook </a:t>
            </a:r>
            <a:r>
              <a:rPr lang="fr-FR" dirty="0" err="1" smtClean="0"/>
              <a:t>rubric</a:t>
            </a:r>
            <a:r>
              <a:rPr lang="fr-FR" dirty="0" smtClean="0"/>
              <a:t> to </a:t>
            </a:r>
            <a:r>
              <a:rPr lang="fr-FR" dirty="0" err="1" smtClean="0"/>
              <a:t>assess</a:t>
            </a:r>
            <a:r>
              <a:rPr lang="fr-FR" dirty="0" smtClean="0"/>
              <a:t> the </a:t>
            </a:r>
            <a:r>
              <a:rPr lang="fr-FR" dirty="0" err="1" smtClean="0"/>
              <a:t>SLOs</a:t>
            </a:r>
            <a:r>
              <a:rPr lang="fr-FR" dirty="0" smtClean="0"/>
              <a:t> as part of the </a:t>
            </a:r>
            <a:r>
              <a:rPr lang="fr-FR" dirty="0" err="1" smtClean="0"/>
              <a:t>lab</a:t>
            </a:r>
            <a:r>
              <a:rPr lang="fr-FR" dirty="0" smtClean="0"/>
              <a:t> courses.</a:t>
            </a:r>
          </a:p>
        </p:txBody>
      </p:sp>
      <p:sp>
        <p:nvSpPr>
          <p:cNvPr id="3" name="Title 2"/>
          <p:cNvSpPr>
            <a:spLocks noGrp="1"/>
          </p:cNvSpPr>
          <p:nvPr>
            <p:ph type="title"/>
          </p:nvPr>
        </p:nvSpPr>
        <p:spPr/>
        <p:txBody>
          <a:bodyPr/>
          <a:lstStyle/>
          <a:p>
            <a:r>
              <a:rPr lang="en-US" dirty="0" smtClean="0"/>
              <a:t>Lab Courses Assessment</a:t>
            </a:r>
            <a:endParaRPr lang="en-US" dirty="0"/>
          </a:p>
        </p:txBody>
      </p:sp>
    </p:spTree>
  </p:cSld>
  <p:clrMapOvr>
    <a:masterClrMapping/>
  </p:clrMapOvr>
  <p:transition spd="slow">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fr-FR" dirty="0" err="1" smtClean="0"/>
              <a:t>Chemsitry</a:t>
            </a:r>
            <a:r>
              <a:rPr lang="fr-FR" dirty="0" smtClean="0"/>
              <a:t> </a:t>
            </a:r>
            <a:r>
              <a:rPr lang="fr-FR" dirty="0" err="1" smtClean="0"/>
              <a:t>Department</a:t>
            </a:r>
            <a:r>
              <a:rPr lang="fr-FR" dirty="0" smtClean="0"/>
              <a:t> </a:t>
            </a:r>
            <a:r>
              <a:rPr lang="fr-FR" dirty="0" err="1" smtClean="0"/>
              <a:t>Lab</a:t>
            </a:r>
            <a:r>
              <a:rPr lang="fr-FR" dirty="0" smtClean="0"/>
              <a:t> Notebook Policy</a:t>
            </a:r>
            <a:endParaRPr lang="en-US" dirty="0"/>
          </a:p>
        </p:txBody>
      </p:sp>
      <p:sp>
        <p:nvSpPr>
          <p:cNvPr id="4" name="Rectangle 3"/>
          <p:cNvSpPr>
            <a:spLocks noGrp="1" noChangeArrowheads="1"/>
          </p:cNvSpPr>
          <p:nvPr>
            <p:ph idx="1"/>
          </p:nvPr>
        </p:nvSpPr>
        <p:spPr>
          <a:xfrm>
            <a:off x="228600" y="1371600"/>
            <a:ext cx="8763000" cy="4843272"/>
          </a:xfrm>
        </p:spPr>
        <p:txBody>
          <a:bodyPr>
            <a:normAutofit lnSpcReduction="10000"/>
          </a:bodyPr>
          <a:lstStyle/>
          <a:p>
            <a:pPr>
              <a:lnSpc>
                <a:spcPct val="80000"/>
              </a:lnSpc>
            </a:pPr>
            <a:endParaRPr lang="en-US" sz="1400" dirty="0"/>
          </a:p>
          <a:p>
            <a:pPr>
              <a:lnSpc>
                <a:spcPct val="80000"/>
              </a:lnSpc>
              <a:buFont typeface="Wingdings" pitchFamily="2" charset="2"/>
              <a:buNone/>
            </a:pPr>
            <a:r>
              <a:rPr lang="en-US" sz="1400" dirty="0"/>
              <a:t>	</a:t>
            </a:r>
            <a:r>
              <a:rPr lang="en-US" sz="1400" dirty="0" smtClean="0"/>
              <a:t>All </a:t>
            </a:r>
            <a:r>
              <a:rPr lang="en-US" sz="1400" dirty="0"/>
              <a:t>students will maintain a lab notebook.  There will be a progression of rigor and formality as follows:</a:t>
            </a:r>
          </a:p>
          <a:p>
            <a:pPr>
              <a:lnSpc>
                <a:spcPct val="80000"/>
              </a:lnSpc>
              <a:buFont typeface="Wingdings" pitchFamily="2" charset="2"/>
              <a:buNone/>
            </a:pPr>
            <a:endParaRPr lang="en-US" sz="1400" dirty="0"/>
          </a:p>
          <a:p>
            <a:pPr>
              <a:lnSpc>
                <a:spcPct val="80000"/>
              </a:lnSpc>
              <a:buFont typeface="Wingdings" pitchFamily="2" charset="2"/>
              <a:buNone/>
            </a:pPr>
            <a:r>
              <a:rPr lang="en-US" sz="1400" b="1" dirty="0"/>
              <a:t>	</a:t>
            </a:r>
            <a:r>
              <a:rPr lang="en-US" sz="1400" b="1" dirty="0" smtClean="0"/>
              <a:t>Fundamental and Intro </a:t>
            </a:r>
            <a:r>
              <a:rPr lang="en-US" sz="1400" b="1" dirty="0" err="1" smtClean="0"/>
              <a:t>Chem</a:t>
            </a:r>
            <a:r>
              <a:rPr lang="en-US" sz="1400" b="1" dirty="0"/>
              <a:t>	</a:t>
            </a:r>
            <a:r>
              <a:rPr lang="en-US" sz="1400" b="1" dirty="0" smtClean="0"/>
              <a:t>Gen. </a:t>
            </a:r>
            <a:r>
              <a:rPr lang="en-US" sz="1400" b="1" u="sng" dirty="0" err="1" smtClean="0"/>
              <a:t>Chem</a:t>
            </a:r>
            <a:r>
              <a:rPr lang="en-US" sz="1400" b="1" u="sng" dirty="0" smtClean="0"/>
              <a:t> I</a:t>
            </a:r>
            <a:r>
              <a:rPr lang="en-US" sz="1400" b="1" dirty="0" smtClean="0"/>
              <a:t> </a:t>
            </a:r>
            <a:r>
              <a:rPr lang="en-US" sz="1400" b="1" dirty="0"/>
              <a:t>		</a:t>
            </a:r>
            <a:r>
              <a:rPr lang="en-US" sz="1400" b="1" dirty="0" smtClean="0"/>
              <a:t>Gen. </a:t>
            </a:r>
            <a:r>
              <a:rPr lang="en-US" sz="1400" b="1" dirty="0" err="1" smtClean="0"/>
              <a:t>Chem</a:t>
            </a:r>
            <a:r>
              <a:rPr lang="en-US" sz="1400" b="1" dirty="0" smtClean="0"/>
              <a:t> II/Org </a:t>
            </a:r>
            <a:r>
              <a:rPr lang="en-US" sz="1400" b="1" dirty="0" err="1" smtClean="0"/>
              <a:t>Chem</a:t>
            </a:r>
            <a:endParaRPr lang="en-US" sz="1400" u="sng" dirty="0"/>
          </a:p>
          <a:p>
            <a:pPr>
              <a:lnSpc>
                <a:spcPct val="80000"/>
              </a:lnSpc>
              <a:buFont typeface="Wingdings" pitchFamily="2" charset="2"/>
              <a:buNone/>
            </a:pPr>
            <a:r>
              <a:rPr lang="en-US" sz="1400" dirty="0"/>
              <a:t>	Title			</a:t>
            </a:r>
            <a:r>
              <a:rPr lang="en-US" sz="1400" dirty="0" smtClean="0"/>
              <a:t>	</a:t>
            </a:r>
            <a:r>
              <a:rPr lang="en-US" sz="1400" dirty="0" err="1" smtClean="0"/>
              <a:t>Title</a:t>
            </a:r>
            <a:r>
              <a:rPr lang="en-US" sz="1400" dirty="0"/>
              <a:t>			</a:t>
            </a:r>
            <a:r>
              <a:rPr lang="en-US" sz="1400" dirty="0" err="1"/>
              <a:t>Title</a:t>
            </a:r>
            <a:endParaRPr lang="en-US" sz="1400" dirty="0"/>
          </a:p>
          <a:p>
            <a:pPr>
              <a:lnSpc>
                <a:spcPct val="80000"/>
              </a:lnSpc>
              <a:buFont typeface="Wingdings" pitchFamily="2" charset="2"/>
              <a:buNone/>
            </a:pPr>
            <a:r>
              <a:rPr lang="en-US" sz="1400" dirty="0"/>
              <a:t>	</a:t>
            </a:r>
          </a:p>
          <a:p>
            <a:pPr>
              <a:lnSpc>
                <a:spcPct val="80000"/>
              </a:lnSpc>
              <a:buFont typeface="Wingdings" pitchFamily="2" charset="2"/>
              <a:buNone/>
            </a:pPr>
            <a:r>
              <a:rPr lang="en-US" sz="1400" dirty="0"/>
              <a:t>	Purpose		</a:t>
            </a:r>
            <a:r>
              <a:rPr lang="en-US" sz="1400" dirty="0" smtClean="0"/>
              <a:t>	</a:t>
            </a:r>
            <a:r>
              <a:rPr lang="en-US" sz="1400" dirty="0" err="1" smtClean="0"/>
              <a:t>Purpose</a:t>
            </a:r>
            <a:r>
              <a:rPr lang="en-US" sz="1400" dirty="0"/>
              <a:t>			</a:t>
            </a:r>
            <a:r>
              <a:rPr lang="en-US" sz="1400" dirty="0" err="1"/>
              <a:t>Purpose</a:t>
            </a:r>
            <a:endParaRPr lang="en-US" sz="1400" dirty="0"/>
          </a:p>
          <a:p>
            <a:pPr>
              <a:lnSpc>
                <a:spcPct val="80000"/>
              </a:lnSpc>
              <a:buFont typeface="Wingdings" pitchFamily="2" charset="2"/>
              <a:buNone/>
            </a:pPr>
            <a:r>
              <a:rPr lang="en-US" sz="1400" dirty="0"/>
              <a:t>	</a:t>
            </a:r>
          </a:p>
          <a:p>
            <a:pPr>
              <a:lnSpc>
                <a:spcPct val="80000"/>
              </a:lnSpc>
              <a:buFont typeface="Wingdings" pitchFamily="2" charset="2"/>
              <a:buNone/>
            </a:pPr>
            <a:r>
              <a:rPr lang="en-US" sz="1400" dirty="0"/>
              <a:t>	Theory		</a:t>
            </a:r>
            <a:r>
              <a:rPr lang="en-US" sz="1400" dirty="0" smtClean="0"/>
              <a:t>	</a:t>
            </a:r>
            <a:r>
              <a:rPr lang="en-US" sz="1400" dirty="0" err="1" smtClean="0"/>
              <a:t>Theory</a:t>
            </a:r>
            <a:r>
              <a:rPr lang="en-US" sz="1400" dirty="0" smtClean="0"/>
              <a:t> </a:t>
            </a:r>
            <a:r>
              <a:rPr lang="en-US" sz="1400" dirty="0"/>
              <a:t>			</a:t>
            </a:r>
            <a:r>
              <a:rPr lang="en-US" sz="1400" dirty="0" err="1"/>
              <a:t>Theory</a:t>
            </a:r>
            <a:endParaRPr lang="en-US" sz="1400" dirty="0"/>
          </a:p>
          <a:p>
            <a:pPr>
              <a:lnSpc>
                <a:spcPct val="80000"/>
              </a:lnSpc>
              <a:buFont typeface="Wingdings" pitchFamily="2" charset="2"/>
              <a:buNone/>
            </a:pPr>
            <a:r>
              <a:rPr lang="en-US" sz="1400" dirty="0"/>
              <a:t>	</a:t>
            </a:r>
          </a:p>
          <a:p>
            <a:pPr>
              <a:lnSpc>
                <a:spcPct val="80000"/>
              </a:lnSpc>
              <a:buFont typeface="Wingdings" pitchFamily="2" charset="2"/>
              <a:buNone/>
            </a:pPr>
            <a:r>
              <a:rPr lang="en-US" sz="1400" dirty="0"/>
              <a:t>				</a:t>
            </a:r>
            <a:r>
              <a:rPr lang="en-US" sz="1400" dirty="0" smtClean="0"/>
              <a:t>	Materials </a:t>
            </a:r>
            <a:r>
              <a:rPr lang="en-US" sz="1400" dirty="0"/>
              <a:t>			</a:t>
            </a:r>
            <a:r>
              <a:rPr lang="en-US" sz="1400" dirty="0" err="1"/>
              <a:t>Materials</a:t>
            </a:r>
            <a:endParaRPr lang="en-US" sz="1400" dirty="0"/>
          </a:p>
          <a:p>
            <a:pPr>
              <a:lnSpc>
                <a:spcPct val="80000"/>
              </a:lnSpc>
              <a:buFont typeface="Wingdings" pitchFamily="2" charset="2"/>
              <a:buNone/>
            </a:pPr>
            <a:r>
              <a:rPr lang="en-US" sz="1400" dirty="0"/>
              <a:t>	</a:t>
            </a:r>
          </a:p>
          <a:p>
            <a:pPr>
              <a:lnSpc>
                <a:spcPct val="80000"/>
              </a:lnSpc>
              <a:buFont typeface="Wingdings" pitchFamily="2" charset="2"/>
              <a:buNone/>
            </a:pPr>
            <a:r>
              <a:rPr lang="en-US" sz="1400" dirty="0"/>
              <a:t>	Procedure (cited)		</a:t>
            </a:r>
            <a:r>
              <a:rPr lang="en-US" sz="1400" dirty="0" smtClean="0"/>
              <a:t>	Procedure </a:t>
            </a:r>
            <a:r>
              <a:rPr lang="en-US" sz="1400" dirty="0"/>
              <a:t>(cited OK)		Procedure</a:t>
            </a:r>
          </a:p>
          <a:p>
            <a:pPr>
              <a:lnSpc>
                <a:spcPct val="80000"/>
              </a:lnSpc>
              <a:buFont typeface="Wingdings" pitchFamily="2" charset="2"/>
              <a:buNone/>
            </a:pPr>
            <a:r>
              <a:rPr lang="en-US" sz="1400" dirty="0"/>
              <a:t>	</a:t>
            </a:r>
          </a:p>
          <a:p>
            <a:pPr>
              <a:lnSpc>
                <a:spcPct val="80000"/>
              </a:lnSpc>
              <a:buFont typeface="Wingdings" pitchFamily="2" charset="2"/>
              <a:buNone/>
            </a:pPr>
            <a:r>
              <a:rPr lang="en-US" sz="1400" dirty="0"/>
              <a:t>	Data/Calculations		</a:t>
            </a:r>
            <a:r>
              <a:rPr lang="en-US" sz="1400" dirty="0" smtClean="0"/>
              <a:t>Raw </a:t>
            </a:r>
            <a:r>
              <a:rPr lang="en-US" sz="1400" dirty="0"/>
              <a:t>data/Calculations	</a:t>
            </a:r>
            <a:r>
              <a:rPr lang="en-US" sz="1400" dirty="0" smtClean="0"/>
              <a:t>Raw </a:t>
            </a:r>
            <a:r>
              <a:rPr lang="en-US" sz="1400" dirty="0"/>
              <a:t>data/Calculations</a:t>
            </a:r>
          </a:p>
          <a:p>
            <a:pPr>
              <a:lnSpc>
                <a:spcPct val="80000"/>
              </a:lnSpc>
              <a:buFont typeface="Wingdings" pitchFamily="2" charset="2"/>
              <a:buNone/>
            </a:pPr>
            <a:r>
              <a:rPr lang="en-US" sz="1400" dirty="0"/>
              <a:t>				</a:t>
            </a:r>
            <a:r>
              <a:rPr lang="en-US" sz="1400" dirty="0" smtClean="0"/>
              <a:t>	Data </a:t>
            </a:r>
            <a:r>
              <a:rPr lang="en-US" sz="1400" dirty="0"/>
              <a:t>summary (not Necessary) 	Data summary/ Tables</a:t>
            </a:r>
          </a:p>
          <a:p>
            <a:pPr>
              <a:lnSpc>
                <a:spcPct val="80000"/>
              </a:lnSpc>
              <a:buFont typeface="Wingdings" pitchFamily="2" charset="2"/>
              <a:buNone/>
            </a:pPr>
            <a:r>
              <a:rPr lang="en-US" sz="1400" dirty="0"/>
              <a:t>				</a:t>
            </a:r>
          </a:p>
          <a:p>
            <a:pPr>
              <a:lnSpc>
                <a:spcPct val="80000"/>
              </a:lnSpc>
              <a:buFont typeface="Wingdings" pitchFamily="2" charset="2"/>
              <a:buNone/>
            </a:pPr>
            <a:r>
              <a:rPr lang="en-US" sz="1400" dirty="0"/>
              <a:t>	Discussion </a:t>
            </a:r>
            <a:r>
              <a:rPr lang="fr-FR" sz="1400" dirty="0"/>
              <a:t>(not for all </a:t>
            </a:r>
            <a:r>
              <a:rPr lang="fr-FR" sz="1400" dirty="0" err="1"/>
              <a:t>labs</a:t>
            </a:r>
            <a:r>
              <a:rPr lang="fr-FR" sz="1400" dirty="0"/>
              <a:t>)</a:t>
            </a:r>
            <a:r>
              <a:rPr lang="en-US" sz="1400" dirty="0"/>
              <a:t> 	</a:t>
            </a:r>
            <a:r>
              <a:rPr lang="en-US" sz="1400" dirty="0" smtClean="0"/>
              <a:t>Discussion</a:t>
            </a:r>
            <a:r>
              <a:rPr lang="en-US" sz="1400" dirty="0"/>
              <a:t>		</a:t>
            </a:r>
            <a:r>
              <a:rPr lang="en-US" sz="1400" dirty="0" err="1" smtClean="0"/>
              <a:t>Discussion</a:t>
            </a:r>
            <a:endParaRPr lang="en-US" sz="1400" dirty="0"/>
          </a:p>
          <a:p>
            <a:pPr>
              <a:lnSpc>
                <a:spcPct val="80000"/>
              </a:lnSpc>
              <a:buFont typeface="Wingdings" pitchFamily="2" charset="2"/>
              <a:buNone/>
            </a:pPr>
            <a:r>
              <a:rPr lang="fr-FR" sz="1400" dirty="0"/>
              <a:t>	</a:t>
            </a:r>
            <a:endParaRPr lang="en-US" sz="1400" dirty="0"/>
          </a:p>
          <a:p>
            <a:pPr>
              <a:lnSpc>
                <a:spcPct val="80000"/>
              </a:lnSpc>
              <a:buFont typeface="Wingdings" pitchFamily="2" charset="2"/>
              <a:buNone/>
            </a:pPr>
            <a:r>
              <a:rPr lang="en-US" sz="1400" dirty="0"/>
              <a:t>	</a:t>
            </a:r>
          </a:p>
          <a:p>
            <a:pPr>
              <a:lnSpc>
                <a:spcPct val="80000"/>
              </a:lnSpc>
              <a:buFont typeface="Wingdings" pitchFamily="2" charset="2"/>
              <a:buNone/>
            </a:pPr>
            <a:r>
              <a:rPr lang="en-US" sz="1400" dirty="0"/>
              <a:t>	Conclusion		</a:t>
            </a:r>
            <a:r>
              <a:rPr lang="en-US" sz="1400" dirty="0" smtClean="0"/>
              <a:t>	</a:t>
            </a:r>
            <a:r>
              <a:rPr lang="en-US" sz="1400" dirty="0" err="1" smtClean="0"/>
              <a:t>Conclusion</a:t>
            </a:r>
            <a:r>
              <a:rPr lang="en-US" sz="1400" dirty="0"/>
              <a:t>		</a:t>
            </a:r>
            <a:r>
              <a:rPr lang="en-US" sz="1400" dirty="0" err="1" smtClean="0"/>
              <a:t>Conclusion</a:t>
            </a:r>
            <a:endParaRPr lang="en-US" sz="1400" dirty="0"/>
          </a:p>
        </p:txBody>
      </p:sp>
    </p:spTree>
  </p:cSld>
  <p:clrMapOvr>
    <a:masterClrMapping/>
  </p:clrMapOvr>
  <p:transition spd="slow">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5" name="Rectangle 279"/>
          <p:cNvSpPr>
            <a:spLocks noGrp="1" noRot="1" noChangeArrowheads="1"/>
          </p:cNvSpPr>
          <p:nvPr>
            <p:ph type="title"/>
          </p:nvPr>
        </p:nvSpPr>
        <p:spPr>
          <a:xfrm>
            <a:off x="457200" y="0"/>
            <a:ext cx="8229600" cy="639763"/>
          </a:xfrm>
        </p:spPr>
        <p:txBody>
          <a:bodyPr>
            <a:normAutofit fontScale="90000"/>
          </a:bodyPr>
          <a:lstStyle/>
          <a:p>
            <a:r>
              <a:rPr lang="en-US" sz="3200" b="0" dirty="0"/>
              <a:t>Laboratory Notebook Assessment Rubric</a:t>
            </a:r>
            <a:r>
              <a:rPr lang="en-US" sz="4000" dirty="0"/>
              <a:t> </a:t>
            </a:r>
          </a:p>
        </p:txBody>
      </p:sp>
      <p:graphicFrame>
        <p:nvGraphicFramePr>
          <p:cNvPr id="4388" name="Group 292"/>
          <p:cNvGraphicFramePr>
            <a:graphicFrameLocks noGrp="1"/>
          </p:cNvGraphicFramePr>
          <p:nvPr>
            <p:ph idx="1"/>
          </p:nvPr>
        </p:nvGraphicFramePr>
        <p:xfrm>
          <a:off x="304800" y="762000"/>
          <a:ext cx="8610600" cy="5293360"/>
        </p:xfrm>
        <a:graphic>
          <a:graphicData uri="http://schemas.openxmlformats.org/drawingml/2006/table">
            <a:tbl>
              <a:tblPr/>
              <a:tblGrid>
                <a:gridCol w="853303"/>
                <a:gridCol w="1629032"/>
                <a:gridCol w="1480065"/>
                <a:gridCol w="1524000"/>
                <a:gridCol w="1495168"/>
                <a:gridCol w="1629032"/>
              </a:tblGrid>
              <a:tr h="95280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0" i="0" u="none" strike="noStrike" cap="none" normalizeH="0" baseline="0" dirty="0" smtClean="0">
                        <a:ln>
                          <a:noFill/>
                        </a:ln>
                        <a:solidFill>
                          <a:schemeClr val="tx1"/>
                        </a:solidFill>
                        <a:effectLst/>
                        <a:latin typeface="Garamond" pitchFamily="18" charset="0"/>
                        <a:cs typeface="+mn-cs"/>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1" i="0" u="none" strike="noStrike" cap="none" normalizeH="0" baseline="0" dirty="0" smtClean="0">
                          <a:ln>
                            <a:noFill/>
                          </a:ln>
                          <a:solidFill>
                            <a:srgbClr val="FF00FF"/>
                          </a:solidFill>
                          <a:effectLst/>
                          <a:latin typeface="Arial" pitchFamily="34" charset="0"/>
                          <a:cs typeface="Arial" pitchFamily="34" charset="0"/>
                        </a:rPr>
                        <a:t>SLO</a:t>
                      </a:r>
                      <a:endParaRPr kumimoji="0" lang="en-US" sz="1400" b="0" i="0" u="none" strike="noStrike" cap="none" normalizeH="0" baseline="0" dirty="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Organization</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endParaRPr kumimoji="0" lang="en-US" sz="1200" b="1" i="0" u="none" strike="noStrike" cap="none" normalizeH="0" baseline="0" dirty="0" smtClean="0">
                        <a:ln>
                          <a:noFill/>
                        </a:ln>
                        <a:solidFill>
                          <a:srgbClr val="FF00FF"/>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endParaRPr kumimoji="0" lang="en-US" sz="1200" b="1" i="0" u="none" strike="noStrike" cap="none" normalizeH="0" baseline="0" dirty="0" smtClean="0">
                        <a:ln>
                          <a:noFill/>
                        </a:ln>
                        <a:solidFill>
                          <a:srgbClr val="FF00FF"/>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1200" b="1" i="0" u="none" strike="noStrike" cap="none" normalizeH="0" baseline="0" dirty="0" smtClean="0">
                          <a:ln>
                            <a:noFill/>
                          </a:ln>
                          <a:solidFill>
                            <a:srgbClr val="FF00FF"/>
                          </a:solidFill>
                          <a:effectLst/>
                          <a:latin typeface="Arial" pitchFamily="34" charset="0"/>
                          <a:cs typeface="Arial" pitchFamily="34" charset="0"/>
                        </a:rPr>
                        <a:t>1 and 4</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tab pos="217488" algn="l"/>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Purpose and Theory</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17488" algn="l"/>
                        </a:tabLst>
                      </a:pPr>
                      <a:endParaRPr kumimoji="0" lang="en-US" sz="1200" b="1" i="0" u="none" strike="noStrike" cap="none" normalizeH="0" baseline="0" dirty="0" smtClean="0">
                        <a:ln>
                          <a:noFill/>
                        </a:ln>
                        <a:solidFill>
                          <a:srgbClr val="FF00FF"/>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17488" algn="l"/>
                        </a:tabLst>
                      </a:pPr>
                      <a:endParaRPr kumimoji="0" lang="en-US" sz="1200" b="1" i="0" u="none" strike="noStrike" cap="none" normalizeH="0" baseline="0" dirty="0" smtClean="0">
                        <a:ln>
                          <a:noFill/>
                        </a:ln>
                        <a:solidFill>
                          <a:srgbClr val="FF00FF"/>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17488" algn="l"/>
                        </a:tabLst>
                      </a:pPr>
                      <a:r>
                        <a:rPr kumimoji="0" lang="en-US" sz="1200" b="1" i="0" u="none" strike="noStrike" cap="none" normalizeH="0" baseline="0" dirty="0" smtClean="0">
                          <a:ln>
                            <a:noFill/>
                          </a:ln>
                          <a:solidFill>
                            <a:srgbClr val="FF00FF"/>
                          </a:solidFill>
                          <a:effectLst/>
                          <a:latin typeface="Arial" pitchFamily="34" charset="0"/>
                          <a:cs typeface="Arial" pitchFamily="34" charset="0"/>
                        </a:rPr>
                        <a:t>1, 2, 3 and 4</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tab pos="217488" algn="l"/>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Materials,  Safety and</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tab pos="217488" algn="l"/>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Experimental Procedure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17488" algn="l"/>
                        </a:tabLst>
                      </a:pPr>
                      <a:endParaRPr kumimoji="0" lang="en-US" sz="1200" b="1" i="0" u="none" strike="noStrike" cap="none" normalizeH="0" baseline="0" dirty="0" smtClean="0">
                        <a:ln>
                          <a:noFill/>
                        </a:ln>
                        <a:solidFill>
                          <a:srgbClr val="FF00FF"/>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17488" algn="l"/>
                        </a:tabLst>
                      </a:pPr>
                      <a:r>
                        <a:rPr kumimoji="0" lang="en-US" sz="1200" b="1" i="0" u="none" strike="noStrike" cap="none" normalizeH="0" baseline="0" dirty="0" smtClean="0">
                          <a:ln>
                            <a:noFill/>
                          </a:ln>
                          <a:solidFill>
                            <a:srgbClr val="FF00FF"/>
                          </a:solidFill>
                          <a:effectLst/>
                          <a:latin typeface="Arial" pitchFamily="34" charset="0"/>
                          <a:cs typeface="Arial" pitchFamily="34" charset="0"/>
                        </a:rPr>
                        <a:t>1, 4 and 5</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tab pos="217488" algn="l"/>
                        </a:tabLst>
                      </a:pPr>
                      <a:r>
                        <a:rPr kumimoji="0" lang="en-US" sz="900" b="1" i="0" u="none" strike="noStrike" cap="none" normalizeH="0" baseline="0" dirty="0" smtClean="0">
                          <a:ln>
                            <a:noFill/>
                          </a:ln>
                          <a:solidFill>
                            <a:schemeClr val="tx1"/>
                          </a:solidFill>
                          <a:effectLst/>
                          <a:latin typeface="Arial" pitchFamily="34" charset="0"/>
                          <a:ea typeface="Times" charset="0"/>
                          <a:cs typeface="Arial" pitchFamily="34" charset="0"/>
                        </a:rPr>
                        <a:t>Observations, Data,</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tab pos="217488" algn="l"/>
                        </a:tabLst>
                      </a:pPr>
                      <a:r>
                        <a:rPr kumimoji="0" lang="en-US" sz="900" b="1" i="0" u="none" strike="noStrike" cap="none" normalizeH="0" baseline="0" dirty="0" smtClean="0">
                          <a:ln>
                            <a:noFill/>
                          </a:ln>
                          <a:solidFill>
                            <a:schemeClr val="tx1"/>
                          </a:solidFill>
                          <a:effectLst/>
                          <a:latin typeface="Arial" pitchFamily="34" charset="0"/>
                          <a:ea typeface="Times" charset="0"/>
                          <a:cs typeface="Arial" pitchFamily="34" charset="0"/>
                        </a:rPr>
                        <a:t>Calculations, and</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tab pos="217488" algn="l"/>
                        </a:tabLst>
                      </a:pPr>
                      <a:r>
                        <a:rPr kumimoji="0" lang="en-US" sz="900" b="1" i="0" u="none" strike="noStrike" cap="none" normalizeH="0" baseline="0" dirty="0" smtClean="0">
                          <a:ln>
                            <a:noFill/>
                          </a:ln>
                          <a:solidFill>
                            <a:schemeClr val="tx1"/>
                          </a:solidFill>
                          <a:effectLst/>
                          <a:latin typeface="Arial" pitchFamily="34" charset="0"/>
                          <a:ea typeface="Times" charset="0"/>
                          <a:cs typeface="Arial" pitchFamily="34" charset="0"/>
                        </a:rPr>
                        <a:t>Data Sheets</a:t>
                      </a:r>
                      <a:endParaRPr kumimoji="0" lang="en-US" sz="1000" b="0" i="0" u="none" strike="noStrike" cap="none" normalizeH="0" baseline="0" dirty="0" smtClean="0">
                        <a:ln>
                          <a:noFill/>
                        </a:ln>
                        <a:solidFill>
                          <a:schemeClr val="tx1"/>
                        </a:solidFill>
                        <a:effectLst/>
                        <a:latin typeface="Arial" pitchFamily="34" charset="0"/>
                        <a:ea typeface="Times"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17488" algn="l"/>
                        </a:tabLst>
                      </a:pPr>
                      <a:r>
                        <a:rPr kumimoji="0" lang="en-US" sz="1200" b="1" i="0" u="none" strike="noStrike" cap="none" normalizeH="0" baseline="0" dirty="0" smtClean="0">
                          <a:ln>
                            <a:noFill/>
                          </a:ln>
                          <a:solidFill>
                            <a:srgbClr val="FF00FF"/>
                          </a:solidFill>
                          <a:effectLst/>
                          <a:latin typeface="Arial" pitchFamily="34" charset="0"/>
                          <a:ea typeface="Times" charset="0"/>
                          <a:cs typeface="Arial" pitchFamily="34" charset="0"/>
                        </a:rPr>
                        <a:t> </a:t>
                      </a: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17488" algn="l"/>
                        </a:tabLst>
                      </a:pPr>
                      <a:r>
                        <a:rPr kumimoji="0" lang="en-US" sz="1200" b="1" i="0" u="none" strike="noStrike" cap="none" normalizeH="0" baseline="0" dirty="0" smtClean="0">
                          <a:ln>
                            <a:noFill/>
                          </a:ln>
                          <a:solidFill>
                            <a:srgbClr val="FF00FF"/>
                          </a:solidFill>
                          <a:effectLst/>
                          <a:latin typeface="Arial" pitchFamily="34" charset="0"/>
                          <a:ea typeface="Times" charset="0"/>
                          <a:cs typeface="Arial" pitchFamily="34" charset="0"/>
                        </a:rPr>
                        <a:t>1, 2 and 3</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tab pos="274638" algn="l"/>
                        </a:tabLst>
                      </a:pPr>
                      <a:r>
                        <a:rPr kumimoji="0" lang="en-US" sz="900" b="1" i="0" u="none" strike="noStrike" cap="none" normalizeH="0" baseline="0" dirty="0" smtClean="0">
                          <a:ln>
                            <a:noFill/>
                          </a:ln>
                          <a:solidFill>
                            <a:schemeClr val="tx1"/>
                          </a:solidFill>
                          <a:effectLst/>
                          <a:latin typeface="Arial" pitchFamily="34" charset="0"/>
                          <a:ea typeface="Times" charset="0"/>
                          <a:cs typeface="Arial" pitchFamily="34" charset="0"/>
                        </a:rPr>
                        <a:t>Discussion, Conclusion </a:t>
                      </a:r>
                      <a:endParaRPr kumimoji="0" lang="en-US" sz="1000" b="0" i="0" u="none" strike="noStrike" cap="none" normalizeH="0" baseline="0" dirty="0" smtClean="0">
                        <a:ln>
                          <a:noFill/>
                        </a:ln>
                        <a:solidFill>
                          <a:schemeClr val="tx1"/>
                        </a:solidFill>
                        <a:effectLst/>
                        <a:latin typeface="Arial" pitchFamily="34" charset="0"/>
                        <a:ea typeface="Times"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74638" algn="l"/>
                        </a:tabLst>
                      </a:pPr>
                      <a:endParaRPr kumimoji="0" lang="en-US" sz="1200" b="1" i="0" u="none" strike="noStrike" cap="none" normalizeH="0" baseline="0" dirty="0" smtClean="0">
                        <a:ln>
                          <a:noFill/>
                        </a:ln>
                        <a:solidFill>
                          <a:srgbClr val="FF00FF"/>
                        </a:solidFill>
                        <a:effectLst/>
                        <a:latin typeface="Arial" pitchFamily="34" charset="0"/>
                        <a:ea typeface="Times"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74638" algn="l"/>
                        </a:tabLst>
                      </a:pPr>
                      <a:endParaRPr kumimoji="0" lang="en-US" sz="1200" b="1" i="0" u="none" strike="noStrike" cap="none" normalizeH="0" baseline="0" dirty="0" smtClean="0">
                        <a:ln>
                          <a:noFill/>
                        </a:ln>
                        <a:solidFill>
                          <a:srgbClr val="FF00FF"/>
                        </a:solidFill>
                        <a:effectLst/>
                        <a:latin typeface="Arial" pitchFamily="34" charset="0"/>
                        <a:ea typeface="Times"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tab pos="274638" algn="l"/>
                        </a:tabLst>
                      </a:pPr>
                      <a:r>
                        <a:rPr kumimoji="0" lang="en-US" sz="1200" b="1" i="0" u="none" strike="noStrike" cap="none" normalizeH="0" baseline="0" dirty="0" smtClean="0">
                          <a:ln>
                            <a:noFill/>
                          </a:ln>
                          <a:solidFill>
                            <a:srgbClr val="FF00FF"/>
                          </a:solidFill>
                          <a:effectLst/>
                          <a:latin typeface="Arial" pitchFamily="34" charset="0"/>
                          <a:ea typeface="Times" charset="0"/>
                          <a:cs typeface="Arial" pitchFamily="34" charset="0"/>
                        </a:rPr>
                        <a:t> 1and 2</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r>
              <a:tr h="1535074">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1" u="none" strike="noStrike" cap="none" normalizeH="0" baseline="0" smtClean="0">
                          <a:ln>
                            <a:noFill/>
                          </a:ln>
                          <a:solidFill>
                            <a:schemeClr val="tx1"/>
                          </a:solidFill>
                          <a:effectLst/>
                          <a:latin typeface="Times New Roman" pitchFamily="18" charset="0"/>
                          <a:cs typeface="Times New Roman" pitchFamily="18" charset="0"/>
                        </a:rPr>
                        <a:t>Focus </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1" u="none" strike="noStrike" cap="none" normalizeH="0" baseline="0" smtClean="0">
                          <a:ln>
                            <a:noFill/>
                          </a:ln>
                          <a:solidFill>
                            <a:schemeClr val="tx1"/>
                          </a:solidFill>
                          <a:effectLst/>
                          <a:latin typeface="Times New Roman" pitchFamily="18" charset="0"/>
                          <a:cs typeface="Times New Roman" pitchFamily="18" charset="0"/>
                        </a:rPr>
                        <a:t>Question</a:t>
                      </a:r>
                      <a:endParaRPr kumimoji="0" lang="en-US" sz="1800" b="0" i="0" u="none" strike="noStrike" cap="none" normalizeH="0" baseline="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Is the notebook</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Sufficiently organized</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and legible so that</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another scientist can</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Find information</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in the notebook.</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Understand what</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was done?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Can someone else</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understand why the</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experiment was done</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and what theory is behind it?</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Can someone else follow the procedure to repeat the experiment and address safety and disposal?</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Are records sufficiently detailed so that one can troubleshoot or detect errors?</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1000" b="1" i="1" u="none" strike="noStrike" cap="none" normalizeH="0" baseline="0" dirty="0" smtClean="0">
                          <a:ln>
                            <a:noFill/>
                          </a:ln>
                          <a:solidFill>
                            <a:schemeClr val="tx1"/>
                          </a:solidFill>
                          <a:effectLst/>
                          <a:latin typeface="Arial" pitchFamily="34" charset="0"/>
                          <a:cs typeface="Arial" pitchFamily="34" charset="0"/>
                        </a:rPr>
                        <a:t>Were the results analyzed critically?  Does the conclusion list what was learned in the experiment and/or what can be done next?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noFill/>
                  </a:tcPr>
                </a:tc>
              </a:tr>
              <a:tr h="2805481">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0" u="none" strike="noStrike" cap="none" normalizeH="0" baseline="0" smtClean="0">
                          <a:ln>
                            <a:noFill/>
                          </a:ln>
                          <a:solidFill>
                            <a:schemeClr val="tx1"/>
                          </a:solidFill>
                          <a:effectLst/>
                          <a:latin typeface="Times New Roman" pitchFamily="18" charset="0"/>
                          <a:cs typeface="Times New Roman" pitchFamily="18" charset="0"/>
                        </a:rPr>
                        <a:t>LEVEL</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1"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Each experiment has the required elements of:  title, purpose, theory, procedure, observations, data, calculations, discussion, and conclusion.</a:t>
                      </a:r>
                      <a:r>
                        <a:rPr kumimoji="0" lang="en-US" sz="1000" b="0" i="0" u="none" strike="noStrike" cap="none" normalizeH="0" baseline="0" dirty="0" smtClean="0">
                          <a:ln>
                            <a:noFill/>
                          </a:ln>
                          <a:solidFill>
                            <a:schemeClr val="tx1"/>
                          </a:solidFill>
                          <a:effectLst/>
                          <a:latin typeface="Arial" pitchFamily="34" charset="0"/>
                          <a:cs typeface="Arial" pitchFamily="34" charset="0"/>
                        </a:rPr>
                        <a:t> </a:t>
                      </a:r>
                      <a:r>
                        <a:rPr kumimoji="0" lang="en-US" sz="900" b="0" i="0" u="none" strike="noStrike" cap="none" normalizeH="0" baseline="0" dirty="0" smtClean="0">
                          <a:ln>
                            <a:noFill/>
                          </a:ln>
                          <a:solidFill>
                            <a:schemeClr val="tx1"/>
                          </a:solidFill>
                          <a:effectLst/>
                          <a:latin typeface="Arial" pitchFamily="34" charset="0"/>
                          <a:cs typeface="Arial" pitchFamily="34" charset="0"/>
                        </a:rPr>
                        <a:t>Name on cover and inside of lab notebook; pages sequentially numbered; entries are written in pen, are dated and legible.  There is a table of contents.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The experiment has (a)</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1" i="0" u="none" strike="noStrike" cap="none" normalizeH="0" baseline="0" dirty="0" smtClean="0">
                          <a:ln>
                            <a:noFill/>
                          </a:ln>
                          <a:solidFill>
                            <a:srgbClr val="FF0000"/>
                          </a:solidFill>
                          <a:effectLst/>
                          <a:latin typeface="Arial" pitchFamily="34" charset="0"/>
                          <a:cs typeface="Arial" pitchFamily="34" charset="0"/>
                        </a:rPr>
                        <a:t>clearly</a:t>
                      </a:r>
                      <a:r>
                        <a:rPr kumimoji="0" lang="en-US" sz="900" b="0" i="0" u="none" strike="noStrike" cap="none" normalizeH="0" baseline="0" dirty="0" smtClean="0">
                          <a:ln>
                            <a:noFill/>
                          </a:ln>
                          <a:solidFill>
                            <a:srgbClr val="FF0000"/>
                          </a:solidFill>
                          <a:effectLst/>
                          <a:latin typeface="Arial" pitchFamily="34" charset="0"/>
                          <a:cs typeface="Arial" pitchFamily="34" charset="0"/>
                        </a:rPr>
                        <a:t> </a:t>
                      </a:r>
                      <a:r>
                        <a:rPr kumimoji="0" lang="en-US" sz="900" b="0" i="0" u="none" strike="noStrike" cap="none" normalizeH="0" baseline="0" dirty="0" smtClean="0">
                          <a:ln>
                            <a:noFill/>
                          </a:ln>
                          <a:solidFill>
                            <a:schemeClr val="tx1"/>
                          </a:solidFill>
                          <a:effectLst/>
                          <a:latin typeface="Arial" pitchFamily="34" charset="0"/>
                          <a:cs typeface="Arial" pitchFamily="34" charset="0"/>
                        </a:rPr>
                        <a:t>stated purpose(s). </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A </a:t>
                      </a:r>
                      <a:r>
                        <a:rPr kumimoji="0" lang="en-US" sz="900" b="1" i="0" u="none" strike="noStrike" cap="none" normalizeH="0" baseline="0" dirty="0" smtClean="0">
                          <a:ln>
                            <a:noFill/>
                          </a:ln>
                          <a:solidFill>
                            <a:srgbClr val="FF0000"/>
                          </a:solidFill>
                          <a:effectLst/>
                          <a:latin typeface="Arial" pitchFamily="34" charset="0"/>
                          <a:cs typeface="Arial" pitchFamily="34" charset="0"/>
                        </a:rPr>
                        <a:t>detailed</a:t>
                      </a:r>
                      <a:r>
                        <a:rPr kumimoji="0" lang="en-US" sz="900" b="0" i="0" u="none" strike="noStrike" cap="none" normalizeH="0" baseline="0" dirty="0" smtClean="0">
                          <a:ln>
                            <a:noFill/>
                          </a:ln>
                          <a:solidFill>
                            <a:schemeClr val="tx1"/>
                          </a:solidFill>
                          <a:effectLst/>
                          <a:latin typeface="Arial" pitchFamily="34" charset="0"/>
                          <a:cs typeface="Arial" pitchFamily="34" charset="0"/>
                        </a:rPr>
                        <a:t> explanation of</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the theory behind the</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experiment is described,</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including chemical</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reactions, formulas that</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will be used in the</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calculations.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The notebook provides </a:t>
                      </a:r>
                      <a:r>
                        <a:rPr kumimoji="0" lang="en-US" sz="900" b="1" i="0" u="none" strike="noStrike" cap="none" normalizeH="0" baseline="0" dirty="0" smtClean="0">
                          <a:ln>
                            <a:noFill/>
                          </a:ln>
                          <a:solidFill>
                            <a:srgbClr val="FF0000"/>
                          </a:solidFill>
                          <a:effectLst/>
                          <a:latin typeface="Arial" pitchFamily="34" charset="0"/>
                          <a:cs typeface="Arial" pitchFamily="34" charset="0"/>
                        </a:rPr>
                        <a:t>detailed</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information about the equipment,</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chemicals, reagents,</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concentrations, safety and</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disposal information.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Experimental procedure is</a:t>
                      </a:r>
                    </a:p>
                    <a:p>
                      <a:pPr marL="342900" marR="0" lvl="0" indent="-342900" algn="l" defTabSz="914400" rtl="0" eaLnBrk="0" fontAlgn="base" latinLnBrk="0" hangingPunct="0">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provided or cited.  Any changes to the experimental procedure are described.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All data, observations, and graphs, are </a:t>
                      </a:r>
                      <a:r>
                        <a:rPr kumimoji="0" lang="en-US" sz="900" b="1" i="0" u="none" strike="noStrike" cap="none" normalizeH="0" baseline="0" dirty="0" smtClean="0">
                          <a:ln>
                            <a:noFill/>
                          </a:ln>
                          <a:solidFill>
                            <a:srgbClr val="FF0000"/>
                          </a:solidFill>
                          <a:effectLst/>
                          <a:latin typeface="Arial" pitchFamily="34" charset="0"/>
                          <a:cs typeface="Arial" pitchFamily="34" charset="0"/>
                        </a:rPr>
                        <a:t>clearly</a:t>
                      </a:r>
                      <a:r>
                        <a:rPr kumimoji="0" lang="en-US" sz="900" b="0" i="0" u="none" strike="noStrike" cap="none" normalizeH="0" baseline="0" dirty="0" smtClean="0">
                          <a:ln>
                            <a:noFill/>
                          </a:ln>
                          <a:solidFill>
                            <a:schemeClr val="tx1"/>
                          </a:solidFill>
                          <a:effectLst/>
                          <a:latin typeface="Arial" pitchFamily="34" charset="0"/>
                          <a:cs typeface="Arial" pitchFamily="34" charset="0"/>
                        </a:rPr>
                        <a:t> recorded</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in lab notebook. And </a:t>
                      </a:r>
                      <a:r>
                        <a:rPr kumimoji="0" lang="en-US" sz="900" b="1" i="0" u="none" strike="noStrike" cap="none" normalizeH="0" baseline="0" dirty="0" smtClean="0">
                          <a:ln>
                            <a:noFill/>
                          </a:ln>
                          <a:solidFill>
                            <a:srgbClr val="FF0000"/>
                          </a:solidFill>
                          <a:effectLst/>
                          <a:latin typeface="Arial" pitchFamily="34" charset="0"/>
                          <a:cs typeface="Arial" pitchFamily="34" charset="0"/>
                        </a:rPr>
                        <a:t>all</a:t>
                      </a:r>
                    </a:p>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calculations are shown with appropriate equations and units.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70000"/>
                        <a:buFont typeface="Wingdings" pitchFamily="2" charset="2"/>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 Has </a:t>
                      </a:r>
                      <a:r>
                        <a:rPr kumimoji="0" lang="en-US" sz="900" b="1" i="0" u="none" strike="noStrike" cap="none" normalizeH="0" baseline="0" dirty="0" smtClean="0">
                          <a:ln>
                            <a:noFill/>
                          </a:ln>
                          <a:solidFill>
                            <a:srgbClr val="FF0000"/>
                          </a:solidFill>
                          <a:effectLst/>
                          <a:latin typeface="Arial" pitchFamily="34" charset="0"/>
                          <a:cs typeface="Arial" pitchFamily="34" charset="0"/>
                        </a:rPr>
                        <a:t>detailed</a:t>
                      </a:r>
                      <a:r>
                        <a:rPr kumimoji="0" lang="en-US" sz="900" b="0" i="0" u="none" strike="noStrike" cap="none" normalizeH="0" baseline="0" dirty="0" smtClean="0">
                          <a:ln>
                            <a:noFill/>
                          </a:ln>
                          <a:solidFill>
                            <a:schemeClr val="tx1"/>
                          </a:solidFill>
                          <a:effectLst/>
                          <a:latin typeface="Arial" pitchFamily="34" charset="0"/>
                          <a:cs typeface="Arial" pitchFamily="34" charset="0"/>
                        </a:rPr>
                        <a:t> discussion and summary of results.  Conclusions are drawn that correlate to the purpose and show a </a:t>
                      </a:r>
                      <a:r>
                        <a:rPr kumimoji="0" lang="en-US" sz="900" b="1" i="0" u="none" strike="noStrike" cap="none" normalizeH="0" baseline="0" dirty="0" smtClean="0">
                          <a:ln>
                            <a:noFill/>
                          </a:ln>
                          <a:solidFill>
                            <a:srgbClr val="FF0000"/>
                          </a:solidFill>
                          <a:effectLst/>
                          <a:latin typeface="Arial" pitchFamily="34" charset="0"/>
                          <a:cs typeface="Arial" pitchFamily="34" charset="0"/>
                        </a:rPr>
                        <a:t>clear</a:t>
                      </a:r>
                      <a:r>
                        <a:rPr kumimoji="0" lang="en-US" sz="900" b="0" i="0" u="none" strike="noStrike" cap="none" normalizeH="0" baseline="0" dirty="0" smtClean="0">
                          <a:ln>
                            <a:noFill/>
                          </a:ln>
                          <a:solidFill>
                            <a:schemeClr val="tx1"/>
                          </a:solidFill>
                          <a:effectLst/>
                          <a:latin typeface="Arial" pitchFamily="34" charset="0"/>
                          <a:cs typeface="Arial" pitchFamily="34" charset="0"/>
                        </a:rPr>
                        <a:t> understanding of the experiment.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834</TotalTime>
  <Words>2412</Words>
  <Application>Microsoft Office PowerPoint</Application>
  <PresentationFormat>On-screen Show (4:3)</PresentationFormat>
  <Paragraphs>349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Assessing Student Learning Outcomes in Chemistry</vt:lpstr>
      <vt:lpstr>How did it Strat?  Accreditation</vt:lpstr>
      <vt:lpstr>Taskstream</vt:lpstr>
      <vt:lpstr>What did we do?</vt:lpstr>
      <vt:lpstr>Mesa College Chem Dept SLOs</vt:lpstr>
      <vt:lpstr>Clustering Courses </vt:lpstr>
      <vt:lpstr>Lab Courses Assessment</vt:lpstr>
      <vt:lpstr>Chemsitry Department Lab Notebook Policy</vt:lpstr>
      <vt:lpstr>Laboratory Notebook Assessment Rubric </vt:lpstr>
      <vt:lpstr>Laboratory Notebook Assessment Rubric </vt:lpstr>
      <vt:lpstr>Laboratory Notebook Assessment Rubric </vt:lpstr>
      <vt:lpstr>Laboratory Notebook Assessment </vt:lpstr>
      <vt:lpstr>Chemsitry Department Lecture Courses </vt:lpstr>
      <vt:lpstr>Lecture Courses Activities/SLOs</vt:lpstr>
      <vt:lpstr>Lecture Courses Activities/SLOs</vt:lpstr>
      <vt:lpstr>Lecture Courses Activities/SLOs</vt:lpstr>
      <vt:lpstr>Lecture Courses Assessment </vt:lpstr>
      <vt:lpstr>Examples of Assessment.   Lab Courses</vt:lpstr>
      <vt:lpstr>Examples of Assessment.   Lecture Courses</vt:lpstr>
      <vt:lpstr>Questions</vt:lpstr>
    </vt:vector>
  </TitlesOfParts>
  <Company>SDCCD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Learning Outcomes</dc:title>
  <dc:creator>ehelsche</dc:creator>
  <cp:lastModifiedBy>Mesa College</cp:lastModifiedBy>
  <cp:revision>81</cp:revision>
  <dcterms:created xsi:type="dcterms:W3CDTF">2010-12-23T19:49:25Z</dcterms:created>
  <dcterms:modified xsi:type="dcterms:W3CDTF">2012-03-28T17:49:23Z</dcterms:modified>
</cp:coreProperties>
</file>