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24"/>
  </p:notesMasterIdLst>
  <p:handoutMasterIdLst>
    <p:handoutMasterId r:id="rId25"/>
  </p:handoutMasterIdLst>
  <p:sldIdLst>
    <p:sldId id="260" r:id="rId2"/>
    <p:sldId id="257" r:id="rId3"/>
    <p:sldId id="258" r:id="rId4"/>
    <p:sldId id="262" r:id="rId5"/>
    <p:sldId id="261" r:id="rId6"/>
    <p:sldId id="263" r:id="rId7"/>
    <p:sldId id="275" r:id="rId8"/>
    <p:sldId id="269" r:id="rId9"/>
    <p:sldId id="270" r:id="rId10"/>
    <p:sldId id="272" r:id="rId11"/>
    <p:sldId id="273" r:id="rId12"/>
    <p:sldId id="274" r:id="rId13"/>
    <p:sldId id="276" r:id="rId14"/>
    <p:sldId id="277" r:id="rId15"/>
    <p:sldId id="278" r:id="rId16"/>
    <p:sldId id="279" r:id="rId17"/>
    <p:sldId id="280" r:id="rId18"/>
    <p:sldId id="281" r:id="rId19"/>
    <p:sldId id="264" r:id="rId20"/>
    <p:sldId id="267" r:id="rId21"/>
    <p:sldId id="268" r:id="rId22"/>
    <p:sldId id="271"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varScale="1">
        <p:scale>
          <a:sx n="74" d="100"/>
          <a:sy n="74" d="100"/>
        </p:scale>
        <p:origin x="-1254" y="-96"/>
      </p:cViewPr>
      <p:guideLst>
        <p:guide orient="horz" pos="2151"/>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9E63CC2-49C4-4FC2-AC93-62E1B5613294}" type="datetimeFigureOut">
              <a:rPr lang="en-US" smtClean="0"/>
              <a:t>11/10/2011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3CFF152-8A36-4420-A62B-19F3AB2F21C3}" type="slidenum">
              <a:rPr lang="en-US" smtClean="0"/>
              <a:t>‹#›</a:t>
            </a:fld>
            <a:endParaRPr lang="en-US"/>
          </a:p>
        </p:txBody>
      </p:sp>
    </p:spTree>
    <p:extLst>
      <p:ext uri="{BB962C8B-B14F-4D97-AF65-F5344CB8AC3E}">
        <p14:creationId xmlns:p14="http://schemas.microsoft.com/office/powerpoint/2010/main" val="30079122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4009A9-3EC0-D041-A6DF-22388129F214}" type="datetimeFigureOut">
              <a:rPr lang="en-US" smtClean="0"/>
              <a:t>11/10/2011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4ACFCA-8BD5-544A-AD65-8C9B55C57612}" type="slidenum">
              <a:rPr lang="en-US" smtClean="0"/>
              <a:t>‹#›</a:t>
            </a:fld>
            <a:endParaRPr lang="en-US"/>
          </a:p>
        </p:txBody>
      </p:sp>
    </p:spTree>
    <p:extLst>
      <p:ext uri="{BB962C8B-B14F-4D97-AF65-F5344CB8AC3E}">
        <p14:creationId xmlns:p14="http://schemas.microsoft.com/office/powerpoint/2010/main" val="423063388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3 are CC, Mary is 4YC</a:t>
            </a:r>
          </a:p>
        </p:txBody>
      </p:sp>
      <p:sp>
        <p:nvSpPr>
          <p:cNvPr id="17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F118FDB-A21A-F04B-926F-0AAC54FA049E}" type="slidenum">
              <a:rPr lang="en-US" smtClean="0"/>
              <a:pPr/>
              <a:t>2</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C84EC8A0-9CA1-2040-B89F-E41215E947FA}" type="datetimeFigureOut">
              <a:rPr lang="en-US" smtClean="0"/>
              <a:t>11/10/2011</a:t>
            </a:fld>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68AF7AB8-A4C5-9741-855E-8E02CAB894F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4EC8A0-9CA1-2040-B89F-E41215E947FA}" type="datetimeFigureOut">
              <a:rPr lang="en-US" smtClean="0"/>
              <a:t>11/10/2011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AF7AB8-A4C5-9741-855E-8E02CAB894F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4EC8A0-9CA1-2040-B89F-E41215E947FA}" type="datetimeFigureOut">
              <a:rPr lang="en-US" smtClean="0"/>
              <a:t>11/10/2011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AF7AB8-A4C5-9741-855E-8E02CAB894F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4EC8A0-9CA1-2040-B89F-E41215E947FA}" type="datetimeFigureOut">
              <a:rPr lang="en-US" smtClean="0"/>
              <a:t>11/10/2011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AF7AB8-A4C5-9741-855E-8E02CAB894F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4EC8A0-9CA1-2040-B89F-E41215E947FA}" type="datetimeFigureOut">
              <a:rPr lang="en-US" smtClean="0"/>
              <a:t>11/10/2011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AF7AB8-A4C5-9741-855E-8E02CAB894F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C84EC8A0-9CA1-2040-B89F-E41215E947FA}" type="datetimeFigureOut">
              <a:rPr lang="en-US" smtClean="0"/>
              <a:t>11/10/2011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AF7AB8-A4C5-9741-855E-8E02CAB894FC}" type="slidenum">
              <a:rPr lang="en-US" smtClean="0"/>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C84EC8A0-9CA1-2040-B89F-E41215E947FA}" type="datetimeFigureOut">
              <a:rPr lang="en-US" smtClean="0"/>
              <a:t>11/10/2011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AF7AB8-A4C5-9741-855E-8E02CAB894FC}" type="slidenum">
              <a:rPr lang="en-US" smtClean="0"/>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84EC8A0-9CA1-2040-B89F-E41215E947FA}" type="datetimeFigureOut">
              <a:rPr lang="en-US" smtClean="0"/>
              <a:t>11/10/2011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AF7AB8-A4C5-9741-855E-8E02CAB894F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4EC8A0-9CA1-2040-B89F-E41215E947FA}" type="datetimeFigureOut">
              <a:rPr lang="en-US" smtClean="0"/>
              <a:t>11/10/2011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AF7AB8-A4C5-9741-855E-8E02CAB894F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C84EC8A0-9CA1-2040-B89F-E41215E947FA}" type="datetimeFigureOut">
              <a:rPr lang="en-US" smtClean="0"/>
              <a:t>11/10/2011</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a:p>
        </p:txBody>
      </p:sp>
      <p:sp>
        <p:nvSpPr>
          <p:cNvPr id="7" name="Slide Number Placeholder 6"/>
          <p:cNvSpPr>
            <a:spLocks noGrp="1"/>
          </p:cNvSpPr>
          <p:nvPr>
            <p:ph type="sldNum" sz="quarter" idx="12"/>
          </p:nvPr>
        </p:nvSpPr>
        <p:spPr>
          <a:xfrm rot="60000">
            <a:off x="7557313" y="5896961"/>
            <a:ext cx="554023" cy="365125"/>
          </a:xfrm>
        </p:spPr>
        <p:txBody>
          <a:bodyPr/>
          <a:lstStyle/>
          <a:p>
            <a:fld id="{68AF7AB8-A4C5-9741-855E-8E02CAB894F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C84EC8A0-9CA1-2040-B89F-E41215E947FA}" type="datetimeFigureOut">
              <a:rPr lang="en-US" smtClean="0"/>
              <a:t>11/10/2011</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68AF7AB8-A4C5-9741-855E-8E02CAB894F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C84EC8A0-9CA1-2040-B89F-E41215E947FA}" type="datetimeFigureOut">
              <a:rPr lang="en-US" smtClean="0"/>
              <a:t>11/10/2011</a:t>
            </a:fld>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68AF7AB8-A4C5-9741-855E-8E02CAB894F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99442" y="2503912"/>
            <a:ext cx="6660445" cy="2923877"/>
          </a:xfrm>
          <a:prstGeom prst="rect">
            <a:avLst/>
          </a:prstGeom>
          <a:noFill/>
        </p:spPr>
        <p:txBody>
          <a:bodyPr wrap="square" rtlCol="0">
            <a:spAutoFit/>
          </a:bodyPr>
          <a:lstStyle/>
          <a:p>
            <a:pPr algn="ctr"/>
            <a:r>
              <a:rPr lang="en-US" sz="3200" b="1" dirty="0" smtClean="0"/>
              <a:t>Chemistry Majors and the Transition from Two- to Four-Year Colleges</a:t>
            </a:r>
          </a:p>
          <a:p>
            <a:pPr algn="ctr"/>
            <a:endParaRPr lang="en-US" sz="1200" dirty="0" smtClean="0"/>
          </a:p>
          <a:p>
            <a:pPr algn="ctr"/>
            <a:endParaRPr lang="en-US" sz="1200" dirty="0"/>
          </a:p>
          <a:p>
            <a:pPr algn="ctr"/>
            <a:endParaRPr lang="en-US" sz="1200" dirty="0" smtClean="0"/>
          </a:p>
          <a:p>
            <a:pPr algn="ctr"/>
            <a:r>
              <a:rPr lang="en-US" sz="2800" dirty="0" smtClean="0"/>
              <a:t>194</a:t>
            </a:r>
            <a:r>
              <a:rPr lang="en-US" sz="2800" baseline="30000" dirty="0" smtClean="0"/>
              <a:t>th</a:t>
            </a:r>
            <a:r>
              <a:rPr lang="en-US" sz="2800" dirty="0" smtClean="0"/>
              <a:t> 2YC</a:t>
            </a:r>
            <a:r>
              <a:rPr lang="en-US" sz="2800" baseline="-25000" dirty="0" smtClean="0"/>
              <a:t>3</a:t>
            </a:r>
            <a:r>
              <a:rPr lang="en-US" sz="2800" dirty="0" smtClean="0"/>
              <a:t> Conference</a:t>
            </a:r>
          </a:p>
          <a:p>
            <a:pPr algn="ctr"/>
            <a:r>
              <a:rPr lang="en-US" sz="2800" dirty="0" smtClean="0"/>
              <a:t>Montgomery College, MD</a:t>
            </a:r>
          </a:p>
          <a:p>
            <a:pPr algn="ctr"/>
            <a:r>
              <a:rPr lang="en-US" sz="2800" dirty="0" smtClean="0"/>
              <a:t>Nov. 11, 2011</a:t>
            </a:r>
          </a:p>
        </p:txBody>
      </p:sp>
      <p:pic>
        <p:nvPicPr>
          <p:cNvPr id="5" name="Picture 3"/>
          <p:cNvPicPr>
            <a:picLocks noChangeAspect="1"/>
          </p:cNvPicPr>
          <p:nvPr/>
        </p:nvPicPr>
        <p:blipFill>
          <a:blip r:embed="rId2">
            <a:clrChange>
              <a:clrFrom>
                <a:srgbClr val="FFFFFF"/>
              </a:clrFrom>
              <a:clrTo>
                <a:srgbClr val="FFFFFF">
                  <a:alpha val="0"/>
                </a:srgbClr>
              </a:clrTo>
            </a:clrChange>
          </a:blip>
          <a:srcRect/>
          <a:stretch>
            <a:fillRect/>
          </a:stretch>
        </p:blipFill>
        <p:spPr bwMode="auto">
          <a:xfrm>
            <a:off x="2644331" y="1018092"/>
            <a:ext cx="3770670" cy="111233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Exploring Areas of Opportunity/Action</a:t>
            </a:r>
            <a:endParaRPr lang="en-US" dirty="0"/>
          </a:p>
        </p:txBody>
      </p:sp>
      <p:sp>
        <p:nvSpPr>
          <p:cNvPr id="3" name="Content Placeholder 2"/>
          <p:cNvSpPr>
            <a:spLocks noGrp="1"/>
          </p:cNvSpPr>
          <p:nvPr>
            <p:ph idx="1"/>
          </p:nvPr>
        </p:nvSpPr>
        <p:spPr>
          <a:xfrm>
            <a:off x="1463040" y="2119257"/>
            <a:ext cx="6597228" cy="3603812"/>
          </a:xfrm>
        </p:spPr>
        <p:txBody>
          <a:bodyPr>
            <a:normAutofit/>
          </a:bodyPr>
          <a:lstStyle/>
          <a:p>
            <a:r>
              <a:rPr lang="en-US" dirty="0" smtClean="0"/>
              <a:t>Team split up into four “breakout groups.”</a:t>
            </a:r>
          </a:p>
          <a:p>
            <a:r>
              <a:rPr lang="en-US" dirty="0" smtClean="0"/>
              <a:t>Took turns exploring different facets of each of the four chosen areas.</a:t>
            </a:r>
          </a:p>
          <a:p>
            <a:r>
              <a:rPr lang="en-US" dirty="0" smtClean="0"/>
              <a:t>Four rounds:</a:t>
            </a:r>
          </a:p>
          <a:p>
            <a:pPr marL="822960" lvl="1" indent="-457200">
              <a:buFont typeface="+mj-lt"/>
              <a:buAutoNum type="arabicPeriod"/>
            </a:pPr>
            <a:r>
              <a:rPr lang="en-US" dirty="0" smtClean="0"/>
              <a:t>Focus on Faculty</a:t>
            </a:r>
          </a:p>
          <a:p>
            <a:pPr marL="822960" lvl="1" indent="-457200">
              <a:buFont typeface="+mj-lt"/>
              <a:buAutoNum type="arabicPeriod"/>
            </a:pPr>
            <a:r>
              <a:rPr lang="en-US" dirty="0" smtClean="0"/>
              <a:t>Focus on Partnerships</a:t>
            </a:r>
          </a:p>
          <a:p>
            <a:pPr marL="822960" lvl="1" indent="-457200">
              <a:buFont typeface="+mj-lt"/>
              <a:buAutoNum type="arabicPeriod"/>
            </a:pPr>
            <a:r>
              <a:rPr lang="en-US" dirty="0" smtClean="0"/>
              <a:t>Focus on Other Stakeholders</a:t>
            </a:r>
          </a:p>
          <a:p>
            <a:pPr marL="822960" lvl="1" indent="-457200">
              <a:buFont typeface="+mj-lt"/>
              <a:buAutoNum type="arabicPeriod"/>
            </a:pPr>
            <a:r>
              <a:rPr lang="en-US" dirty="0" smtClean="0"/>
              <a:t>Review (Day 3)</a:t>
            </a:r>
          </a:p>
        </p:txBody>
      </p:sp>
    </p:spTree>
    <p:extLst>
      <p:ext uri="{BB962C8B-B14F-4D97-AF65-F5344CB8AC3E}">
        <p14:creationId xmlns:p14="http://schemas.microsoft.com/office/powerpoint/2010/main" val="29736643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Round Discussion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1</a:t>
            </a:r>
            <a:r>
              <a:rPr lang="en-US" baseline="30000" dirty="0" smtClean="0"/>
              <a:t>st</a:t>
            </a:r>
            <a:r>
              <a:rPr lang="en-US" dirty="0" smtClean="0"/>
              <a:t> Round (Faculty)</a:t>
            </a:r>
          </a:p>
          <a:p>
            <a:pPr lvl="1"/>
            <a:r>
              <a:rPr lang="en-US" dirty="0" smtClean="0"/>
              <a:t>Roles faculty play?</a:t>
            </a:r>
          </a:p>
          <a:p>
            <a:pPr lvl="1"/>
            <a:r>
              <a:rPr lang="en-US" dirty="0"/>
              <a:t>P</a:t>
            </a:r>
            <a:r>
              <a:rPr lang="en-US" dirty="0" smtClean="0"/>
              <a:t>ractices (“What can they do”)</a:t>
            </a:r>
          </a:p>
          <a:p>
            <a:pPr lvl="1"/>
            <a:r>
              <a:rPr lang="en-US" dirty="0" smtClean="0"/>
              <a:t>Strategies (“How to do it”)</a:t>
            </a:r>
          </a:p>
          <a:p>
            <a:pPr lvl="1"/>
            <a:r>
              <a:rPr lang="en-US" dirty="0" smtClean="0"/>
              <a:t>Report to other groups</a:t>
            </a:r>
          </a:p>
          <a:p>
            <a:r>
              <a:rPr lang="en-US" dirty="0" smtClean="0"/>
              <a:t>2</a:t>
            </a:r>
            <a:r>
              <a:rPr lang="en-US" baseline="30000" dirty="0" smtClean="0"/>
              <a:t>nd</a:t>
            </a:r>
            <a:r>
              <a:rPr lang="en-US" dirty="0" smtClean="0"/>
              <a:t> Round (Partnerships)</a:t>
            </a:r>
          </a:p>
          <a:p>
            <a:pPr lvl="1"/>
            <a:r>
              <a:rPr lang="en-US" dirty="0" smtClean="0"/>
              <a:t>Review and comment on Round 1 report.</a:t>
            </a:r>
          </a:p>
          <a:p>
            <a:pPr lvl="1"/>
            <a:r>
              <a:rPr lang="en-US" dirty="0" smtClean="0"/>
              <a:t>What partnerships can faculty establish?</a:t>
            </a:r>
          </a:p>
          <a:p>
            <a:pPr lvl="1"/>
            <a:r>
              <a:rPr lang="en-US" dirty="0" smtClean="0"/>
              <a:t>Practices</a:t>
            </a:r>
          </a:p>
          <a:p>
            <a:pPr lvl="1"/>
            <a:r>
              <a:rPr lang="en-US" dirty="0" smtClean="0"/>
              <a:t>Strategies</a:t>
            </a:r>
          </a:p>
          <a:p>
            <a:pPr lvl="1"/>
            <a:r>
              <a:rPr lang="en-US" dirty="0" smtClean="0"/>
              <a:t>Report to other groups</a:t>
            </a:r>
          </a:p>
        </p:txBody>
      </p:sp>
    </p:spTree>
    <p:extLst>
      <p:ext uri="{BB962C8B-B14F-4D97-AF65-F5344CB8AC3E}">
        <p14:creationId xmlns:p14="http://schemas.microsoft.com/office/powerpoint/2010/main" val="12572060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Round </a:t>
            </a:r>
            <a:r>
              <a:rPr lang="en-US" dirty="0" smtClean="0"/>
              <a:t>Discussion (cont.)</a:t>
            </a:r>
            <a:endParaRPr lang="en-US" dirty="0"/>
          </a:p>
        </p:txBody>
      </p:sp>
      <p:sp>
        <p:nvSpPr>
          <p:cNvPr id="3" name="Content Placeholder 2"/>
          <p:cNvSpPr>
            <a:spLocks noGrp="1"/>
          </p:cNvSpPr>
          <p:nvPr>
            <p:ph idx="1"/>
          </p:nvPr>
        </p:nvSpPr>
        <p:spPr>
          <a:xfrm>
            <a:off x="1372888" y="1848801"/>
            <a:ext cx="6196405" cy="3603812"/>
          </a:xfrm>
        </p:spPr>
        <p:txBody>
          <a:bodyPr>
            <a:normAutofit lnSpcReduction="10000"/>
          </a:bodyPr>
          <a:lstStyle/>
          <a:p>
            <a:r>
              <a:rPr lang="en-US" dirty="0" smtClean="0"/>
              <a:t>3</a:t>
            </a:r>
            <a:r>
              <a:rPr lang="en-US" baseline="30000" dirty="0" smtClean="0"/>
              <a:t>rd</a:t>
            </a:r>
            <a:r>
              <a:rPr lang="en-US" dirty="0" smtClean="0"/>
              <a:t> Round: Stakeholders</a:t>
            </a:r>
          </a:p>
          <a:p>
            <a:pPr lvl="1"/>
            <a:r>
              <a:rPr lang="en-US" dirty="0" smtClean="0"/>
              <a:t>Review and comment on Round 2 report.</a:t>
            </a:r>
          </a:p>
          <a:p>
            <a:pPr lvl="1"/>
            <a:r>
              <a:rPr lang="en-US" dirty="0" smtClean="0"/>
              <a:t>What other stakeholders can assist</a:t>
            </a:r>
          </a:p>
          <a:p>
            <a:pPr lvl="1"/>
            <a:r>
              <a:rPr lang="en-US" dirty="0" smtClean="0"/>
              <a:t>What role should they play</a:t>
            </a:r>
          </a:p>
          <a:p>
            <a:pPr lvl="1"/>
            <a:r>
              <a:rPr lang="en-US" dirty="0" smtClean="0"/>
              <a:t>Report to other groups</a:t>
            </a:r>
          </a:p>
          <a:p>
            <a:r>
              <a:rPr lang="en-US" dirty="0" smtClean="0"/>
              <a:t>4</a:t>
            </a:r>
            <a:r>
              <a:rPr lang="en-US" baseline="30000" dirty="0" smtClean="0"/>
              <a:t>th</a:t>
            </a:r>
            <a:r>
              <a:rPr lang="en-US" dirty="0" smtClean="0"/>
              <a:t> Round: Review</a:t>
            </a:r>
          </a:p>
          <a:p>
            <a:pPr lvl="1"/>
            <a:r>
              <a:rPr lang="en-US" dirty="0" smtClean="0"/>
              <a:t>Review work done in Rounds 1-3</a:t>
            </a:r>
          </a:p>
          <a:p>
            <a:pPr lvl="1"/>
            <a:r>
              <a:rPr lang="en-US" dirty="0" smtClean="0"/>
              <a:t>Summarize recommendations</a:t>
            </a:r>
          </a:p>
          <a:p>
            <a:pPr lvl="1"/>
            <a:r>
              <a:rPr lang="en-US" dirty="0" smtClean="0"/>
              <a:t>Report to other groups</a:t>
            </a:r>
          </a:p>
          <a:p>
            <a:pPr marL="0" indent="0">
              <a:buNone/>
            </a:pPr>
            <a:endParaRPr lang="en-US" dirty="0" smtClean="0"/>
          </a:p>
          <a:p>
            <a:pPr lvl="1"/>
            <a:endParaRPr lang="en-US" dirty="0" smtClean="0"/>
          </a:p>
          <a:p>
            <a:pPr lvl="1"/>
            <a:endParaRPr lang="en-US" dirty="0" smtClean="0"/>
          </a:p>
        </p:txBody>
      </p:sp>
    </p:spTree>
    <p:extLst>
      <p:ext uri="{BB962C8B-B14F-4D97-AF65-F5344CB8AC3E}">
        <p14:creationId xmlns:p14="http://schemas.microsoft.com/office/powerpoint/2010/main" val="9796028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 What Did We Learn?</a:t>
            </a:r>
            <a:br>
              <a:rPr lang="en-US" dirty="0" smtClean="0"/>
            </a:br>
            <a:r>
              <a:rPr lang="en-US" dirty="0" smtClean="0"/>
              <a:t>What do we recommend?</a:t>
            </a:r>
            <a:endParaRPr lang="en-US" dirty="0"/>
          </a:p>
        </p:txBody>
      </p:sp>
      <p:sp>
        <p:nvSpPr>
          <p:cNvPr id="3" name="Content Placeholder 2"/>
          <p:cNvSpPr>
            <a:spLocks noGrp="1"/>
          </p:cNvSpPr>
          <p:nvPr>
            <p:ph idx="1"/>
          </p:nvPr>
        </p:nvSpPr>
        <p:spPr>
          <a:xfrm>
            <a:off x="1463040" y="2279561"/>
            <a:ext cx="6196405" cy="3353356"/>
          </a:xfrm>
        </p:spPr>
        <p:txBody>
          <a:bodyPr/>
          <a:lstStyle/>
          <a:p>
            <a:pPr lvl="1"/>
            <a:r>
              <a:rPr lang="en-US" dirty="0" smtClean="0"/>
              <a:t>This conference: just the highlights.</a:t>
            </a:r>
          </a:p>
          <a:p>
            <a:pPr lvl="1"/>
            <a:r>
              <a:rPr lang="en-US" dirty="0" smtClean="0"/>
              <a:t>Publication of guidebook: Spring 2012 (tent.)</a:t>
            </a:r>
          </a:p>
          <a:p>
            <a:pPr lvl="1"/>
            <a:r>
              <a:rPr lang="en-US" dirty="0" smtClean="0"/>
              <a:t>Distribution: Internet (CEB, ACS, etc.)</a:t>
            </a:r>
          </a:p>
          <a:p>
            <a:pPr lvl="1"/>
            <a:r>
              <a:rPr lang="en-US" dirty="0" smtClean="0"/>
              <a:t>Physical distribution TBD</a:t>
            </a:r>
            <a:endParaRPr lang="en-US" dirty="0"/>
          </a:p>
        </p:txBody>
      </p:sp>
    </p:spTree>
    <p:extLst>
      <p:ext uri="{BB962C8B-B14F-4D97-AF65-F5344CB8AC3E}">
        <p14:creationId xmlns:p14="http://schemas.microsoft.com/office/powerpoint/2010/main" val="25659967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Area 1: Academic Support</a:t>
            </a:r>
            <a:endParaRPr lang="en-US" dirty="0"/>
          </a:p>
        </p:txBody>
      </p:sp>
      <p:sp>
        <p:nvSpPr>
          <p:cNvPr id="3" name="Content Placeholder 2"/>
          <p:cNvSpPr>
            <a:spLocks noGrp="1"/>
          </p:cNvSpPr>
          <p:nvPr>
            <p:ph idx="1"/>
          </p:nvPr>
        </p:nvSpPr>
        <p:spPr>
          <a:xfrm>
            <a:off x="901522" y="1823043"/>
            <a:ext cx="7263684" cy="3603812"/>
          </a:xfrm>
        </p:spPr>
        <p:txBody>
          <a:bodyPr>
            <a:normAutofit lnSpcReduction="10000"/>
          </a:bodyPr>
          <a:lstStyle/>
          <a:p>
            <a:r>
              <a:rPr lang="en-US" dirty="0" smtClean="0"/>
              <a:t>“Failure is a symptom.”  Acknowledge the challenges faced by students (employment, family, </a:t>
            </a:r>
            <a:r>
              <a:rPr lang="en-US" dirty="0" err="1" smtClean="0"/>
              <a:t>etc</a:t>
            </a:r>
            <a:r>
              <a:rPr lang="en-US" dirty="0" smtClean="0"/>
              <a:t>)</a:t>
            </a:r>
          </a:p>
          <a:p>
            <a:r>
              <a:rPr lang="en-US" dirty="0" smtClean="0"/>
              <a:t>Faculty need to be educated on support services available (even when advising isn’t part of their job).</a:t>
            </a:r>
          </a:p>
          <a:p>
            <a:r>
              <a:rPr lang="en-US" dirty="0" smtClean="0"/>
              <a:t>Most schools collect data on retention, etc.  Use it!</a:t>
            </a:r>
          </a:p>
          <a:p>
            <a:r>
              <a:rPr lang="en-US" dirty="0" smtClean="0"/>
              <a:t>Collaborations between CC and Universities.</a:t>
            </a:r>
          </a:p>
          <a:p>
            <a:pPr lvl="1"/>
            <a:r>
              <a:rPr lang="en-US" dirty="0" smtClean="0"/>
              <a:t>Between faculty (joint projects, presentations)</a:t>
            </a:r>
          </a:p>
          <a:p>
            <a:pPr lvl="1"/>
            <a:r>
              <a:rPr lang="en-US" dirty="0" smtClean="0"/>
              <a:t>Between Chemistry/Science clubs</a:t>
            </a:r>
          </a:p>
          <a:p>
            <a:pPr lvl="1"/>
            <a:r>
              <a:rPr lang="en-US" dirty="0" smtClean="0"/>
              <a:t>Etc.</a:t>
            </a:r>
          </a:p>
        </p:txBody>
      </p:sp>
    </p:spTree>
    <p:extLst>
      <p:ext uri="{BB962C8B-B14F-4D97-AF65-F5344CB8AC3E}">
        <p14:creationId xmlns:p14="http://schemas.microsoft.com/office/powerpoint/2010/main" val="23504272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Area 2: Alignment of Learning Outcomes</a:t>
            </a:r>
            <a:endParaRPr lang="en-US" dirty="0"/>
          </a:p>
        </p:txBody>
      </p:sp>
      <p:sp>
        <p:nvSpPr>
          <p:cNvPr id="3" name="Content Placeholder 2"/>
          <p:cNvSpPr>
            <a:spLocks noGrp="1"/>
          </p:cNvSpPr>
          <p:nvPr>
            <p:ph idx="1"/>
          </p:nvPr>
        </p:nvSpPr>
        <p:spPr>
          <a:xfrm>
            <a:off x="888643" y="2209409"/>
            <a:ext cx="7263684" cy="3603812"/>
          </a:xfrm>
        </p:spPr>
        <p:txBody>
          <a:bodyPr>
            <a:normAutofit/>
          </a:bodyPr>
          <a:lstStyle/>
          <a:p>
            <a:r>
              <a:rPr lang="en-US" dirty="0" smtClean="0"/>
              <a:t>More communication between CC’s and universities (and at universities: between upper and lower level instructors).</a:t>
            </a:r>
          </a:p>
          <a:p>
            <a:pPr lvl="1"/>
            <a:r>
              <a:rPr lang="en-US" dirty="0" smtClean="0"/>
              <a:t>Trust, respect each other</a:t>
            </a:r>
          </a:p>
          <a:p>
            <a:pPr lvl="1"/>
            <a:r>
              <a:rPr lang="en-US" dirty="0" smtClean="0"/>
              <a:t>Share data</a:t>
            </a:r>
          </a:p>
          <a:p>
            <a:r>
              <a:rPr lang="en-US" dirty="0" smtClean="0"/>
              <a:t>Create incentives for collaborative developments</a:t>
            </a:r>
          </a:p>
          <a:p>
            <a:r>
              <a:rPr lang="en-US" dirty="0" smtClean="0"/>
              <a:t>Encourage development of legislation that goes beyond current articulation, encourages alignment.</a:t>
            </a:r>
          </a:p>
          <a:p>
            <a:endParaRPr lang="en-US" dirty="0" smtClean="0"/>
          </a:p>
          <a:p>
            <a:endParaRPr lang="en-US" dirty="0" smtClean="0"/>
          </a:p>
          <a:p>
            <a:endParaRPr lang="en-US" dirty="0" smtClean="0"/>
          </a:p>
          <a:p>
            <a:endParaRPr lang="en-US" dirty="0" smtClean="0"/>
          </a:p>
        </p:txBody>
      </p:sp>
    </p:spTree>
    <p:extLst>
      <p:ext uri="{BB962C8B-B14F-4D97-AF65-F5344CB8AC3E}">
        <p14:creationId xmlns:p14="http://schemas.microsoft.com/office/powerpoint/2010/main" val="14165566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Area 3: Mentoring</a:t>
            </a:r>
            <a:endParaRPr lang="en-US" dirty="0"/>
          </a:p>
        </p:txBody>
      </p:sp>
      <p:sp>
        <p:nvSpPr>
          <p:cNvPr id="3" name="Content Placeholder 2"/>
          <p:cNvSpPr>
            <a:spLocks noGrp="1"/>
          </p:cNvSpPr>
          <p:nvPr>
            <p:ph idx="1"/>
          </p:nvPr>
        </p:nvSpPr>
        <p:spPr>
          <a:xfrm>
            <a:off x="1463040" y="1758648"/>
            <a:ext cx="6196405" cy="4230027"/>
          </a:xfrm>
        </p:spPr>
        <p:txBody>
          <a:bodyPr>
            <a:normAutofit fontScale="92500" lnSpcReduction="10000"/>
          </a:bodyPr>
          <a:lstStyle/>
          <a:p>
            <a:r>
              <a:rPr lang="en-US" dirty="0" smtClean="0"/>
              <a:t>Acknowledge difference between advising and mentoring. </a:t>
            </a:r>
          </a:p>
          <a:p>
            <a:r>
              <a:rPr lang="en-US" dirty="0" smtClean="0"/>
              <a:t>Identify students that could benefit from mentoring early (and what type they need) </a:t>
            </a:r>
          </a:p>
          <a:p>
            <a:r>
              <a:rPr lang="en-US" dirty="0" smtClean="0"/>
              <a:t>Faculty should make themselves approachable (as a mentor, or at least as a first-step to finding a suitable mentor).</a:t>
            </a:r>
          </a:p>
          <a:p>
            <a:r>
              <a:rPr lang="en-US" dirty="0"/>
              <a:t>Mentoring programs.</a:t>
            </a:r>
          </a:p>
          <a:p>
            <a:pPr lvl="1"/>
            <a:r>
              <a:rPr lang="en-US" dirty="0" smtClean="0"/>
              <a:t>Training and professional development (faculty and, when applicable, TA’s).</a:t>
            </a:r>
          </a:p>
          <a:p>
            <a:pPr lvl="1"/>
            <a:r>
              <a:rPr lang="en-US" dirty="0" smtClean="0"/>
              <a:t>Collaborations between CC’s and university (bridge programs, events, etc.)</a:t>
            </a:r>
          </a:p>
          <a:p>
            <a:endParaRPr lang="en-US" dirty="0" smtClean="0"/>
          </a:p>
        </p:txBody>
      </p:sp>
    </p:spTree>
    <p:extLst>
      <p:ext uri="{BB962C8B-B14F-4D97-AF65-F5344CB8AC3E}">
        <p14:creationId xmlns:p14="http://schemas.microsoft.com/office/powerpoint/2010/main" val="33496332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Area 4: Sense of Belonging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Literature: sense of connection to the institution is the single most important factor in retention.</a:t>
            </a:r>
          </a:p>
          <a:p>
            <a:r>
              <a:rPr lang="en-US" dirty="0" smtClean="0"/>
              <a:t>The sooner they decide on a major, the better.</a:t>
            </a:r>
          </a:p>
          <a:p>
            <a:r>
              <a:rPr lang="en-US" dirty="0" smtClean="0"/>
              <a:t>Keep classroom and lab engaging.</a:t>
            </a:r>
          </a:p>
          <a:p>
            <a:r>
              <a:rPr lang="en-US" dirty="0" smtClean="0"/>
              <a:t>Social activities (“</a:t>
            </a:r>
            <a:r>
              <a:rPr lang="en-US" dirty="0" err="1" smtClean="0"/>
              <a:t>Welcomania</a:t>
            </a:r>
            <a:r>
              <a:rPr lang="en-US" dirty="0" smtClean="0"/>
              <a:t>”)</a:t>
            </a:r>
          </a:p>
          <a:p>
            <a:r>
              <a:rPr lang="en-US" dirty="0" smtClean="0"/>
              <a:t>Communication between CC’s and universities</a:t>
            </a:r>
          </a:p>
          <a:p>
            <a:pPr lvl="1"/>
            <a:r>
              <a:rPr lang="en-US" dirty="0" smtClean="0"/>
              <a:t>Ensure transferring students are aware of opportunities when they first arrive.</a:t>
            </a:r>
          </a:p>
          <a:p>
            <a:pPr lvl="1"/>
            <a:r>
              <a:rPr lang="en-US" dirty="0"/>
              <a:t>Collaborations between chemistry/science clubs between CC’s and universities</a:t>
            </a:r>
            <a:r>
              <a:rPr lang="en-US" dirty="0" smtClean="0"/>
              <a:t>.</a:t>
            </a:r>
          </a:p>
          <a:p>
            <a:endParaRPr lang="en-US" dirty="0"/>
          </a:p>
        </p:txBody>
      </p:sp>
    </p:spTree>
    <p:extLst>
      <p:ext uri="{BB962C8B-B14F-4D97-AF65-F5344CB8AC3E}">
        <p14:creationId xmlns:p14="http://schemas.microsoft.com/office/powerpoint/2010/main" val="29465962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Next Steps</a:t>
            </a:r>
            <a:endParaRPr lang="en-US" dirty="0"/>
          </a:p>
        </p:txBody>
      </p:sp>
      <p:sp>
        <p:nvSpPr>
          <p:cNvPr id="3" name="Content Placeholder 2"/>
          <p:cNvSpPr>
            <a:spLocks noGrp="1"/>
          </p:cNvSpPr>
          <p:nvPr>
            <p:ph idx="1"/>
          </p:nvPr>
        </p:nvSpPr>
        <p:spPr/>
        <p:txBody>
          <a:bodyPr/>
          <a:lstStyle/>
          <a:p>
            <a:r>
              <a:rPr lang="en-US" dirty="0"/>
              <a:t>Prepare and disseminate guide</a:t>
            </a:r>
          </a:p>
          <a:p>
            <a:r>
              <a:rPr lang="en-US" dirty="0"/>
              <a:t>Identify venues for </a:t>
            </a:r>
          </a:p>
          <a:p>
            <a:pPr lvl="1"/>
            <a:r>
              <a:rPr lang="en-US" dirty="0"/>
              <a:t>Holding discussions/workshops</a:t>
            </a:r>
          </a:p>
          <a:p>
            <a:pPr lvl="1"/>
            <a:r>
              <a:rPr lang="en-US" dirty="0"/>
              <a:t>Exploring other areas of opportunity/action</a:t>
            </a:r>
          </a:p>
          <a:p>
            <a:pPr lvl="1"/>
            <a:r>
              <a:rPr lang="en-US" dirty="0"/>
              <a:t>Sharing additional strategies/examples</a:t>
            </a:r>
          </a:p>
          <a:p>
            <a:endParaRPr lang="en-US" dirty="0"/>
          </a:p>
        </p:txBody>
      </p:sp>
    </p:spTree>
    <p:extLst>
      <p:ext uri="{BB962C8B-B14F-4D97-AF65-F5344CB8AC3E}">
        <p14:creationId xmlns:p14="http://schemas.microsoft.com/office/powerpoint/2010/main" val="8210740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023" y="626771"/>
            <a:ext cx="6965245" cy="1202485"/>
          </a:xfrm>
        </p:spPr>
        <p:txBody>
          <a:bodyPr/>
          <a:lstStyle/>
          <a:p>
            <a:r>
              <a:rPr lang="en-US" dirty="0" smtClean="0"/>
              <a:t>Workshop Participants</a:t>
            </a:r>
            <a:endParaRPr lang="en-US" dirty="0"/>
          </a:p>
        </p:txBody>
      </p:sp>
      <p:sp>
        <p:nvSpPr>
          <p:cNvPr id="3" name="Content Placeholder 2"/>
          <p:cNvSpPr>
            <a:spLocks noGrp="1"/>
          </p:cNvSpPr>
          <p:nvPr>
            <p:ph idx="1"/>
          </p:nvPr>
        </p:nvSpPr>
        <p:spPr>
          <a:xfrm>
            <a:off x="1463040" y="1578345"/>
            <a:ext cx="6196405" cy="4178512"/>
          </a:xfrm>
        </p:spPr>
        <p:txBody>
          <a:bodyPr>
            <a:normAutofit lnSpcReduction="10000"/>
          </a:bodyPr>
          <a:lstStyle/>
          <a:p>
            <a:r>
              <a:rPr lang="en-US" dirty="0" smtClean="0"/>
              <a:t>Karen </a:t>
            </a:r>
            <a:r>
              <a:rPr lang="en-US" dirty="0" err="1" smtClean="0"/>
              <a:t>Archambault</a:t>
            </a:r>
            <a:r>
              <a:rPr lang="en-US" dirty="0" smtClean="0"/>
              <a:t> (</a:t>
            </a:r>
            <a:r>
              <a:rPr lang="en-US" dirty="0" err="1" smtClean="0"/>
              <a:t>Brookdale</a:t>
            </a:r>
            <a:r>
              <a:rPr lang="en-US" dirty="0" smtClean="0"/>
              <a:t> CC, NJ)</a:t>
            </a:r>
          </a:p>
          <a:p>
            <a:r>
              <a:rPr lang="en-US" dirty="0" smtClean="0"/>
              <a:t>Richard </a:t>
            </a:r>
            <a:r>
              <a:rPr lang="en-US" dirty="0" err="1" smtClean="0"/>
              <a:t>Baurer</a:t>
            </a:r>
            <a:r>
              <a:rPr lang="en-US" dirty="0" smtClean="0"/>
              <a:t> (Arizona State University)</a:t>
            </a:r>
          </a:p>
          <a:p>
            <a:r>
              <a:rPr lang="en-US" dirty="0" smtClean="0"/>
              <a:t>Mary Boyd (U. of San Diego, CA)</a:t>
            </a:r>
          </a:p>
          <a:p>
            <a:r>
              <a:rPr lang="en-US" dirty="0" smtClean="0"/>
              <a:t>Pam Clevenger (Hinds CC, MS)</a:t>
            </a:r>
          </a:p>
          <a:p>
            <a:r>
              <a:rPr lang="en-US" dirty="0" err="1" smtClean="0"/>
              <a:t>Wilfredo</a:t>
            </a:r>
            <a:r>
              <a:rPr lang="en-US" dirty="0" smtClean="0"/>
              <a:t> Colon (Rensselaer Poly. Inst., NY)</a:t>
            </a:r>
          </a:p>
          <a:p>
            <a:r>
              <a:rPr lang="en-US" dirty="0" smtClean="0"/>
              <a:t>Mary Marsha </a:t>
            </a:r>
            <a:r>
              <a:rPr lang="en-US" dirty="0" err="1" smtClean="0"/>
              <a:t>Cupitt</a:t>
            </a:r>
            <a:r>
              <a:rPr lang="en-US" dirty="0" smtClean="0"/>
              <a:t> (Durham Tech. CC, NC)</a:t>
            </a:r>
          </a:p>
          <a:p>
            <a:r>
              <a:rPr lang="en-US" dirty="0" smtClean="0"/>
              <a:t>Ron </a:t>
            </a:r>
            <a:r>
              <a:rPr lang="en-US" dirty="0" err="1" smtClean="0"/>
              <a:t>Darbeau</a:t>
            </a:r>
            <a:r>
              <a:rPr lang="en-US" dirty="0" smtClean="0"/>
              <a:t> (McNeese State U., LA)</a:t>
            </a:r>
          </a:p>
          <a:p>
            <a:r>
              <a:rPr lang="en-US" dirty="0" smtClean="0"/>
              <a:t>Lourdes </a:t>
            </a:r>
            <a:r>
              <a:rPr lang="en-US" dirty="0" err="1" smtClean="0"/>
              <a:t>Echegoyen</a:t>
            </a:r>
            <a:r>
              <a:rPr lang="en-US" dirty="0" smtClean="0"/>
              <a:t> (U. of Texas at El Paso)</a:t>
            </a:r>
          </a:p>
          <a:p>
            <a:r>
              <a:rPr lang="en-US" dirty="0" smtClean="0"/>
              <a:t>Donna </a:t>
            </a:r>
            <a:r>
              <a:rPr lang="en-US" dirty="0" err="1" smtClean="0"/>
              <a:t>Ekal</a:t>
            </a:r>
            <a:r>
              <a:rPr lang="en-US" dirty="0" smtClean="0"/>
              <a:t> (U. of Texas at El Paso)</a:t>
            </a:r>
          </a:p>
          <a:p>
            <a:r>
              <a:rPr lang="en-US" dirty="0" smtClean="0"/>
              <a:t>Derrick Hendricks (ACS, Washington DC)</a:t>
            </a:r>
          </a:p>
          <a:p>
            <a:endParaRPr lang="en-US" dirty="0" smtClean="0"/>
          </a:p>
        </p:txBody>
      </p:sp>
    </p:spTree>
    <p:extLst>
      <p:ext uri="{BB962C8B-B14F-4D97-AF65-F5344CB8AC3E}">
        <p14:creationId xmlns:p14="http://schemas.microsoft.com/office/powerpoint/2010/main" val="9434234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69900" y="1247801"/>
            <a:ext cx="8229600" cy="2092881"/>
          </a:xfrm>
        </p:spPr>
        <p:txBody>
          <a:bodyPr anchor="t">
            <a:spAutoFit/>
          </a:bodyPr>
          <a:lstStyle/>
          <a:p>
            <a:pPr marL="0" indent="0" algn="ctr">
              <a:buNone/>
            </a:pPr>
            <a:r>
              <a:rPr lang="en-US" sz="2800" i="1" dirty="0" err="1" smtClean="0"/>
              <a:t>ChemEd</a:t>
            </a:r>
            <a:r>
              <a:rPr lang="en-US" sz="2800" i="1" dirty="0" smtClean="0"/>
              <a:t> Bridges</a:t>
            </a:r>
            <a:r>
              <a:rPr lang="en-US" sz="2800" dirty="0" smtClean="0"/>
              <a:t> promotes the engagement of community college faculty with the national community of Chemistry educators.</a:t>
            </a:r>
            <a:r>
              <a:rPr lang="en-US" dirty="0" smtClean="0"/>
              <a:t/>
            </a:r>
            <a:br>
              <a:rPr lang="en-US" dirty="0" smtClean="0"/>
            </a:br>
            <a:endParaRPr lang="en-US" dirty="0" smtClean="0"/>
          </a:p>
        </p:txBody>
      </p:sp>
      <p:sp>
        <p:nvSpPr>
          <p:cNvPr id="16387" name="Content Placeholder 2"/>
          <p:cNvSpPr>
            <a:spLocks noGrp="1"/>
          </p:cNvSpPr>
          <p:nvPr>
            <p:ph idx="1"/>
          </p:nvPr>
        </p:nvSpPr>
        <p:spPr>
          <a:xfrm>
            <a:off x="900001" y="2695867"/>
            <a:ext cx="4127500" cy="1855788"/>
          </a:xfrm>
        </p:spPr>
        <p:txBody>
          <a:bodyPr>
            <a:normAutofit/>
          </a:bodyPr>
          <a:lstStyle/>
          <a:p>
            <a:pPr>
              <a:buFont typeface="Arial" charset="0"/>
              <a:buNone/>
            </a:pPr>
            <a:r>
              <a:rPr lang="en-US" sz="1800" b="1" i="1" dirty="0" smtClean="0">
                <a:latin typeface="Arial" charset="0"/>
                <a:ea typeface="Arial" charset="0"/>
                <a:cs typeface="Arial" charset="0"/>
              </a:rPr>
              <a:t>Harry </a:t>
            </a:r>
            <a:r>
              <a:rPr lang="en-US" sz="1800" b="1" i="1" dirty="0" err="1" smtClean="0">
                <a:latin typeface="Arial" charset="0"/>
                <a:ea typeface="Arial" charset="0"/>
                <a:cs typeface="Arial" charset="0"/>
              </a:rPr>
              <a:t>Ungar</a:t>
            </a:r>
            <a:endParaRPr lang="en-US" sz="1800" b="1" i="1" dirty="0" smtClean="0">
              <a:latin typeface="Arial" charset="0"/>
              <a:ea typeface="Arial" charset="0"/>
              <a:cs typeface="Arial" charset="0"/>
            </a:endParaRPr>
          </a:p>
          <a:p>
            <a:pPr>
              <a:buFont typeface="Arial" charset="0"/>
              <a:buNone/>
            </a:pPr>
            <a:r>
              <a:rPr lang="en-US" sz="1800" b="1" i="1" dirty="0" smtClean="0">
                <a:latin typeface="Arial" charset="0"/>
                <a:ea typeface="Arial" charset="0"/>
                <a:cs typeface="Arial" charset="0"/>
              </a:rPr>
              <a:t> 	</a:t>
            </a:r>
            <a:r>
              <a:rPr lang="en-US" sz="1800" i="1" dirty="0" smtClean="0">
                <a:latin typeface="Arial" charset="0"/>
                <a:ea typeface="Arial" charset="0"/>
                <a:cs typeface="Arial" charset="0"/>
              </a:rPr>
              <a:t>Cabrillo College, Aptos, CA</a:t>
            </a:r>
          </a:p>
          <a:p>
            <a:pPr>
              <a:buFont typeface="Arial" charset="0"/>
              <a:buNone/>
            </a:pPr>
            <a:r>
              <a:rPr lang="en-US" sz="1800" b="1" i="1" dirty="0" smtClean="0">
                <a:latin typeface="Arial" charset="0"/>
                <a:ea typeface="Arial" charset="0"/>
                <a:cs typeface="Arial" charset="0"/>
              </a:rPr>
              <a:t>David Brown</a:t>
            </a:r>
          </a:p>
          <a:p>
            <a:pPr>
              <a:buFont typeface="Arial" charset="0"/>
              <a:buNone/>
            </a:pPr>
            <a:r>
              <a:rPr lang="en-US" sz="1800" b="1" i="1" dirty="0" smtClean="0">
                <a:latin typeface="Arial" charset="0"/>
                <a:ea typeface="Arial" charset="0"/>
                <a:cs typeface="Arial" charset="0"/>
              </a:rPr>
              <a:t>     </a:t>
            </a:r>
            <a:r>
              <a:rPr lang="en-US" sz="1800" i="1" dirty="0" smtClean="0">
                <a:latin typeface="Arial" charset="0"/>
                <a:ea typeface="Arial" charset="0"/>
                <a:cs typeface="Arial" charset="0"/>
              </a:rPr>
              <a:t>Southwestern College</a:t>
            </a:r>
          </a:p>
          <a:p>
            <a:pPr>
              <a:buFont typeface="Arial" charset="0"/>
              <a:buNone/>
            </a:pPr>
            <a:r>
              <a:rPr lang="en-US" sz="1800" i="1" dirty="0" smtClean="0">
                <a:latin typeface="Arial" charset="0"/>
                <a:ea typeface="Arial" charset="0"/>
                <a:cs typeface="Arial" charset="0"/>
              </a:rPr>
              <a:t>	Chula Vista, CA</a:t>
            </a:r>
          </a:p>
          <a:p>
            <a:endParaRPr lang="en-US" sz="2400" dirty="0" smtClean="0"/>
          </a:p>
        </p:txBody>
      </p:sp>
      <p:sp>
        <p:nvSpPr>
          <p:cNvPr id="16388" name="TextBox 3"/>
          <p:cNvSpPr txBox="1">
            <a:spLocks noChangeArrowheads="1"/>
          </p:cNvSpPr>
          <p:nvPr/>
        </p:nvSpPr>
        <p:spPr bwMode="auto">
          <a:xfrm>
            <a:off x="4584700" y="2726679"/>
            <a:ext cx="4102100" cy="1476375"/>
          </a:xfrm>
          <a:prstGeom prst="rect">
            <a:avLst/>
          </a:prstGeom>
          <a:noFill/>
          <a:ln w="9525">
            <a:noFill/>
            <a:miter lim="800000"/>
            <a:headEnd/>
            <a:tailEnd/>
          </a:ln>
        </p:spPr>
        <p:txBody>
          <a:bodyPr>
            <a:prstTxWarp prst="textNoShape">
              <a:avLst/>
            </a:prstTxWarp>
            <a:spAutoFit/>
          </a:bodyPr>
          <a:lstStyle/>
          <a:p>
            <a:r>
              <a:rPr lang="en-US" b="1" dirty="0"/>
              <a:t>Tom Higgins</a:t>
            </a:r>
          </a:p>
          <a:p>
            <a:r>
              <a:rPr lang="en-US" dirty="0"/>
              <a:t>	</a:t>
            </a:r>
            <a:r>
              <a:rPr lang="en-US" i="1" dirty="0"/>
              <a:t>Harold Washington College, 	Chicago, IL</a:t>
            </a:r>
          </a:p>
          <a:p>
            <a:r>
              <a:rPr lang="en-US" b="1" i="1" dirty="0"/>
              <a:t>Mary Boyd</a:t>
            </a:r>
          </a:p>
          <a:p>
            <a:r>
              <a:rPr lang="en-US" dirty="0"/>
              <a:t>       </a:t>
            </a:r>
            <a:r>
              <a:rPr lang="en-US" i="1" dirty="0"/>
              <a:t>University of San </a:t>
            </a:r>
            <a:r>
              <a:rPr lang="en-US" i="1" dirty="0" smtClean="0"/>
              <a:t>Diego</a:t>
            </a:r>
            <a:endParaRPr lang="en-US" i="1" dirty="0"/>
          </a:p>
        </p:txBody>
      </p:sp>
      <p:pic>
        <p:nvPicPr>
          <p:cNvPr id="16389" name="Picture 5"/>
          <p:cNvPicPr>
            <a:picLocks noChangeAspect="1"/>
          </p:cNvPicPr>
          <p:nvPr/>
        </p:nvPicPr>
        <p:blipFill>
          <a:blip r:embed="rId3">
            <a:clrChange>
              <a:clrFrom>
                <a:srgbClr val="FEFFFF"/>
              </a:clrFrom>
              <a:clrTo>
                <a:srgbClr val="FEFFFF">
                  <a:alpha val="0"/>
                </a:srgbClr>
              </a:clrTo>
            </a:clrChange>
          </a:blip>
          <a:srcRect/>
          <a:stretch>
            <a:fillRect/>
          </a:stretch>
        </p:blipFill>
        <p:spPr bwMode="auto">
          <a:xfrm>
            <a:off x="3967409" y="4391787"/>
            <a:ext cx="812800" cy="825500"/>
          </a:xfrm>
          <a:prstGeom prst="rect">
            <a:avLst/>
          </a:prstGeom>
          <a:noFill/>
          <a:ln w="9525">
            <a:noFill/>
            <a:miter lim="800000"/>
            <a:headEnd/>
            <a:tailEnd/>
          </a:ln>
        </p:spPr>
      </p:pic>
      <p:sp>
        <p:nvSpPr>
          <p:cNvPr id="2" name="TextBox 1"/>
          <p:cNvSpPr txBox="1"/>
          <p:nvPr/>
        </p:nvSpPr>
        <p:spPr>
          <a:xfrm>
            <a:off x="2660840" y="5480152"/>
            <a:ext cx="3257623" cy="523220"/>
          </a:xfrm>
          <a:prstGeom prst="rect">
            <a:avLst/>
          </a:prstGeom>
          <a:noFill/>
        </p:spPr>
        <p:txBody>
          <a:bodyPr wrap="none" rtlCol="0">
            <a:spAutoFit/>
          </a:bodyPr>
          <a:lstStyle/>
          <a:p>
            <a:r>
              <a:rPr lang="en-US" sz="2800" dirty="0" smtClean="0">
                <a:cs typeface="Arial" pitchFamily="34" charset="0"/>
              </a:rPr>
              <a:t>chemedbridges.com</a:t>
            </a:r>
            <a:endParaRPr lang="en-US" sz="2800" dirty="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023" y="626771"/>
            <a:ext cx="6965245" cy="1202485"/>
          </a:xfrm>
        </p:spPr>
        <p:txBody>
          <a:bodyPr/>
          <a:lstStyle/>
          <a:p>
            <a:r>
              <a:rPr lang="en-US" dirty="0" smtClean="0"/>
              <a:t>Participants (cont.)</a:t>
            </a:r>
            <a:endParaRPr lang="en-US" dirty="0"/>
          </a:p>
        </p:txBody>
      </p:sp>
      <p:sp>
        <p:nvSpPr>
          <p:cNvPr id="3" name="Content Placeholder 2"/>
          <p:cNvSpPr>
            <a:spLocks noGrp="1"/>
          </p:cNvSpPr>
          <p:nvPr>
            <p:ph idx="1"/>
          </p:nvPr>
        </p:nvSpPr>
        <p:spPr>
          <a:xfrm>
            <a:off x="1463040" y="1578345"/>
            <a:ext cx="6196405" cy="4178512"/>
          </a:xfrm>
        </p:spPr>
        <p:txBody>
          <a:bodyPr>
            <a:normAutofit/>
          </a:bodyPr>
          <a:lstStyle/>
          <a:p>
            <a:r>
              <a:rPr lang="en-US" dirty="0" smtClean="0"/>
              <a:t>Tom Higgins (Harold Washington College, IL)</a:t>
            </a:r>
          </a:p>
          <a:p>
            <a:r>
              <a:rPr lang="en-US" dirty="0" smtClean="0"/>
              <a:t>Frankie </a:t>
            </a:r>
            <a:r>
              <a:rPr lang="en-US" dirty="0" err="1" smtClean="0"/>
              <a:t>Laanan</a:t>
            </a:r>
            <a:r>
              <a:rPr lang="en-US" dirty="0" smtClean="0"/>
              <a:t> (Iowa State University)</a:t>
            </a:r>
          </a:p>
          <a:p>
            <a:r>
              <a:rPr lang="en-US" dirty="0" smtClean="0"/>
              <a:t>Tom Lane (Delta College, MI)</a:t>
            </a:r>
          </a:p>
          <a:p>
            <a:r>
              <a:rPr lang="en-US" dirty="0" smtClean="0"/>
              <a:t>Mark Matthews (Durham Tech. CC, NC)</a:t>
            </a:r>
          </a:p>
          <a:p>
            <a:r>
              <a:rPr lang="en-US" dirty="0" smtClean="0"/>
              <a:t>Joan </a:t>
            </a:r>
            <a:r>
              <a:rPr lang="en-US" dirty="0" err="1" smtClean="0"/>
              <a:t>Sabourin</a:t>
            </a:r>
            <a:r>
              <a:rPr lang="en-US" dirty="0" smtClean="0"/>
              <a:t> (ACS, Washington DC)</a:t>
            </a:r>
          </a:p>
          <a:p>
            <a:r>
              <a:rPr lang="en-US" dirty="0" smtClean="0"/>
              <a:t>Sue </a:t>
            </a:r>
            <a:r>
              <a:rPr lang="en-US" dirty="0" err="1" smtClean="0"/>
              <a:t>Tappero</a:t>
            </a:r>
            <a:r>
              <a:rPr lang="en-US" dirty="0" smtClean="0"/>
              <a:t> (Cabrillo College, CA)</a:t>
            </a:r>
          </a:p>
          <a:p>
            <a:r>
              <a:rPr lang="en-US" dirty="0" smtClean="0"/>
              <a:t>Harry </a:t>
            </a:r>
            <a:r>
              <a:rPr lang="en-US" dirty="0" err="1" smtClean="0"/>
              <a:t>Ungar</a:t>
            </a:r>
            <a:r>
              <a:rPr lang="en-US" dirty="0" smtClean="0"/>
              <a:t> (</a:t>
            </a:r>
            <a:r>
              <a:rPr lang="en-US" dirty="0" err="1" smtClean="0"/>
              <a:t>Carbillo</a:t>
            </a:r>
            <a:r>
              <a:rPr lang="en-US" dirty="0" smtClean="0"/>
              <a:t> College, CA)</a:t>
            </a:r>
          </a:p>
          <a:p>
            <a:r>
              <a:rPr lang="en-US" dirty="0" smtClean="0"/>
              <a:t>Robert </a:t>
            </a:r>
            <a:r>
              <a:rPr lang="en-US" dirty="0" err="1" smtClean="0"/>
              <a:t>Viño-Marrufo</a:t>
            </a:r>
            <a:r>
              <a:rPr lang="en-US" dirty="0" smtClean="0"/>
              <a:t> (U. of Texas at El-Paso)</a:t>
            </a:r>
          </a:p>
          <a:p>
            <a:r>
              <a:rPr lang="en-US" dirty="0" smtClean="0"/>
              <a:t>Jodi </a:t>
            </a:r>
            <a:r>
              <a:rPr lang="en-US" dirty="0" err="1" smtClean="0"/>
              <a:t>Wesemann</a:t>
            </a:r>
            <a:r>
              <a:rPr lang="en-US" dirty="0" smtClean="0"/>
              <a:t> (ACS, Washington DC)</a:t>
            </a:r>
          </a:p>
          <a:p>
            <a:endParaRPr lang="en-US" dirty="0" smtClean="0"/>
          </a:p>
        </p:txBody>
      </p:sp>
    </p:spTree>
    <p:extLst>
      <p:ext uri="{BB962C8B-B14F-4D97-AF65-F5344CB8AC3E}">
        <p14:creationId xmlns:p14="http://schemas.microsoft.com/office/powerpoint/2010/main" val="590489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Workshop Co-sponsors</a:t>
            </a:r>
            <a:endParaRPr lang="en-US" dirty="0"/>
          </a:p>
        </p:txBody>
      </p:sp>
      <p:sp>
        <p:nvSpPr>
          <p:cNvPr id="3" name="Content Placeholder 2"/>
          <p:cNvSpPr>
            <a:spLocks noGrp="1"/>
          </p:cNvSpPr>
          <p:nvPr>
            <p:ph idx="1"/>
          </p:nvPr>
        </p:nvSpPr>
        <p:spPr/>
        <p:txBody>
          <a:bodyPr/>
          <a:lstStyle/>
          <a:p>
            <a:r>
              <a:rPr lang="en-US" dirty="0" smtClean="0"/>
              <a:t>Committee on Chemistry in the Two-year College (COCTYC)</a:t>
            </a:r>
          </a:p>
          <a:p>
            <a:r>
              <a:rPr lang="en-US" dirty="0" smtClean="0"/>
              <a:t>Committee on Minority Affairs (CMA)</a:t>
            </a:r>
          </a:p>
          <a:p>
            <a:r>
              <a:rPr lang="en-US" dirty="0" smtClean="0"/>
              <a:t>Committee on Professional Training (CPT)</a:t>
            </a:r>
          </a:p>
          <a:p>
            <a:r>
              <a:rPr lang="en-US" dirty="0" smtClean="0"/>
              <a:t>Society Committee of Education (SOCED)</a:t>
            </a:r>
          </a:p>
          <a:p>
            <a:endParaRPr lang="en-US" dirty="0"/>
          </a:p>
        </p:txBody>
      </p:sp>
    </p:spTree>
    <p:extLst>
      <p:ext uri="{BB962C8B-B14F-4D97-AF65-F5344CB8AC3E}">
        <p14:creationId xmlns:p14="http://schemas.microsoft.com/office/powerpoint/2010/main" val="6731633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Workshop Planning Committee</a:t>
            </a:r>
            <a:endParaRPr lang="en-US" dirty="0"/>
          </a:p>
        </p:txBody>
      </p:sp>
      <p:sp>
        <p:nvSpPr>
          <p:cNvPr id="3" name="Content Placeholder 2"/>
          <p:cNvSpPr>
            <a:spLocks noGrp="1"/>
          </p:cNvSpPr>
          <p:nvPr>
            <p:ph idx="1"/>
          </p:nvPr>
        </p:nvSpPr>
        <p:spPr/>
        <p:txBody>
          <a:bodyPr/>
          <a:lstStyle/>
          <a:p>
            <a:r>
              <a:rPr lang="en-US" dirty="0" smtClean="0"/>
              <a:t>Harry </a:t>
            </a:r>
            <a:r>
              <a:rPr lang="en-US" dirty="0" err="1" smtClean="0"/>
              <a:t>Ungar</a:t>
            </a:r>
            <a:r>
              <a:rPr lang="en-US" dirty="0" smtClean="0"/>
              <a:t> (</a:t>
            </a:r>
            <a:r>
              <a:rPr lang="en-US" dirty="0" err="1" smtClean="0"/>
              <a:t>ChemEd</a:t>
            </a:r>
            <a:r>
              <a:rPr lang="en-US" dirty="0" smtClean="0"/>
              <a:t> Bridges)</a:t>
            </a:r>
          </a:p>
          <a:p>
            <a:r>
              <a:rPr lang="en-US" dirty="0" smtClean="0"/>
              <a:t>Tom Higgins (</a:t>
            </a:r>
            <a:r>
              <a:rPr lang="en-US" dirty="0" err="1" smtClean="0"/>
              <a:t>ChemEd</a:t>
            </a:r>
            <a:r>
              <a:rPr lang="en-US" dirty="0" smtClean="0"/>
              <a:t> Bridges)</a:t>
            </a:r>
          </a:p>
          <a:p>
            <a:r>
              <a:rPr lang="en-US" dirty="0" smtClean="0"/>
              <a:t>Mark Matthews (COCTYC)</a:t>
            </a:r>
          </a:p>
          <a:p>
            <a:r>
              <a:rPr lang="en-US" dirty="0" smtClean="0"/>
              <a:t>Lourdes </a:t>
            </a:r>
            <a:r>
              <a:rPr lang="en-US" dirty="0" err="1" smtClean="0"/>
              <a:t>Echegoyen</a:t>
            </a:r>
            <a:r>
              <a:rPr lang="en-US" dirty="0" smtClean="0"/>
              <a:t>  (CMA)</a:t>
            </a:r>
          </a:p>
          <a:p>
            <a:r>
              <a:rPr lang="en-US" dirty="0" smtClean="0"/>
              <a:t>Ron </a:t>
            </a:r>
            <a:r>
              <a:rPr lang="en-US" dirty="0" err="1" smtClean="0"/>
              <a:t>Darbeau</a:t>
            </a:r>
            <a:r>
              <a:rPr lang="en-US" dirty="0" smtClean="0"/>
              <a:t> (CPT)</a:t>
            </a:r>
          </a:p>
          <a:p>
            <a:r>
              <a:rPr lang="en-US" dirty="0" err="1" smtClean="0"/>
              <a:t>Malika</a:t>
            </a:r>
            <a:r>
              <a:rPr lang="en-US" dirty="0" smtClean="0"/>
              <a:t> Jeffries-El (SOCED)</a:t>
            </a:r>
            <a:endParaRPr lang="en-US" dirty="0"/>
          </a:p>
        </p:txBody>
      </p:sp>
    </p:spTree>
    <p:extLst>
      <p:ext uri="{BB962C8B-B14F-4D97-AF65-F5344CB8AC3E}">
        <p14:creationId xmlns:p14="http://schemas.microsoft.com/office/powerpoint/2010/main" val="24652811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lstStyle/>
          <a:p>
            <a:pPr>
              <a:buNone/>
            </a:pPr>
            <a:r>
              <a:rPr lang="en-US" dirty="0" smtClean="0"/>
              <a:t>	</a:t>
            </a:r>
            <a:r>
              <a:rPr lang="en-US" dirty="0" err="1" smtClean="0"/>
              <a:t>ChemEd</a:t>
            </a:r>
            <a:r>
              <a:rPr lang="en-US" dirty="0" smtClean="0"/>
              <a:t> </a:t>
            </a:r>
            <a:r>
              <a:rPr lang="en-US" dirty="0"/>
              <a:t>Bridges is a </a:t>
            </a:r>
            <a:r>
              <a:rPr lang="en-US" dirty="0" smtClean="0"/>
              <a:t>two-year </a:t>
            </a:r>
            <a:r>
              <a:rPr lang="en-US" dirty="0"/>
              <a:t>college chemistry faculty development project. We aim to widen faculty horizons to include more scholarly activity, undergraduate research and curriculum innovation. We seek to bridge the divide between the chemistry faculties of two-year and four-year institutions.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ChemEd</a:t>
            </a:r>
            <a:r>
              <a:rPr lang="en-US" dirty="0"/>
              <a:t> Bridges </a:t>
            </a:r>
            <a:br>
              <a:rPr lang="en-US" dirty="0"/>
            </a:br>
            <a:r>
              <a:rPr lang="en-US" dirty="0"/>
              <a:t>Student Transfer Workshop</a:t>
            </a:r>
          </a:p>
        </p:txBody>
      </p:sp>
      <p:sp>
        <p:nvSpPr>
          <p:cNvPr id="3" name="Content Placeholder 2"/>
          <p:cNvSpPr>
            <a:spLocks noGrp="1"/>
          </p:cNvSpPr>
          <p:nvPr>
            <p:ph idx="1"/>
          </p:nvPr>
        </p:nvSpPr>
        <p:spPr/>
        <p:txBody>
          <a:bodyPr>
            <a:normAutofit fontScale="92500" lnSpcReduction="20000"/>
          </a:bodyPr>
          <a:lstStyle/>
          <a:p>
            <a:pPr marL="0" indent="0" algn="ctr">
              <a:buNone/>
            </a:pPr>
            <a:r>
              <a:rPr lang="en-US" sz="2600" dirty="0" smtClean="0"/>
              <a:t>October 27-29, 2011</a:t>
            </a:r>
          </a:p>
          <a:p>
            <a:pPr marL="0" indent="0" algn="ctr">
              <a:buNone/>
            </a:pPr>
            <a:r>
              <a:rPr lang="en-US" sz="2600" dirty="0" err="1" smtClean="0"/>
              <a:t>DoubleTree</a:t>
            </a:r>
            <a:r>
              <a:rPr lang="en-US" sz="2600" dirty="0" smtClean="0"/>
              <a:t> by Hilton O’Hare</a:t>
            </a:r>
          </a:p>
          <a:p>
            <a:pPr marL="0" indent="0" algn="ctr">
              <a:buNone/>
            </a:pPr>
            <a:r>
              <a:rPr lang="en-US" sz="2600" dirty="0" smtClean="0"/>
              <a:t>Rosemount, IL</a:t>
            </a:r>
          </a:p>
          <a:p>
            <a:pPr marL="0" indent="0">
              <a:buNone/>
            </a:pPr>
            <a:endParaRPr lang="en-US" dirty="0" smtClean="0"/>
          </a:p>
          <a:p>
            <a:pPr marL="0" indent="0">
              <a:buNone/>
            </a:pPr>
            <a:r>
              <a:rPr lang="en-US" dirty="0" smtClean="0"/>
              <a:t>Goal: </a:t>
            </a:r>
          </a:p>
          <a:p>
            <a:pPr lvl="0"/>
            <a:r>
              <a:rPr lang="en-US" dirty="0"/>
              <a:t>A guide to student transfer for chemistry faculty from community colleges and baccalaureate-granting institutions</a:t>
            </a:r>
          </a:p>
          <a:p>
            <a:pPr lvl="0"/>
            <a:r>
              <a:rPr lang="en-US" dirty="0"/>
              <a:t>Recommendations for the chemistry community regarding student transfer</a:t>
            </a:r>
          </a:p>
          <a:p>
            <a:pPr marL="0" indent="0" algn="ctr">
              <a:buNone/>
            </a:pPr>
            <a:endParaRPr lang="en-US" dirty="0" smtClean="0"/>
          </a:p>
        </p:txBody>
      </p:sp>
    </p:spTree>
    <p:extLst>
      <p:ext uri="{BB962C8B-B14F-4D97-AF65-F5344CB8AC3E}">
        <p14:creationId xmlns:p14="http://schemas.microsoft.com/office/powerpoint/2010/main" val="27984699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4856" y="506458"/>
            <a:ext cx="7501944" cy="1143000"/>
          </a:xfrm>
        </p:spPr>
        <p:txBody>
          <a:bodyPr>
            <a:noAutofit/>
          </a:bodyPr>
          <a:lstStyle/>
          <a:p>
            <a:pPr algn="l"/>
            <a:r>
              <a:rPr lang="en-US" sz="3600" i="1" dirty="0" smtClean="0">
                <a:latin typeface="Arial"/>
                <a:cs typeface="Arial"/>
              </a:rPr>
              <a:t>About the guide…</a:t>
            </a:r>
            <a:endParaRPr lang="en-US" sz="3600" dirty="0"/>
          </a:p>
        </p:txBody>
      </p:sp>
      <p:sp>
        <p:nvSpPr>
          <p:cNvPr id="3" name="Content Placeholder 2"/>
          <p:cNvSpPr>
            <a:spLocks noGrp="1"/>
          </p:cNvSpPr>
          <p:nvPr>
            <p:ph idx="1"/>
          </p:nvPr>
        </p:nvSpPr>
        <p:spPr>
          <a:xfrm>
            <a:off x="734095" y="1625624"/>
            <a:ext cx="7759521" cy="4708525"/>
          </a:xfrm>
        </p:spPr>
        <p:txBody>
          <a:bodyPr>
            <a:normAutofit fontScale="85000" lnSpcReduction="20000"/>
          </a:bodyPr>
          <a:lstStyle/>
          <a:p>
            <a:pPr marL="1371600" lvl="2" indent="-457200">
              <a:buNone/>
            </a:pPr>
            <a:r>
              <a:rPr lang="en-US" dirty="0"/>
              <a:t> </a:t>
            </a:r>
            <a:r>
              <a:rPr lang="en-US" sz="3243" dirty="0" smtClean="0"/>
              <a:t>Audience: chemistry </a:t>
            </a:r>
            <a:r>
              <a:rPr lang="en-US" sz="3243" dirty="0"/>
              <a:t>faculty at transferring and receiving </a:t>
            </a:r>
            <a:r>
              <a:rPr lang="en-US" sz="3243" dirty="0" smtClean="0"/>
              <a:t>institutions</a:t>
            </a:r>
          </a:p>
          <a:p>
            <a:pPr marL="1428750" lvl="2" indent="-514350"/>
            <a:r>
              <a:rPr lang="en-US" sz="3243" dirty="0"/>
              <a:t>Practical, easy to use</a:t>
            </a:r>
          </a:p>
          <a:p>
            <a:pPr marL="1428750" lvl="2" indent="-514350"/>
            <a:r>
              <a:rPr lang="en-US" sz="3243" dirty="0"/>
              <a:t>Living document (focus of symposia, workshops, etc.)</a:t>
            </a:r>
          </a:p>
          <a:p>
            <a:pPr marL="1428750" lvl="2" indent="-514350"/>
            <a:r>
              <a:rPr lang="en-US" sz="3243" dirty="0"/>
              <a:t>Focus on </a:t>
            </a:r>
            <a:r>
              <a:rPr lang="en-US" sz="3243" dirty="0" smtClean="0"/>
              <a:t>strategies/effective </a:t>
            </a:r>
            <a:r>
              <a:rPr lang="en-US" sz="3243" dirty="0"/>
              <a:t>practices</a:t>
            </a:r>
          </a:p>
          <a:p>
            <a:pPr marL="1428750" lvl="2" indent="-514350"/>
            <a:r>
              <a:rPr lang="en-US" sz="3243" dirty="0"/>
              <a:t>Based on literature</a:t>
            </a:r>
          </a:p>
          <a:p>
            <a:pPr marL="1428750" lvl="2" indent="-514350"/>
            <a:r>
              <a:rPr lang="en-US" sz="3243" dirty="0"/>
              <a:t>Examples</a:t>
            </a:r>
          </a:p>
          <a:p>
            <a:pPr marL="1428750" lvl="2" indent="-514350"/>
            <a:r>
              <a:rPr lang="en-US" sz="3243" dirty="0"/>
              <a:t>Recommendations for community</a:t>
            </a:r>
          </a:p>
          <a:p>
            <a:pPr lvl="1">
              <a:buNone/>
            </a:pPr>
            <a:r>
              <a:rPr lang="en-US" dirty="0"/>
              <a:t>Other </a:t>
            </a:r>
            <a:r>
              <a:rPr lang="en-US" dirty="0" smtClean="0"/>
              <a:t>recommendations</a:t>
            </a:r>
          </a:p>
          <a:p>
            <a:pPr lvl="2"/>
            <a:r>
              <a:rPr lang="en-US" dirty="0"/>
              <a:t>ChemEd Bridges</a:t>
            </a:r>
          </a:p>
          <a:p>
            <a:pPr lvl="2"/>
            <a:r>
              <a:rPr lang="en-US" dirty="0"/>
              <a:t>ACS Committees</a:t>
            </a:r>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Demographic of Participants</a:t>
            </a:r>
            <a:endParaRPr lang="en-US" dirty="0"/>
          </a:p>
        </p:txBody>
      </p:sp>
      <p:sp>
        <p:nvSpPr>
          <p:cNvPr id="3" name="Content Placeholder 2"/>
          <p:cNvSpPr>
            <a:spLocks noGrp="1"/>
          </p:cNvSpPr>
          <p:nvPr>
            <p:ph idx="1"/>
          </p:nvPr>
        </p:nvSpPr>
        <p:spPr>
          <a:xfrm>
            <a:off x="1095024" y="2119257"/>
            <a:ext cx="7160334" cy="3603812"/>
          </a:xfrm>
        </p:spPr>
        <p:txBody>
          <a:bodyPr>
            <a:normAutofit fontScale="77500" lnSpcReduction="20000"/>
          </a:bodyPr>
          <a:lstStyle/>
          <a:p>
            <a:pPr>
              <a:lnSpc>
                <a:spcPct val="120000"/>
              </a:lnSpc>
            </a:pPr>
            <a:r>
              <a:rPr lang="en-US" sz="2600" dirty="0"/>
              <a:t>11 states (&amp; D.C.) represented:</a:t>
            </a:r>
            <a:r>
              <a:rPr lang="en-US" dirty="0"/>
              <a:t/>
            </a:r>
            <a:br>
              <a:rPr lang="en-US" dirty="0"/>
            </a:br>
            <a:r>
              <a:rPr lang="en-US" dirty="0"/>
              <a:t>	AZ, CA, IA, IL, LA, MI, MS, NC, NJ, NY, TX</a:t>
            </a:r>
          </a:p>
          <a:p>
            <a:pPr>
              <a:lnSpc>
                <a:spcPct val="110000"/>
              </a:lnSpc>
            </a:pPr>
            <a:r>
              <a:rPr lang="en-US" sz="2600" dirty="0"/>
              <a:t>Institutional types represented:</a:t>
            </a:r>
          </a:p>
          <a:p>
            <a:pPr lvl="1">
              <a:lnSpc>
                <a:spcPct val="110000"/>
              </a:lnSpc>
            </a:pPr>
            <a:r>
              <a:rPr lang="en-US" dirty="0"/>
              <a:t>8 from community colleges </a:t>
            </a:r>
          </a:p>
          <a:p>
            <a:pPr lvl="1">
              <a:lnSpc>
                <a:spcPct val="110000"/>
              </a:lnSpc>
            </a:pPr>
            <a:r>
              <a:rPr lang="en-US" dirty="0"/>
              <a:t>9 from baccalaureate-granting institutions</a:t>
            </a:r>
          </a:p>
          <a:p>
            <a:pPr lvl="1">
              <a:lnSpc>
                <a:spcPct val="110000"/>
              </a:lnSpc>
            </a:pPr>
            <a:r>
              <a:rPr lang="en-US" dirty="0"/>
              <a:t>3 from ACS</a:t>
            </a:r>
          </a:p>
          <a:p>
            <a:pPr>
              <a:lnSpc>
                <a:spcPct val="110000"/>
              </a:lnSpc>
            </a:pPr>
            <a:r>
              <a:rPr lang="en-US" sz="2600" dirty="0"/>
              <a:t>Positions/roles of participants:</a:t>
            </a:r>
          </a:p>
          <a:p>
            <a:pPr lvl="1">
              <a:lnSpc>
                <a:spcPct val="110000"/>
              </a:lnSpc>
            </a:pPr>
            <a:r>
              <a:rPr lang="en-US" dirty="0"/>
              <a:t>9 faculty</a:t>
            </a:r>
          </a:p>
          <a:p>
            <a:pPr lvl="1">
              <a:lnSpc>
                <a:spcPct val="110000"/>
              </a:lnSpc>
            </a:pPr>
            <a:r>
              <a:rPr lang="en-US" dirty="0"/>
              <a:t>6 administrators</a:t>
            </a:r>
          </a:p>
          <a:p>
            <a:pPr lvl="1">
              <a:lnSpc>
                <a:spcPct val="110000"/>
              </a:lnSpc>
            </a:pPr>
            <a:r>
              <a:rPr lang="en-US" dirty="0"/>
              <a:t>2 students </a:t>
            </a:r>
          </a:p>
          <a:p>
            <a:pPr lvl="1">
              <a:lnSpc>
                <a:spcPct val="110000"/>
              </a:lnSpc>
            </a:pPr>
            <a:r>
              <a:rPr lang="en-US" dirty="0"/>
              <a:t>3 ACS staff</a:t>
            </a:r>
          </a:p>
        </p:txBody>
      </p:sp>
    </p:spTree>
    <p:extLst>
      <p:ext uri="{BB962C8B-B14F-4D97-AF65-F5344CB8AC3E}">
        <p14:creationId xmlns:p14="http://schemas.microsoft.com/office/powerpoint/2010/main" val="432959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Workshop Agenda</a:t>
            </a:r>
            <a:endParaRPr lang="en-US" dirty="0"/>
          </a:p>
        </p:txBody>
      </p:sp>
      <p:sp>
        <p:nvSpPr>
          <p:cNvPr id="3" name="Content Placeholder 2"/>
          <p:cNvSpPr>
            <a:spLocks noGrp="1"/>
          </p:cNvSpPr>
          <p:nvPr>
            <p:ph idx="1"/>
          </p:nvPr>
        </p:nvSpPr>
        <p:spPr/>
        <p:txBody>
          <a:bodyPr/>
          <a:lstStyle/>
          <a:p>
            <a:r>
              <a:rPr lang="en-US" dirty="0" smtClean="0"/>
              <a:t>Day 1: Introductions, identification of areas of opportunities/action to include in guidebook.</a:t>
            </a:r>
          </a:p>
          <a:p>
            <a:r>
              <a:rPr lang="en-US" dirty="0" smtClean="0"/>
              <a:t>Day 2: Exploration of areas</a:t>
            </a:r>
          </a:p>
          <a:p>
            <a:r>
              <a:rPr lang="en-US" dirty="0" smtClean="0"/>
              <a:t>Day 3: Review and discussion of next steps</a:t>
            </a:r>
            <a:endParaRPr lang="en-US" dirty="0"/>
          </a:p>
        </p:txBody>
      </p:sp>
    </p:spTree>
    <p:extLst>
      <p:ext uri="{BB962C8B-B14F-4D97-AF65-F5344CB8AC3E}">
        <p14:creationId xmlns:p14="http://schemas.microsoft.com/office/powerpoint/2010/main" val="13140746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Identifying Areas of Opportunities/Action</a:t>
            </a:r>
            <a:endParaRPr lang="en-US" dirty="0"/>
          </a:p>
        </p:txBody>
      </p:sp>
      <p:sp>
        <p:nvSpPr>
          <p:cNvPr id="3" name="Content Placeholder 2"/>
          <p:cNvSpPr>
            <a:spLocks noGrp="1"/>
          </p:cNvSpPr>
          <p:nvPr>
            <p:ph idx="1"/>
          </p:nvPr>
        </p:nvSpPr>
        <p:spPr>
          <a:xfrm>
            <a:off x="2009105" y="2119256"/>
            <a:ext cx="5318974" cy="3920935"/>
          </a:xfrm>
        </p:spPr>
        <p:txBody>
          <a:bodyPr>
            <a:normAutofit fontScale="92500" lnSpcReduction="20000"/>
          </a:bodyPr>
          <a:lstStyle/>
          <a:p>
            <a:pPr marL="0" indent="0">
              <a:buNone/>
            </a:pPr>
            <a:r>
              <a:rPr lang="en-US" dirty="0" smtClean="0"/>
              <a:t>Potential areas:</a:t>
            </a:r>
          </a:p>
          <a:p>
            <a:r>
              <a:rPr lang="en-US" dirty="0"/>
              <a:t>Academic </a:t>
            </a:r>
            <a:r>
              <a:rPr lang="en-US" dirty="0" smtClean="0"/>
              <a:t>Advising</a:t>
            </a:r>
          </a:p>
          <a:p>
            <a:r>
              <a:rPr lang="en-US" dirty="0"/>
              <a:t>Academic Support</a:t>
            </a:r>
          </a:p>
          <a:p>
            <a:r>
              <a:rPr lang="en-US" dirty="0" smtClean="0"/>
              <a:t>Alignment of Learning Objectives</a:t>
            </a:r>
          </a:p>
          <a:p>
            <a:r>
              <a:rPr lang="en-US" dirty="0" smtClean="0"/>
              <a:t>Career Counseling</a:t>
            </a:r>
          </a:p>
          <a:p>
            <a:r>
              <a:rPr lang="en-US" dirty="0" smtClean="0"/>
              <a:t>Financial Support</a:t>
            </a:r>
          </a:p>
          <a:p>
            <a:r>
              <a:rPr lang="en-US" dirty="0"/>
              <a:t>Integration into Institutional Cultures</a:t>
            </a:r>
            <a:br>
              <a:rPr lang="en-US" dirty="0"/>
            </a:br>
            <a:r>
              <a:rPr lang="en-US" dirty="0"/>
              <a:t>(Sense of Belonging)</a:t>
            </a:r>
          </a:p>
          <a:p>
            <a:r>
              <a:rPr lang="en-US" dirty="0" smtClean="0"/>
              <a:t>Mentoring</a:t>
            </a:r>
          </a:p>
          <a:p>
            <a:r>
              <a:rPr lang="en-US" dirty="0" smtClean="0"/>
              <a:t>Peer Support</a:t>
            </a:r>
          </a:p>
          <a:p>
            <a:r>
              <a:rPr lang="en-US" dirty="0" smtClean="0"/>
              <a:t>Others (K-12, Articulation &amp; Policy)</a:t>
            </a:r>
            <a:endParaRPr lang="en-US" dirty="0"/>
          </a:p>
        </p:txBody>
      </p:sp>
    </p:spTree>
    <p:extLst>
      <p:ext uri="{BB962C8B-B14F-4D97-AF65-F5344CB8AC3E}">
        <p14:creationId xmlns:p14="http://schemas.microsoft.com/office/powerpoint/2010/main" val="15024758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Identifying Areas of Opportunities/Action</a:t>
            </a:r>
            <a:endParaRPr lang="en-US" dirty="0"/>
          </a:p>
        </p:txBody>
      </p:sp>
      <p:sp>
        <p:nvSpPr>
          <p:cNvPr id="3" name="Content Placeholder 2"/>
          <p:cNvSpPr>
            <a:spLocks noGrp="1"/>
          </p:cNvSpPr>
          <p:nvPr>
            <p:ph idx="1"/>
          </p:nvPr>
        </p:nvSpPr>
        <p:spPr>
          <a:xfrm>
            <a:off x="2009105" y="2119256"/>
            <a:ext cx="5318974" cy="3920935"/>
          </a:xfrm>
        </p:spPr>
        <p:txBody>
          <a:bodyPr>
            <a:normAutofit fontScale="92500" lnSpcReduction="20000"/>
          </a:bodyPr>
          <a:lstStyle/>
          <a:p>
            <a:pPr marL="0" indent="0">
              <a:buNone/>
            </a:pPr>
            <a:r>
              <a:rPr lang="en-US" dirty="0" smtClean="0"/>
              <a:t>Potential areas:</a:t>
            </a:r>
          </a:p>
          <a:p>
            <a:r>
              <a:rPr lang="en-US" dirty="0"/>
              <a:t>Academic </a:t>
            </a:r>
            <a:r>
              <a:rPr lang="en-US" dirty="0" smtClean="0"/>
              <a:t>Advising</a:t>
            </a:r>
          </a:p>
          <a:p>
            <a:r>
              <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Academic Support</a:t>
            </a:r>
          </a:p>
          <a:p>
            <a:r>
              <a:rPr lang="en-US"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Alignment of Learning Objectives</a:t>
            </a:r>
          </a:p>
          <a:p>
            <a:r>
              <a:rPr lang="en-US" dirty="0" smtClean="0"/>
              <a:t>Career Counseling</a:t>
            </a:r>
          </a:p>
          <a:p>
            <a:r>
              <a:rPr lang="en-US" dirty="0" smtClean="0"/>
              <a:t>Financial Support</a:t>
            </a:r>
          </a:p>
          <a:p>
            <a:r>
              <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Integration into Institutional Cultures</a:t>
            </a:r>
            <a:br>
              <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(Sense of Belonging)</a:t>
            </a:r>
          </a:p>
          <a:p>
            <a:r>
              <a:rPr lang="en-US"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Mentoring</a:t>
            </a:r>
          </a:p>
          <a:p>
            <a:r>
              <a:rPr lang="en-US" dirty="0" smtClean="0"/>
              <a:t>Peer Support</a:t>
            </a:r>
          </a:p>
          <a:p>
            <a:r>
              <a:rPr lang="en-US" dirty="0" smtClean="0"/>
              <a:t>Others (K-12, Articulation &amp; Policy)</a:t>
            </a:r>
            <a:endParaRPr lang="en-US" dirty="0"/>
          </a:p>
        </p:txBody>
      </p:sp>
    </p:spTree>
    <p:extLst>
      <p:ext uri="{BB962C8B-B14F-4D97-AF65-F5344CB8AC3E}">
        <p14:creationId xmlns:p14="http://schemas.microsoft.com/office/powerpoint/2010/main" val="275943436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1527</TotalTime>
  <Words>941</Words>
  <Application>Microsoft Office PowerPoint</Application>
  <PresentationFormat>On-screen Show (4:3)</PresentationFormat>
  <Paragraphs>184</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Pushpin</vt:lpstr>
      <vt:lpstr>PowerPoint Presentation</vt:lpstr>
      <vt:lpstr>ChemEd Bridges promotes the engagement of community college faculty with the national community of Chemistry educators. </vt:lpstr>
      <vt:lpstr>Purpose</vt:lpstr>
      <vt:lpstr>ChemEd Bridges  Student Transfer Workshop</vt:lpstr>
      <vt:lpstr>About the guide…</vt:lpstr>
      <vt:lpstr>Demographic of Participants</vt:lpstr>
      <vt:lpstr>Workshop Agenda</vt:lpstr>
      <vt:lpstr>Identifying Areas of Opportunities/Action</vt:lpstr>
      <vt:lpstr>Identifying Areas of Opportunities/Action</vt:lpstr>
      <vt:lpstr>Exploring Areas of Opportunity/Action</vt:lpstr>
      <vt:lpstr>Round Discussion</vt:lpstr>
      <vt:lpstr>Round Discussion (cont.)</vt:lpstr>
      <vt:lpstr>So What Did We Learn? What do we recommend?</vt:lpstr>
      <vt:lpstr>Area 1: Academic Support</vt:lpstr>
      <vt:lpstr>Area 2: Alignment of Learning Outcomes</vt:lpstr>
      <vt:lpstr>Area 3: Mentoring</vt:lpstr>
      <vt:lpstr>Area 4: Sense of Belonging</vt:lpstr>
      <vt:lpstr>Next Steps</vt:lpstr>
      <vt:lpstr>Workshop Participants</vt:lpstr>
      <vt:lpstr>Participants (cont.)</vt:lpstr>
      <vt:lpstr>Workshop Co-sponsors</vt:lpstr>
      <vt:lpstr>Workshop Planning Committee</vt:lpstr>
    </vt:vector>
  </TitlesOfParts>
  <Company>Cabrillo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Harry Ungar</dc:creator>
  <cp:lastModifiedBy>R. Mark Matthews</cp:lastModifiedBy>
  <cp:revision>52</cp:revision>
  <dcterms:created xsi:type="dcterms:W3CDTF">2011-10-26T06:53:03Z</dcterms:created>
  <dcterms:modified xsi:type="dcterms:W3CDTF">2011-11-11T03:15:00Z</dcterms:modified>
</cp:coreProperties>
</file>