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gif" ContentType="image/gif"/>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1"/>
  </p:notesMasterIdLst>
  <p:sldIdLst>
    <p:sldId id="256" r:id="rId2"/>
    <p:sldId id="263" r:id="rId3"/>
    <p:sldId id="258" r:id="rId4"/>
    <p:sldId id="262" r:id="rId5"/>
    <p:sldId id="260" r:id="rId6"/>
    <p:sldId id="259" r:id="rId7"/>
    <p:sldId id="261" r:id="rId8"/>
    <p:sldId id="264"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showGuides="1">
      <p:cViewPr varScale="1">
        <p:scale>
          <a:sx n="111" d="100"/>
          <a:sy n="111" d="100"/>
        </p:scale>
        <p:origin x="-1440" y="-112"/>
      </p:cViewPr>
      <p:guideLst>
        <p:guide orient="horz" pos="2369"/>
        <p:guide pos="3103"/>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17C293-6283-3B44-86EC-C5AF57E2FFD7}" type="datetimeFigureOut">
              <a:rPr lang="en-US" smtClean="0"/>
              <a:t>9/21/11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35CCC85-EEAD-CD42-9B84-2AB9F886EC5D}" type="slidenum">
              <a:rPr lang="en-US" smtClean="0"/>
              <a:t>‹#›</a:t>
            </a:fld>
            <a:endParaRPr lang="en-US"/>
          </a:p>
        </p:txBody>
      </p:sp>
    </p:spTree>
    <p:extLst>
      <p:ext uri="{BB962C8B-B14F-4D97-AF65-F5344CB8AC3E}">
        <p14:creationId xmlns:p14="http://schemas.microsoft.com/office/powerpoint/2010/main" val="381403949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Typical plastic</a:t>
            </a:r>
            <a:r>
              <a:rPr lang="en-US" baseline="0" dirty="0" smtClean="0"/>
              <a:t> classroom spectrometer. Fun for looking at white light source but if  difficult for students to Hard for students to use with emission tubes.  The spectrum is not very quantitative and the trying to tie this to atomic structure can lead to more confusion than clarity.</a:t>
            </a:r>
            <a:endParaRPr lang="en-US" dirty="0"/>
          </a:p>
        </p:txBody>
      </p:sp>
      <p:sp>
        <p:nvSpPr>
          <p:cNvPr id="4" name="Slide Number Placeholder 3"/>
          <p:cNvSpPr>
            <a:spLocks noGrp="1"/>
          </p:cNvSpPr>
          <p:nvPr>
            <p:ph type="sldNum" sz="quarter" idx="10"/>
          </p:nvPr>
        </p:nvSpPr>
        <p:spPr/>
        <p:txBody>
          <a:bodyPr/>
          <a:lstStyle/>
          <a:p>
            <a:fld id="{A35CCC85-EEAD-CD42-9B84-2AB9F886EC5D}" type="slidenum">
              <a:rPr lang="en-US" smtClean="0"/>
              <a:t>2</a:t>
            </a:fld>
            <a:endParaRPr lang="en-US"/>
          </a:p>
        </p:txBody>
      </p:sp>
    </p:spTree>
    <p:extLst>
      <p:ext uri="{BB962C8B-B14F-4D97-AF65-F5344CB8AC3E}">
        <p14:creationId xmlns:p14="http://schemas.microsoft.com/office/powerpoint/2010/main" val="727554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PASCO Amadeus spectrometer</a:t>
            </a:r>
            <a:r>
              <a:rPr lang="en-US" baseline="0" dirty="0" smtClean="0"/>
              <a:t> from Ocean Optics</a:t>
            </a:r>
            <a:endParaRPr lang="en-US" dirty="0"/>
          </a:p>
        </p:txBody>
      </p:sp>
      <p:sp>
        <p:nvSpPr>
          <p:cNvPr id="4" name="Slide Number Placeholder 3"/>
          <p:cNvSpPr>
            <a:spLocks noGrp="1"/>
          </p:cNvSpPr>
          <p:nvPr>
            <p:ph type="sldNum" sz="quarter" idx="10"/>
          </p:nvPr>
        </p:nvSpPr>
        <p:spPr/>
        <p:txBody>
          <a:bodyPr/>
          <a:lstStyle/>
          <a:p>
            <a:fld id="{A35CCC85-EEAD-CD42-9B84-2AB9F886EC5D}" type="slidenum">
              <a:rPr lang="en-US" smtClean="0"/>
              <a:t>5</a:t>
            </a:fld>
            <a:endParaRPr lang="en-US"/>
          </a:p>
        </p:txBody>
      </p:sp>
    </p:spTree>
    <p:extLst>
      <p:ext uri="{BB962C8B-B14F-4D97-AF65-F5344CB8AC3E}">
        <p14:creationId xmlns:p14="http://schemas.microsoft.com/office/powerpoint/2010/main" val="1917698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Helium spectrum</a:t>
            </a:r>
            <a:r>
              <a:rPr lang="en-US" baseline="0" dirty="0" smtClean="0"/>
              <a:t> using the Amadeus spectrometer with SPARK software</a:t>
            </a:r>
            <a:endParaRPr lang="en-US" dirty="0" smtClean="0"/>
          </a:p>
          <a:p>
            <a:r>
              <a:rPr lang="en-US" dirty="0" smtClean="0"/>
              <a:t>(</a:t>
            </a:r>
            <a:r>
              <a:rPr lang="en-US" dirty="0" err="1" smtClean="0"/>
              <a:t>Intergation</a:t>
            </a:r>
            <a:r>
              <a:rPr lang="en-US" dirty="0" smtClean="0"/>
              <a:t> </a:t>
            </a:r>
            <a:r>
              <a:rPr lang="en-US" dirty="0" smtClean="0"/>
              <a:t>500</a:t>
            </a:r>
            <a:r>
              <a:rPr lang="en-US" baseline="0" dirty="0" smtClean="0"/>
              <a:t> </a:t>
            </a:r>
            <a:r>
              <a:rPr lang="en-US" baseline="0" dirty="0" err="1" smtClean="0"/>
              <a:t>ms</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A35CCC85-EEAD-CD42-9B84-2AB9F886EC5D}" type="slidenum">
              <a:rPr lang="en-US" smtClean="0"/>
              <a:t>6</a:t>
            </a:fld>
            <a:endParaRPr lang="en-US"/>
          </a:p>
        </p:txBody>
      </p:sp>
    </p:spTree>
    <p:extLst>
      <p:ext uri="{BB962C8B-B14F-4D97-AF65-F5344CB8AC3E}">
        <p14:creationId xmlns:p14="http://schemas.microsoft.com/office/powerpoint/2010/main" val="37447898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Helium</a:t>
            </a:r>
            <a:r>
              <a:rPr lang="en-US" baseline="0" dirty="0" smtClean="0"/>
              <a:t> spectrum on the SPARK stand-alone device</a:t>
            </a:r>
            <a:endParaRPr lang="en-US" dirty="0"/>
          </a:p>
        </p:txBody>
      </p:sp>
      <p:sp>
        <p:nvSpPr>
          <p:cNvPr id="4" name="Slide Number Placeholder 3"/>
          <p:cNvSpPr>
            <a:spLocks noGrp="1"/>
          </p:cNvSpPr>
          <p:nvPr>
            <p:ph type="sldNum" sz="quarter" idx="10"/>
          </p:nvPr>
        </p:nvSpPr>
        <p:spPr/>
        <p:txBody>
          <a:bodyPr/>
          <a:lstStyle/>
          <a:p>
            <a:fld id="{A35CCC85-EEAD-CD42-9B84-2AB9F886EC5D}" type="slidenum">
              <a:rPr lang="en-US" smtClean="0"/>
              <a:t>7</a:t>
            </a:fld>
            <a:endParaRPr lang="en-US"/>
          </a:p>
        </p:txBody>
      </p:sp>
    </p:spTree>
    <p:extLst>
      <p:ext uri="{BB962C8B-B14F-4D97-AF65-F5344CB8AC3E}">
        <p14:creationId xmlns:p14="http://schemas.microsoft.com/office/powerpoint/2010/main" val="3018305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 spectroscopy</a:t>
            </a:r>
            <a:r>
              <a:rPr lang="en-US" baseline="0" dirty="0" smtClean="0"/>
              <a:t> solutions </a:t>
            </a:r>
          </a:p>
          <a:p>
            <a:r>
              <a:rPr lang="en-US" baseline="0" dirty="0" smtClean="0"/>
              <a:t>Colorimeter – only does solution spectroscopy at 4 wavelengths</a:t>
            </a:r>
          </a:p>
          <a:p>
            <a:r>
              <a:rPr lang="en-US" baseline="0" dirty="0" smtClean="0"/>
              <a:t>Red Tide – Higher resolution spectrometer</a:t>
            </a:r>
            <a:endParaRPr lang="en-US" dirty="0"/>
          </a:p>
        </p:txBody>
      </p:sp>
      <p:sp>
        <p:nvSpPr>
          <p:cNvPr id="4" name="Slide Number Placeholder 3"/>
          <p:cNvSpPr>
            <a:spLocks noGrp="1"/>
          </p:cNvSpPr>
          <p:nvPr>
            <p:ph type="sldNum" sz="quarter" idx="10"/>
          </p:nvPr>
        </p:nvSpPr>
        <p:spPr/>
        <p:txBody>
          <a:bodyPr/>
          <a:lstStyle/>
          <a:p>
            <a:fld id="{A35CCC85-EEAD-CD42-9B84-2AB9F886EC5D}" type="slidenum">
              <a:rPr lang="en-US" smtClean="0"/>
              <a:t>8</a:t>
            </a:fld>
            <a:endParaRPr lang="en-US"/>
          </a:p>
        </p:txBody>
      </p:sp>
    </p:spTree>
    <p:extLst>
      <p:ext uri="{BB962C8B-B14F-4D97-AF65-F5344CB8AC3E}">
        <p14:creationId xmlns:p14="http://schemas.microsoft.com/office/powerpoint/2010/main" val="11291348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6" name="Group 10"/>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5" name="Snip Single Corner Rectangle 14"/>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3" name="Teardrop 12"/>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US" smtClean="0"/>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B1115196-1C6F-4784-83AC-30756D8F10B3}" type="datetimeFigureOut">
              <a:rPr lang="en-US" smtClean="0"/>
              <a:t>9/21/11</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10"/>
          <p:cNvGrpSpPr/>
          <p:nvPr/>
        </p:nvGrpSpPr>
        <p:grpSpPr>
          <a:xfrm>
            <a:off x="228600" y="228600"/>
            <a:ext cx="4251960" cy="6387352"/>
            <a:chOff x="228600" y="228600"/>
            <a:chExt cx="4251960" cy="6387352"/>
          </a:xfrm>
        </p:grpSpPr>
        <p:sp>
          <p:nvSpPr>
            <p:cNvPr id="12" name="Snip Diagonal Corner Rectangle 11"/>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Teardrop 12"/>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2176272"/>
            <a:ext cx="3657600" cy="1161288"/>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flipH="1">
            <a:off x="4654475" y="228600"/>
            <a:ext cx="4251960" cy="6391656"/>
          </a:xfrm>
          <a:prstGeom prst="snip2DiagRect">
            <a:avLst>
              <a:gd name="adj1" fmla="val 0"/>
              <a:gd name="adj2" fmla="val 4017"/>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530352" y="3342401"/>
            <a:ext cx="3657600" cy="2595282"/>
          </a:xfrm>
        </p:spPr>
        <p:txBody>
          <a:bodyPr>
            <a:normAutofit/>
          </a:bodyPr>
          <a:lstStyle>
            <a:lvl1pPr marL="0" indent="0">
              <a:lnSpc>
                <a:spcPct val="110000"/>
              </a:lnSpc>
              <a:spcBef>
                <a:spcPts val="60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58952" y="6300216"/>
            <a:ext cx="1298448" cy="365125"/>
          </a:xfrm>
        </p:spPr>
        <p:txBody>
          <a:bodyPr/>
          <a:lstStyle/>
          <a:p>
            <a:fld id="{B1115196-1C6F-4784-83AC-30756D8F10B3}" type="datetimeFigureOut">
              <a:rPr lang="en-US" smtClean="0"/>
              <a:t>9/21/11</a:t>
            </a:fld>
            <a:endParaRPr lang="en-US"/>
          </a:p>
        </p:txBody>
      </p:sp>
      <p:sp>
        <p:nvSpPr>
          <p:cNvPr id="6" name="Footer Placeholder 5"/>
          <p:cNvSpPr>
            <a:spLocks noGrp="1"/>
          </p:cNvSpPr>
          <p:nvPr>
            <p:ph type="ftr" sz="quarter" idx="11"/>
          </p:nvPr>
        </p:nvSpPr>
        <p:spPr>
          <a:xfrm>
            <a:off x="2057400" y="6300216"/>
            <a:ext cx="2340864" cy="365125"/>
          </a:xfrm>
        </p:spPr>
        <p:txBody>
          <a:bodyPr/>
          <a:lstStyle/>
          <a:p>
            <a:endParaRPr lang="en-US"/>
          </a:p>
        </p:txBody>
      </p:sp>
      <p:sp>
        <p:nvSpPr>
          <p:cNvPr id="7" name="Slide Number Placeholder 6"/>
          <p:cNvSpPr>
            <a:spLocks noGrp="1"/>
          </p:cNvSpPr>
          <p:nvPr>
            <p:ph type="sldNum" sz="quarter" idx="12"/>
          </p:nvPr>
        </p:nvSpPr>
        <p:spPr>
          <a:xfrm>
            <a:off x="301752" y="6300216"/>
            <a:ext cx="448056" cy="365125"/>
          </a:xfrm>
        </p:spPr>
        <p:txBody>
          <a:bodyPr/>
          <a:lstStyle>
            <a:lvl1pPr algn="l">
              <a:defRPr/>
            </a:lvl1pPr>
          </a:lstStyle>
          <a:p>
            <a:fld id="{19371D3E-5A18-49EB-AD2A-429AF165759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9" name="Snip Diagonal Corner Rectangle 8"/>
          <p:cNvSpPr/>
          <p:nvPr/>
        </p:nvSpPr>
        <p:spPr>
          <a:xfrm flipV="1">
            <a:off x="228600" y="4648200"/>
            <a:ext cx="8686800" cy="1963271"/>
          </a:xfrm>
          <a:prstGeom prst="snip2DiagRect">
            <a:avLst>
              <a:gd name="adj1" fmla="val 0"/>
              <a:gd name="adj2" fmla="val 937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200" y="4648200"/>
            <a:ext cx="8153400" cy="609600"/>
          </a:xfrm>
        </p:spPr>
        <p:txBody>
          <a:bodyPr vert="horz" lIns="91440" tIns="45720" rIns="91440" bIns="45720" rtlCol="0" anchor="b" anchorCtr="0">
            <a:normAutofit/>
          </a:bodyPr>
          <a:lstStyle>
            <a:lvl1pPr algn="l" defTabSz="914400" rtl="0" eaLnBrk="1" latinLnBrk="0" hangingPunct="1">
              <a:spcBef>
                <a:spcPct val="0"/>
              </a:spcBef>
              <a:buNone/>
              <a:defRPr sz="3000" b="0" kern="1200">
                <a:solidFill>
                  <a:schemeClr val="accent1"/>
                </a:solidFill>
                <a:latin typeface="+mj-lt"/>
                <a:ea typeface="+mj-ea"/>
                <a:cs typeface="+mj-cs"/>
              </a:defRPr>
            </a:lvl1pPr>
          </a:lstStyle>
          <a:p>
            <a:r>
              <a:rPr lang="en-US" smtClean="0"/>
              <a:t>Click to edit Master title style</a:t>
            </a:r>
            <a:endParaRPr/>
          </a:p>
        </p:txBody>
      </p:sp>
      <p:sp>
        <p:nvSpPr>
          <p:cNvPr id="3" name="Date Placeholder 2"/>
          <p:cNvSpPr>
            <a:spLocks noGrp="1"/>
          </p:cNvSpPr>
          <p:nvPr>
            <p:ph type="dt" sz="half" idx="10"/>
          </p:nvPr>
        </p:nvSpPr>
        <p:spPr/>
        <p:txBody>
          <a:bodyPr/>
          <a:lstStyle/>
          <a:p>
            <a:fld id="{B1115196-1C6F-4784-83AC-30756D8F10B3}" type="datetimeFigureOut">
              <a:rPr lang="en-US" smtClean="0"/>
              <a:t>9/21/11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
        <p:nvSpPr>
          <p:cNvPr id="7" name="Text Placeholder 3"/>
          <p:cNvSpPr>
            <a:spLocks noGrp="1"/>
          </p:cNvSpPr>
          <p:nvPr>
            <p:ph type="body" sz="half" idx="2"/>
          </p:nvPr>
        </p:nvSpPr>
        <p:spPr>
          <a:xfrm>
            <a:off x="457200" y="5257799"/>
            <a:ext cx="8156448" cy="820272"/>
          </a:xfrm>
        </p:spPr>
        <p:txBody>
          <a:bodyPr>
            <a:normAutofit/>
          </a:bodyPr>
          <a:lstStyle>
            <a:lvl1pPr marL="0" indent="0">
              <a:lnSpc>
                <a:spcPct val="110000"/>
              </a:lnSpc>
              <a:spcBef>
                <a:spcPct val="0"/>
              </a:spcBef>
              <a:buNone/>
              <a:defRPr sz="1800" kern="1200">
                <a:solidFill>
                  <a:schemeClr val="tx1">
                    <a:lumMod val="90000"/>
                    <a:lumOff val="10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Picture Placeholder 2"/>
          <p:cNvSpPr>
            <a:spLocks noGrp="1"/>
          </p:cNvSpPr>
          <p:nvPr>
            <p:ph type="pic" idx="1"/>
          </p:nvPr>
        </p:nvSpPr>
        <p:spPr>
          <a:xfrm flipH="1">
            <a:off x="228600" y="228600"/>
            <a:ext cx="8677835" cy="4267200"/>
          </a:xfrm>
          <a:prstGeom prst="snip2DiagRect">
            <a:avLst>
              <a:gd name="adj1" fmla="val 0"/>
              <a:gd name="adj2" fmla="val 4332"/>
            </a:avLst>
          </a:prstGeom>
          <a:effectLst>
            <a:outerShdw blurRad="50800" dist="63500" dir="2700000" algn="tl"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buClr>
              <a:buSzPct val="90000"/>
              <a:buFont typeface="Wingdings 2" pitchFamily="18" charset="2"/>
              <a:buNone/>
              <a:defRPr sz="1800" kern="1200">
                <a:solidFill>
                  <a:schemeClr val="tx1">
                    <a:lumMod val="90000"/>
                    <a:lumOff val="10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losin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1115196-1C6F-4784-83AC-30756D8F10B3}" type="datetimeFigureOut">
              <a:rPr lang="en-US" smtClean="0"/>
              <a:t>9/21/11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9/21/11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8" name="Snip Diagonal Corner Rectangle 7"/>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467600" y="838201"/>
            <a:ext cx="1219200" cy="51054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779462" y="838201"/>
            <a:ext cx="6307138" cy="51054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9/21/11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115196-1C6F-4784-83AC-30756D8F10B3}" type="datetimeFigureOut">
              <a:rPr lang="en-US" smtClean="0"/>
              <a:t>9/21/11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6" name="Group 14"/>
          <p:cNvGrpSpPr/>
          <p:nvPr/>
        </p:nvGrpSpPr>
        <p:grpSpPr>
          <a:xfrm>
            <a:off x="-1" y="3379694"/>
            <a:ext cx="7543801" cy="2604247"/>
            <a:chOff x="-1" y="3379694"/>
            <a:chExt cx="7543801" cy="2604247"/>
          </a:xfrm>
        </p:grpSpPr>
        <p:grpSp>
          <p:nvGrpSpPr>
            <p:cNvPr id="9" name="Group 11"/>
            <p:cNvGrpSpPr/>
            <p:nvPr/>
          </p:nvGrpSpPr>
          <p:grpSpPr>
            <a:xfrm>
              <a:off x="-1" y="3379694"/>
              <a:ext cx="7543801" cy="2604247"/>
              <a:chOff x="-1" y="3379694"/>
              <a:chExt cx="7543801" cy="2604247"/>
            </a:xfrm>
          </p:grpSpPr>
          <p:sp>
            <p:nvSpPr>
              <p:cNvPr id="17" name="Snip Single Corner Rectangle 16"/>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8" name="Straight Connector 17"/>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16" name="Teardrop 15"/>
            <p:cNvSpPr/>
            <p:nvPr/>
          </p:nvSpPr>
          <p:spPr>
            <a:xfrm>
              <a:off x="681765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1371600" y="3913281"/>
            <a:ext cx="5867400" cy="1470025"/>
          </a:xfrm>
        </p:spPr>
        <p:txBody>
          <a:bodyPr>
            <a:normAutofit/>
          </a:bodyPr>
          <a:lstStyle>
            <a:lvl1pPr algn="r">
              <a:defRPr sz="4600"/>
            </a:lvl1pPr>
          </a:lstStyle>
          <a:p>
            <a:r>
              <a:rPr lang="en-US" smtClean="0"/>
              <a:t>Click to edit Master title style</a:t>
            </a:r>
            <a:endParaRPr/>
          </a:p>
        </p:txBody>
      </p:sp>
      <p:sp>
        <p:nvSpPr>
          <p:cNvPr id="3" name="Subtitle 2"/>
          <p:cNvSpPr>
            <a:spLocks noGrp="1"/>
          </p:cNvSpPr>
          <p:nvPr>
            <p:ph type="subTitle" idx="1"/>
          </p:nvPr>
        </p:nvSpPr>
        <p:spPr>
          <a:xfrm>
            <a:off x="1371600" y="5396753"/>
            <a:ext cx="5867400" cy="573741"/>
          </a:xfrm>
        </p:spPr>
        <p:txBody>
          <a:bodyPr>
            <a:normAutofit/>
          </a:bodyPr>
          <a:lstStyle>
            <a:lvl1pPr marL="0" indent="0" algn="r">
              <a:spcBef>
                <a:spcPct val="0"/>
              </a:spcBef>
              <a:buNone/>
              <a:defRPr sz="1400">
                <a:solidFill>
                  <a:schemeClr val="tx1">
                    <a:lumMod val="90000"/>
                    <a:lumOff val="1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rot="16200000">
            <a:off x="-734076" y="4503737"/>
            <a:ext cx="2057400" cy="365125"/>
          </a:xfrm>
        </p:spPr>
        <p:txBody>
          <a:bodyPr lIns="91440" tIns="0" bIns="0" anchor="b" anchorCtr="0"/>
          <a:lstStyle>
            <a:lvl1pPr>
              <a:defRPr sz="1400" b="1">
                <a:solidFill>
                  <a:schemeClr val="bg1">
                    <a:lumMod val="50000"/>
                  </a:schemeClr>
                </a:solidFill>
              </a:defRPr>
            </a:lvl1pPr>
          </a:lstStyle>
          <a:p>
            <a:fld id="{B1115196-1C6F-4784-83AC-30756D8F10B3}" type="datetimeFigureOut">
              <a:rPr lang="en-US" smtClean="0"/>
              <a:t>9/21/11</a:t>
            </a:fld>
            <a:endParaRPr lang="en-US"/>
          </a:p>
        </p:txBody>
      </p:sp>
      <p:sp>
        <p:nvSpPr>
          <p:cNvPr id="5" name="Footer Placeholder 4"/>
          <p:cNvSpPr>
            <a:spLocks noGrp="1"/>
          </p:cNvSpPr>
          <p:nvPr>
            <p:ph type="ftr" sz="quarter" idx="11"/>
          </p:nvPr>
        </p:nvSpPr>
        <p:spPr>
          <a:xfrm rot="16200000">
            <a:off x="-356811" y="4503737"/>
            <a:ext cx="2057397" cy="365125"/>
          </a:xfrm>
        </p:spPr>
        <p:txBody>
          <a:bodyPr lIns="91440" tIns="0" bIns="0" anchor="t" anchorCtr="0"/>
          <a:lstStyle>
            <a:lvl1pPr algn="l">
              <a:defRPr b="1">
                <a:solidFill>
                  <a:schemeClr val="bg1">
                    <a:lumMod val="75000"/>
                  </a:schemeClr>
                </a:solidFill>
              </a:defRPr>
            </a:lvl1pPr>
          </a:lstStyle>
          <a:p>
            <a:endParaRPr lang="en-US"/>
          </a:p>
        </p:txBody>
      </p:sp>
      <p:sp>
        <p:nvSpPr>
          <p:cNvPr id="12" name="Picture Placeholder 11"/>
          <p:cNvSpPr>
            <a:spLocks noGrp="1"/>
          </p:cNvSpPr>
          <p:nvPr>
            <p:ph type="pic" sz="quarter" idx="12"/>
          </p:nvPr>
        </p:nvSpPr>
        <p:spPr>
          <a:xfrm>
            <a:off x="0" y="676835"/>
            <a:ext cx="7543800" cy="2587752"/>
          </a:xfrm>
          <a:effectLst>
            <a:outerShdw blurRad="50800" dist="63500" dir="2700000" algn="tl" rotWithShape="0">
              <a:prstClr val="black">
                <a:alpha val="50000"/>
              </a:prstClr>
            </a:outerShdw>
          </a:effectLst>
        </p:spPr>
        <p:txBody>
          <a:bodyPr>
            <a:normAutofit/>
          </a:bodyPr>
          <a:lstStyle>
            <a:lvl1pPr marL="0" indent="0">
              <a:buNone/>
              <a:defRPr sz="1800"/>
            </a:lvl1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6" name="Group 6"/>
          <p:cNvGrpSpPr/>
          <p:nvPr/>
        </p:nvGrpSpPr>
        <p:grpSpPr>
          <a:xfrm flipH="1">
            <a:off x="1600199" y="2126877"/>
            <a:ext cx="7543801" cy="2604247"/>
            <a:chOff x="-1" y="3379694"/>
            <a:chExt cx="7543801" cy="2604247"/>
          </a:xfrm>
        </p:grpSpPr>
        <p:grpSp>
          <p:nvGrpSpPr>
            <p:cNvPr id="7" name="Group 11"/>
            <p:cNvGrpSpPr/>
            <p:nvPr/>
          </p:nvGrpSpPr>
          <p:grpSpPr>
            <a:xfrm>
              <a:off x="-1" y="3379694"/>
              <a:ext cx="7543801" cy="2604247"/>
              <a:chOff x="-1" y="3379694"/>
              <a:chExt cx="7543801" cy="2604247"/>
            </a:xfrm>
          </p:grpSpPr>
          <p:sp>
            <p:nvSpPr>
              <p:cNvPr id="10" name="Snip Single Corner Rectangle 9"/>
              <p:cNvSpPr/>
              <p:nvPr/>
            </p:nvSpPr>
            <p:spPr>
              <a:xfrm flipV="1">
                <a:off x="-1" y="3393141"/>
                <a:ext cx="7543800" cy="2590800"/>
              </a:xfrm>
              <a:prstGeom prst="snip1Rect">
                <a:avLst>
                  <a:gd name="adj" fmla="val 737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1" name="Straight Connector 10"/>
              <p:cNvCxnSpPr/>
              <p:nvPr/>
            </p:nvCxnSpPr>
            <p:spPr>
              <a:xfrm>
                <a:off x="0" y="3379694"/>
                <a:ext cx="7543800" cy="2377"/>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9" name="Teardrop 8"/>
            <p:cNvSpPr/>
            <p:nvPr/>
          </p:nvSpPr>
          <p:spPr>
            <a:xfrm flipH="1">
              <a:off x="228599" y="3621741"/>
              <a:ext cx="394447" cy="394447"/>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1736105" y="2653553"/>
            <a:ext cx="5870448" cy="14721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tx1">
                    <a:lumMod val="90000"/>
                    <a:lumOff val="10000"/>
                  </a:schemeClr>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1736105" y="4134881"/>
            <a:ext cx="5870448" cy="576072"/>
          </a:xfrm>
        </p:spPr>
        <p:txBody>
          <a:bodyPr vert="horz" lIns="91440" tIns="45720" rIns="91440" bIns="45720" rtlCol="0">
            <a:normAutofit/>
          </a:bodyPr>
          <a:lstStyle>
            <a:lvl1pPr marL="0" indent="0" algn="l" defTabSz="914400" rtl="0" eaLnBrk="1" latinLnBrk="0" hangingPunct="1">
              <a:spcBef>
                <a:spcPts val="0"/>
              </a:spcBef>
              <a:buClr>
                <a:schemeClr val="accent1"/>
              </a:buClr>
              <a:buSzPct val="90000"/>
              <a:buFont typeface="Wingdings 2" pitchFamily="18" charset="2"/>
              <a:buNone/>
              <a:defRPr sz="1400" kern="1200">
                <a:solidFill>
                  <a:schemeClr val="tx1">
                    <a:lumMod val="90000"/>
                    <a:lumOff val="10000"/>
                  </a:scheme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Footer Placeholder 4"/>
          <p:cNvSpPr>
            <a:spLocks noGrp="1"/>
          </p:cNvSpPr>
          <p:nvPr>
            <p:ph type="ftr" sz="quarter" idx="11"/>
          </p:nvPr>
        </p:nvSpPr>
        <p:spPr>
          <a:xfrm rot="16200000">
            <a:off x="8033590" y="3475037"/>
            <a:ext cx="1828801" cy="365125"/>
          </a:xfrm>
        </p:spPr>
        <p:txBody>
          <a:bodyPr vert="horz" lIns="91440" tIns="0" rIns="91440" bIns="0" rtlCol="0" anchor="t" anchorCtr="0"/>
          <a:lstStyle>
            <a:lvl1pPr marL="0" algn="l" defTabSz="914400" rtl="0" eaLnBrk="1" latinLnBrk="0" hangingPunct="1">
              <a:defRPr sz="1100" b="1" kern="1200">
                <a:solidFill>
                  <a:schemeClr val="bg1">
                    <a:lumMod val="75000"/>
                  </a:schemeClr>
                </a:solidFill>
                <a:latin typeface="+mn-lt"/>
                <a:ea typeface="+mn-ea"/>
                <a:cs typeface="+mn-cs"/>
              </a:defRPr>
            </a:lvl1pPr>
          </a:lstStyle>
          <a:p>
            <a:endParaRPr lang="en-US"/>
          </a:p>
        </p:txBody>
      </p:sp>
      <p:sp>
        <p:nvSpPr>
          <p:cNvPr id="4" name="Date Placeholder 3"/>
          <p:cNvSpPr>
            <a:spLocks noGrp="1"/>
          </p:cNvSpPr>
          <p:nvPr>
            <p:ph type="dt" sz="half" idx="10"/>
          </p:nvPr>
        </p:nvSpPr>
        <p:spPr>
          <a:xfrm rot="16200000">
            <a:off x="7658009" y="3475037"/>
            <a:ext cx="1828800" cy="365125"/>
          </a:xfrm>
        </p:spPr>
        <p:txBody>
          <a:bodyPr vert="horz" lIns="91440" tIns="0" rIns="91440" bIns="0" rtlCol="0" anchor="b" anchorCtr="0"/>
          <a:lstStyle>
            <a:lvl1pPr marL="0" algn="l" defTabSz="914400" rtl="0" eaLnBrk="1" latinLnBrk="0" hangingPunct="1">
              <a:defRPr sz="1400" b="1" kern="1200">
                <a:solidFill>
                  <a:schemeClr val="bg1">
                    <a:lumMod val="50000"/>
                  </a:schemeClr>
                </a:solidFill>
                <a:latin typeface="+mn-lt"/>
                <a:ea typeface="+mn-ea"/>
                <a:cs typeface="+mn-cs"/>
              </a:defRPr>
            </a:lvl1pPr>
          </a:lstStyle>
          <a:p>
            <a:fld id="{B1115196-1C6F-4784-83AC-30756D8F10B3}" type="datetimeFigureOut">
              <a:rPr lang="en-US" smtClean="0"/>
              <a:t>9/21/11</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Snip Diagonal Corner Rectangle 10"/>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Snip Diagonal Corner Rectangle 11"/>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779461" y="1981201"/>
            <a:ext cx="3657600" cy="3975100"/>
          </a:xfrm>
        </p:spPr>
        <p:txBody>
          <a:bodyPr>
            <a:normAutofit/>
          </a:bodyPr>
          <a:lstStyle>
            <a:lvl1pPr>
              <a:defRPr sz="2200"/>
            </a:lvl1pPr>
            <a:lvl2pPr>
              <a:defRPr sz="20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05351" y="1981201"/>
            <a:ext cx="3657600" cy="3975100"/>
          </a:xfrm>
        </p:spPr>
        <p:txBody>
          <a:bodyPr>
            <a:normAutofit/>
          </a:bodyPr>
          <a:lstStyle>
            <a:lvl1pPr>
              <a:defRPr sz="2200"/>
            </a:lvl1pPr>
            <a:lvl2pPr>
              <a:defRPr sz="2000"/>
            </a:lvl2pPr>
            <a:lvl3pPr>
              <a:defRPr sz="1800"/>
            </a:lvl3pPr>
            <a:lvl4pPr>
              <a:defRPr sz="1800"/>
            </a:lvl4pPr>
            <a:lvl5pPr>
              <a:defRPr sz="1800"/>
            </a:lvl5pPr>
            <a:lvl6pPr marL="1946275" indent="-344488">
              <a:defRPr sz="1800"/>
            </a:lvl6pPr>
            <a:lvl7pPr marL="1946275" indent="-344488">
              <a:defRPr sz="1800"/>
            </a:lvl7pPr>
            <a:lvl8pPr marL="1946275" indent="-344488">
              <a:defRPr sz="1800"/>
            </a:lvl8pPr>
            <a:lvl9pPr marL="1946275"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115196-1C6F-4784-83AC-30756D8F10B3}" type="datetimeFigureOut">
              <a:rPr lang="en-US" smtClean="0"/>
              <a:t>9/21/11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2" name="Snip Diagonal Corner Rectangle 11"/>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Snip Diagonal Corner Rectangle 12"/>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779463" y="295833"/>
            <a:ext cx="7583488"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79463"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79463"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05351" y="1852426"/>
            <a:ext cx="3657600" cy="868362"/>
          </a:xfrm>
        </p:spPr>
        <p:txBody>
          <a:bodyPr anchor="ctr" anchorCtr="0">
            <a:noAutofit/>
          </a:bodyPr>
          <a:lstStyle>
            <a:lvl1pPr marL="0" indent="0" algn="ctr">
              <a:spcBef>
                <a:spcPct val="0"/>
              </a:spcBef>
              <a:buNone/>
              <a:defRPr sz="26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05351" y="2743200"/>
            <a:ext cx="3657600" cy="3213100"/>
          </a:xfrm>
        </p:spPr>
        <p:txBody>
          <a:bodyPr>
            <a:normAutofit/>
          </a:bodyPr>
          <a:lstStyle>
            <a:lvl1pPr>
              <a:defRPr sz="2000"/>
            </a:lvl1pPr>
            <a:lvl2pPr>
              <a:defRPr sz="1800"/>
            </a:lvl2pPr>
            <a:lvl3pPr>
              <a:defRPr sz="1800"/>
            </a:lvl3pPr>
            <a:lvl4pPr>
              <a:defRPr sz="1800"/>
            </a:lvl4pPr>
            <a:lvl5pPr>
              <a:defRPr sz="1800"/>
            </a:lvl5pPr>
            <a:lvl6pPr marL="2055813" indent="-344488">
              <a:defRPr sz="1800"/>
            </a:lvl6pPr>
            <a:lvl7pPr marL="2055813" indent="-344488">
              <a:defRPr sz="1800"/>
            </a:lvl7pPr>
            <a:lvl8pPr marL="2055813" indent="-344488">
              <a:defRPr sz="1800"/>
            </a:lvl8pPr>
            <a:lvl9pPr marL="2055813" indent="-344488">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115196-1C6F-4784-83AC-30756D8F10B3}" type="datetimeFigureOut">
              <a:rPr lang="en-US" smtClean="0"/>
              <a:t>9/21/11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Snip Diagonal Corner Rectangle 8"/>
          <p:cNvSpPr/>
          <p:nvPr/>
        </p:nvSpPr>
        <p:spPr>
          <a:xfrm flipV="1">
            <a:off x="228600" y="1707776"/>
            <a:ext cx="8686800" cy="4908176"/>
          </a:xfrm>
          <a:prstGeom prst="snip2DiagRect">
            <a:avLst>
              <a:gd name="adj1" fmla="val 0"/>
              <a:gd name="adj2" fmla="val 4003"/>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Snip Diagonal Corner Rectangle 9"/>
          <p:cNvSpPr/>
          <p:nvPr/>
        </p:nvSpPr>
        <p:spPr>
          <a:xfrm flipV="1">
            <a:off x="228600" y="228597"/>
            <a:ext cx="8686800" cy="1277473"/>
          </a:xfrm>
          <a:prstGeom prst="snip2DiagRect">
            <a:avLst>
              <a:gd name="adj1" fmla="val 0"/>
              <a:gd name="adj2" fmla="val 1167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115196-1C6F-4784-83AC-30756D8F10B3}" type="datetimeFigureOut">
              <a:rPr lang="en-US" smtClean="0"/>
              <a:t>9/21/11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Snip Diagonal Corner Rectangle 5"/>
          <p:cNvSpPr/>
          <p:nvPr/>
        </p:nvSpPr>
        <p:spPr>
          <a:xfrm flipV="1">
            <a:off x="228600" y="228600"/>
            <a:ext cx="8686800" cy="6387352"/>
          </a:xfrm>
          <a:prstGeom prst="snip2DiagRect">
            <a:avLst>
              <a:gd name="adj1" fmla="val 0"/>
              <a:gd name="adj2" fmla="val 2529"/>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115196-1C6F-4784-83AC-30756D8F10B3}" type="datetimeFigureOut">
              <a:rPr lang="en-US" smtClean="0"/>
              <a:t>9/21/11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9371D3E-5A18-49EB-AD2A-429AF165759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1"/>
          <p:cNvGrpSpPr/>
          <p:nvPr/>
        </p:nvGrpSpPr>
        <p:grpSpPr>
          <a:xfrm>
            <a:off x="228600" y="228600"/>
            <a:ext cx="4251960" cy="6387352"/>
            <a:chOff x="228600" y="228600"/>
            <a:chExt cx="4251960" cy="6387352"/>
          </a:xfrm>
        </p:grpSpPr>
        <p:sp>
          <p:nvSpPr>
            <p:cNvPr id="13" name="Snip Diagonal Corner Rectangle 12"/>
            <p:cNvSpPr/>
            <p:nvPr/>
          </p:nvSpPr>
          <p:spPr>
            <a:xfrm flipV="1">
              <a:off x="2286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Teardrop 13"/>
            <p:cNvSpPr>
              <a:spLocks noChangeAspect="1"/>
            </p:cNvSpPr>
            <p:nvPr/>
          </p:nvSpPr>
          <p:spPr>
            <a:xfrm>
              <a:off x="3886200" y="432548"/>
              <a:ext cx="355002" cy="355002"/>
            </a:xfrm>
            <a:prstGeom prst="teardrop">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5" name="Snip Diagonal Corner Rectangle 14"/>
          <p:cNvSpPr/>
          <p:nvPr/>
        </p:nvSpPr>
        <p:spPr>
          <a:xfrm flipV="1">
            <a:off x="4648200" y="228600"/>
            <a:ext cx="4251960" cy="6387352"/>
          </a:xfrm>
          <a:prstGeom prst="snip2DiagRect">
            <a:avLst>
              <a:gd name="adj1" fmla="val 0"/>
              <a:gd name="adj2" fmla="val 3794"/>
            </a:avLst>
          </a:prstGeom>
          <a:solidFill>
            <a:schemeClr val="bg1"/>
          </a:solidFill>
          <a:ln>
            <a:noFill/>
          </a:ln>
          <a:effectLst>
            <a:outerShdw blurRad="50800" dist="63500" dir="2700000" algn="tl"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525780" y="2177303"/>
            <a:ext cx="3657600" cy="1162050"/>
          </a:xfrm>
        </p:spPr>
        <p:txBody>
          <a:bodyPr anchor="b">
            <a:normAutofit/>
          </a:bodyPr>
          <a:lstStyle>
            <a:lvl1pPr algn="l">
              <a:defRPr sz="3000" b="0">
                <a:solidFill>
                  <a:schemeClr val="accent1"/>
                </a:solidFill>
              </a:defRPr>
            </a:lvl1pPr>
          </a:lstStyle>
          <a:p>
            <a:r>
              <a:rPr lang="en-US" smtClean="0"/>
              <a:t>Click to edit Master title style</a:t>
            </a:r>
            <a:endParaRPr/>
          </a:p>
        </p:txBody>
      </p:sp>
      <p:sp>
        <p:nvSpPr>
          <p:cNvPr id="3" name="Content Placeholder 2"/>
          <p:cNvSpPr>
            <a:spLocks noGrp="1"/>
          </p:cNvSpPr>
          <p:nvPr>
            <p:ph idx="1"/>
          </p:nvPr>
        </p:nvSpPr>
        <p:spPr>
          <a:xfrm>
            <a:off x="4945380" y="609600"/>
            <a:ext cx="3657600" cy="5334000"/>
          </a:xfrm>
        </p:spPr>
        <p:txBody>
          <a:bodyPr>
            <a:normAutofit/>
          </a:bodyPr>
          <a:lstStyle>
            <a:lvl1pPr>
              <a:defRPr sz="2200"/>
            </a:lvl1pPr>
            <a:lvl2pPr>
              <a:defRPr sz="20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25780" y="3352799"/>
            <a:ext cx="3657600" cy="2590801"/>
          </a:xfrm>
        </p:spPr>
        <p:txBody>
          <a:bodyPr>
            <a:normAutofit/>
          </a:bodyPr>
          <a:lstStyle>
            <a:lvl1pPr marL="0" indent="0">
              <a:lnSpc>
                <a:spcPct val="110000"/>
              </a:lnSpc>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762000" y="6297706"/>
            <a:ext cx="1295400" cy="365125"/>
          </a:xfrm>
        </p:spPr>
        <p:txBody>
          <a:bodyPr/>
          <a:lstStyle/>
          <a:p>
            <a:fld id="{B1115196-1C6F-4784-83AC-30756D8F10B3}" type="datetimeFigureOut">
              <a:rPr lang="en-US" smtClean="0"/>
              <a:t>9/21/11</a:t>
            </a:fld>
            <a:endParaRPr lang="en-US"/>
          </a:p>
        </p:txBody>
      </p:sp>
      <p:sp>
        <p:nvSpPr>
          <p:cNvPr id="6" name="Footer Placeholder 5"/>
          <p:cNvSpPr>
            <a:spLocks noGrp="1"/>
          </p:cNvSpPr>
          <p:nvPr>
            <p:ph type="ftr" sz="quarter" idx="11"/>
          </p:nvPr>
        </p:nvSpPr>
        <p:spPr>
          <a:xfrm>
            <a:off x="2057400" y="6297706"/>
            <a:ext cx="2339788" cy="365125"/>
          </a:xfrm>
        </p:spPr>
        <p:txBody>
          <a:bodyPr/>
          <a:lstStyle/>
          <a:p>
            <a:endParaRPr lang="en-US"/>
          </a:p>
        </p:txBody>
      </p:sp>
      <p:sp>
        <p:nvSpPr>
          <p:cNvPr id="7" name="Slide Number Placeholder 6"/>
          <p:cNvSpPr>
            <a:spLocks noGrp="1"/>
          </p:cNvSpPr>
          <p:nvPr>
            <p:ph type="sldNum" sz="quarter" idx="12"/>
          </p:nvPr>
        </p:nvSpPr>
        <p:spPr>
          <a:xfrm>
            <a:off x="304800" y="6297706"/>
            <a:ext cx="443753" cy="365125"/>
          </a:xfrm>
        </p:spPr>
        <p:txBody>
          <a:bodyPr/>
          <a:lstStyle>
            <a:lvl1pPr algn="l">
              <a:defRPr/>
            </a:lvl1pPr>
          </a:lstStyle>
          <a:p>
            <a:fld id="{19371D3E-5A18-49EB-AD2A-429AF165759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9463" y="295833"/>
            <a:ext cx="7583488" cy="1143000"/>
          </a:xfrm>
          <a:prstGeom prst="rect">
            <a:avLst/>
          </a:prstGeom>
        </p:spPr>
        <p:txBody>
          <a:bodyPr vert="horz" lIns="91440" tIns="45720" rIns="91440" bIns="45720" rtlCol="0" anchor="b" anchorCtr="0">
            <a:normAutofit/>
          </a:bodyPr>
          <a:lstStyle/>
          <a:p>
            <a:r>
              <a:rPr lang="en-US" smtClean="0"/>
              <a:t>Click to edit Master title style</a:t>
            </a:r>
            <a:endParaRPr/>
          </a:p>
        </p:txBody>
      </p:sp>
      <p:sp>
        <p:nvSpPr>
          <p:cNvPr id="3" name="Text Placeholder 2"/>
          <p:cNvSpPr>
            <a:spLocks noGrp="1"/>
          </p:cNvSpPr>
          <p:nvPr>
            <p:ph type="body" idx="1"/>
          </p:nvPr>
        </p:nvSpPr>
        <p:spPr>
          <a:xfrm>
            <a:off x="779463" y="1949824"/>
            <a:ext cx="7583488" cy="400722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228600" y="6243918"/>
            <a:ext cx="2133600" cy="365125"/>
          </a:xfrm>
          <a:prstGeom prst="rect">
            <a:avLst/>
          </a:prstGeom>
        </p:spPr>
        <p:txBody>
          <a:bodyPr vert="horz" lIns="91440" tIns="45720" rIns="91440" bIns="45720" rtlCol="0" anchor="ctr"/>
          <a:lstStyle>
            <a:lvl1pPr algn="l">
              <a:defRPr sz="1100" b="1">
                <a:solidFill>
                  <a:schemeClr val="bg1">
                    <a:lumMod val="65000"/>
                  </a:schemeClr>
                </a:solidFill>
              </a:defRPr>
            </a:lvl1pPr>
          </a:lstStyle>
          <a:p>
            <a:fld id="{B1115196-1C6F-4784-83AC-30756D8F10B3}" type="datetimeFigureOut">
              <a:rPr lang="en-US" smtClean="0"/>
              <a:t>9/21/11</a:t>
            </a:fld>
            <a:endParaRPr lang="en-US"/>
          </a:p>
        </p:txBody>
      </p:sp>
      <p:sp>
        <p:nvSpPr>
          <p:cNvPr id="5" name="Footer Placeholder 4"/>
          <p:cNvSpPr>
            <a:spLocks noGrp="1"/>
          </p:cNvSpPr>
          <p:nvPr>
            <p:ph type="ftr" sz="quarter" idx="3"/>
          </p:nvPr>
        </p:nvSpPr>
        <p:spPr>
          <a:xfrm>
            <a:off x="5867400" y="6248400"/>
            <a:ext cx="2895600" cy="365125"/>
          </a:xfrm>
          <a:prstGeom prst="rect">
            <a:avLst/>
          </a:prstGeom>
        </p:spPr>
        <p:txBody>
          <a:bodyPr vert="horz" lIns="91440" tIns="45720" rIns="91440" bIns="45720" rtlCol="0" anchor="ctr"/>
          <a:lstStyle>
            <a:lvl1pPr algn="r">
              <a:defRPr sz="1100" b="1">
                <a:solidFill>
                  <a:schemeClr val="bg1">
                    <a:lumMod val="65000"/>
                  </a:schemeClr>
                </a:solidFill>
              </a:defRPr>
            </a:lvl1pPr>
          </a:lstStyle>
          <a:p>
            <a:endParaRPr lang="en-US"/>
          </a:p>
        </p:txBody>
      </p:sp>
      <p:sp>
        <p:nvSpPr>
          <p:cNvPr id="6" name="Slide Number Placeholder 5"/>
          <p:cNvSpPr>
            <a:spLocks noGrp="1"/>
          </p:cNvSpPr>
          <p:nvPr>
            <p:ph type="sldNum" sz="quarter" idx="4"/>
          </p:nvPr>
        </p:nvSpPr>
        <p:spPr>
          <a:xfrm>
            <a:off x="4305300" y="6248400"/>
            <a:ext cx="533400" cy="365125"/>
          </a:xfrm>
          <a:prstGeom prst="rect">
            <a:avLst/>
          </a:prstGeom>
        </p:spPr>
        <p:txBody>
          <a:bodyPr vert="horz" lIns="91440" tIns="45720" rIns="91440" bIns="45720" rtlCol="0" anchor="ctr"/>
          <a:lstStyle>
            <a:lvl1pPr algn="ctr">
              <a:defRPr sz="1100" b="1">
                <a:solidFill>
                  <a:schemeClr val="bg1">
                    <a:lumMod val="65000"/>
                  </a:schemeClr>
                </a:solidFill>
              </a:defRPr>
            </a:lvl1pPr>
          </a:lstStyle>
          <a:p>
            <a:fld id="{19371D3E-5A18-49EB-AD2A-429AF165759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txStyles>
    <p:titleStyle>
      <a:lvl1pPr algn="l" defTabSz="914400" rtl="0" eaLnBrk="1" latinLnBrk="0" hangingPunct="1">
        <a:spcBef>
          <a:spcPct val="0"/>
        </a:spcBef>
        <a:buNone/>
        <a:defRPr sz="3800" kern="1200">
          <a:solidFill>
            <a:schemeClr val="tx1">
              <a:lumMod val="90000"/>
              <a:lumOff val="10000"/>
            </a:schemeClr>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2" pitchFamily="18" charset="2"/>
        <a:buChar char=""/>
        <a:defRPr sz="2200" kern="1200">
          <a:solidFill>
            <a:schemeClr val="tx1">
              <a:lumMod val="90000"/>
              <a:lumOff val="10000"/>
            </a:schemeClr>
          </a:solidFill>
          <a:latin typeface="+mn-lt"/>
          <a:ea typeface="+mn-ea"/>
          <a:cs typeface="+mn-cs"/>
        </a:defRPr>
      </a:lvl1pPr>
      <a:lvl2pPr marL="685800" indent="-336550" algn="l" defTabSz="914400" rtl="0" eaLnBrk="1" latinLnBrk="0" hangingPunct="1">
        <a:spcBef>
          <a:spcPts val="600"/>
        </a:spcBef>
        <a:buClr>
          <a:schemeClr val="accent1"/>
        </a:buClr>
        <a:buSzPct val="90000"/>
        <a:buFont typeface="Wingdings 2" pitchFamily="18" charset="2"/>
        <a:buChar char=""/>
        <a:defRPr sz="2000" kern="1200">
          <a:solidFill>
            <a:schemeClr val="tx1">
              <a:lumMod val="90000"/>
              <a:lumOff val="10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3pPr>
      <a:lvl4pPr marL="1371600" indent="-3365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2" pitchFamily="18" charset="2"/>
        <a:buChar char=""/>
        <a:defRPr sz="1800" kern="1200">
          <a:solidFill>
            <a:schemeClr val="tx1">
              <a:lumMod val="90000"/>
              <a:lumOff val="10000"/>
            </a:schemeClr>
          </a:solidFill>
          <a:latin typeface="+mn-lt"/>
          <a:ea typeface="+mn-ea"/>
          <a:cs typeface="+mn-cs"/>
        </a:defRPr>
      </a:lvl5pPr>
      <a:lvl6pPr marL="20558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6pPr>
      <a:lvl7pPr marL="2398713"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7pPr>
      <a:lvl8pPr marL="2743200" indent="-344488" algn="l" defTabSz="914400" rtl="0" eaLnBrk="1" latinLnBrk="0" hangingPunct="1">
        <a:spcBef>
          <a:spcPct val="20000"/>
        </a:spcBef>
        <a:buClr>
          <a:schemeClr val="accent1"/>
        </a:buClr>
        <a:buSzPct val="90000"/>
        <a:buFont typeface="Wingdings 2" pitchFamily="18" charset="2"/>
        <a:buChar char=""/>
        <a:defRPr lang="en-US" sz="1800" kern="1200" dirty="0" smtClean="0">
          <a:solidFill>
            <a:schemeClr val="tx1">
              <a:lumMod val="90000"/>
              <a:lumOff val="10000"/>
            </a:schemeClr>
          </a:solidFill>
          <a:latin typeface="+mn-lt"/>
          <a:ea typeface="+mn-ea"/>
          <a:cs typeface="+mn-cs"/>
        </a:defRPr>
      </a:lvl8pPr>
      <a:lvl9pPr marL="3087688" indent="-344488" algn="l" defTabSz="914400" rtl="0" eaLnBrk="1" latinLnBrk="0" hangingPunct="1">
        <a:spcBef>
          <a:spcPct val="20000"/>
        </a:spcBef>
        <a:buClr>
          <a:schemeClr val="accent1"/>
        </a:buClr>
        <a:buSzPct val="90000"/>
        <a:buFont typeface="Wingdings 2" pitchFamily="18" charset="2"/>
        <a:buChar char=""/>
        <a:defRPr lang="en-US" sz="1800" kern="1200" dirty="0">
          <a:solidFill>
            <a:schemeClr val="tx1">
              <a:lumMod val="90000"/>
              <a:lumOff val="10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2.gi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 Id="rId3"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4" Type="http://schemas.openxmlformats.org/officeDocument/2006/relationships/image" Target="../media/image5.png"/><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4" Type="http://schemas.openxmlformats.org/officeDocument/2006/relationships/image" Target="../media/image8.jpeg"/><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hyperlink" Target="mailto:loschiavo@pasco.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8123" y="3460186"/>
            <a:ext cx="5867400" cy="1954306"/>
          </a:xfrm>
        </p:spPr>
        <p:txBody>
          <a:bodyPr>
            <a:normAutofit fontScale="90000"/>
          </a:bodyPr>
          <a:lstStyle/>
          <a:p>
            <a:r>
              <a:rPr lang="en-US" dirty="0" smtClean="0"/>
              <a:t>PASCO scientific:</a:t>
            </a:r>
            <a:br>
              <a:rPr lang="en-US" dirty="0" smtClean="0"/>
            </a:br>
            <a:r>
              <a:rPr lang="en-US" dirty="0" smtClean="0"/>
              <a:t>Solid State Spectroscopy with SPARK</a:t>
            </a:r>
            <a:endParaRPr lang="en-US" dirty="0"/>
          </a:p>
        </p:txBody>
      </p:sp>
      <p:sp>
        <p:nvSpPr>
          <p:cNvPr id="3" name="Subtitle 2"/>
          <p:cNvSpPr>
            <a:spLocks noGrp="1"/>
          </p:cNvSpPr>
          <p:nvPr>
            <p:ph type="subTitle" idx="1"/>
          </p:nvPr>
        </p:nvSpPr>
        <p:spPr>
          <a:xfrm>
            <a:off x="1474566" y="6117593"/>
            <a:ext cx="5867400" cy="573741"/>
          </a:xfrm>
        </p:spPr>
        <p:txBody>
          <a:bodyPr>
            <a:noAutofit/>
          </a:bodyPr>
          <a:lstStyle/>
          <a:p>
            <a:r>
              <a:rPr lang="en-US" sz="1600" dirty="0" smtClean="0">
                <a:solidFill>
                  <a:srgbClr val="FFFFFF"/>
                </a:solidFill>
              </a:rPr>
              <a:t>Tom Loschiavo</a:t>
            </a:r>
          </a:p>
          <a:p>
            <a:r>
              <a:rPr lang="en-US" sz="1600" dirty="0" smtClean="0">
                <a:solidFill>
                  <a:srgbClr val="FFFFFF"/>
                </a:solidFill>
              </a:rPr>
              <a:t>Chemistry Education manager</a:t>
            </a:r>
            <a:endParaRPr lang="en-US" sz="1600" dirty="0">
              <a:solidFill>
                <a:srgbClr val="FFFFFF"/>
              </a:solidFill>
            </a:endParaRPr>
          </a:p>
        </p:txBody>
      </p:sp>
    </p:spTree>
    <p:extLst>
      <p:ext uri="{BB962C8B-B14F-4D97-AF65-F5344CB8AC3E}">
        <p14:creationId xmlns:p14="http://schemas.microsoft.com/office/powerpoint/2010/main" val="2928231455"/>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l_fi" descr="http://www.wellesley.edu/Chemistry/Chem105manual/Lab03/lab03_howitworks.gif"/>
          <p:cNvPicPr/>
          <p:nvPr/>
        </p:nvPicPr>
        <p:blipFill>
          <a:blip r:embed="rId3">
            <a:extLst>
              <a:ext uri="{28A0092B-C50C-407E-A947-70E740481C1C}">
                <a14:useLocalDpi xmlns:a14="http://schemas.microsoft.com/office/drawing/2010/main" val="0"/>
              </a:ext>
            </a:extLst>
          </a:blip>
          <a:srcRect/>
          <a:stretch>
            <a:fillRect/>
          </a:stretch>
        </p:blipFill>
        <p:spPr bwMode="auto">
          <a:xfrm>
            <a:off x="1681787" y="961121"/>
            <a:ext cx="5972058" cy="4920025"/>
          </a:xfrm>
          <a:prstGeom prst="rect">
            <a:avLst/>
          </a:prstGeom>
          <a:noFill/>
          <a:ln>
            <a:noFill/>
          </a:ln>
        </p:spPr>
      </p:pic>
    </p:spTree>
    <p:extLst>
      <p:ext uri="{BB962C8B-B14F-4D97-AF65-F5344CB8AC3E}">
        <p14:creationId xmlns:p14="http://schemas.microsoft.com/office/powerpoint/2010/main" val="90109309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Spectrometer basics</a:t>
            </a:r>
            <a:endParaRPr lang="en-US" dirty="0"/>
          </a:p>
        </p:txBody>
      </p:sp>
      <p:pic>
        <p:nvPicPr>
          <p:cNvPr id="7" name="Content Placeholder 6"/>
          <p:cNvPicPr>
            <a:picLocks noGrp="1"/>
          </p:cNvPicPr>
          <p:nvPr>
            <p:ph idx="1"/>
          </p:nvPr>
        </p:nvPicPr>
        <p:blipFill rotWithShape="1">
          <a:blip r:embed="rId2">
            <a:extLst>
              <a:ext uri="{28A0092B-C50C-407E-A947-70E740481C1C}">
                <a14:useLocalDpi xmlns:a14="http://schemas.microsoft.com/office/drawing/2010/main" val="0"/>
              </a:ext>
            </a:extLst>
          </a:blip>
          <a:srcRect l="1577" t="-1" r="-1577" b="803"/>
          <a:stretch/>
        </p:blipFill>
        <p:spPr bwMode="auto">
          <a:xfrm>
            <a:off x="1258480" y="2059545"/>
            <a:ext cx="3043233" cy="3661415"/>
          </a:xfrm>
          <a:prstGeom prst="rect">
            <a:avLst/>
          </a:prstGeom>
          <a:noFill/>
          <a:ln>
            <a:noFill/>
          </a:ln>
        </p:spPr>
      </p:pic>
      <p:sp>
        <p:nvSpPr>
          <p:cNvPr id="8" name="Rectangle 7"/>
          <p:cNvSpPr/>
          <p:nvPr/>
        </p:nvSpPr>
        <p:spPr>
          <a:xfrm>
            <a:off x="5260588" y="2027670"/>
            <a:ext cx="2736479" cy="3416320"/>
          </a:xfrm>
          <a:prstGeom prst="rect">
            <a:avLst/>
          </a:prstGeom>
        </p:spPr>
        <p:txBody>
          <a:bodyPr wrap="square">
            <a:spAutoFit/>
          </a:bodyPr>
          <a:lstStyle/>
          <a:p>
            <a:r>
              <a:rPr lang="en-US" dirty="0"/>
              <a:t>The light passes through an optical geometry </a:t>
            </a:r>
          </a:p>
          <a:p>
            <a:r>
              <a:rPr lang="en-US" dirty="0"/>
              <a:t>of </a:t>
            </a:r>
            <a:r>
              <a:rPr lang="en-US" dirty="0" smtClean="0"/>
              <a:t>focusing </a:t>
            </a:r>
            <a:r>
              <a:rPr lang="en-US" dirty="0"/>
              <a:t>mirrors and a reflection grating. </a:t>
            </a:r>
          </a:p>
          <a:p>
            <a:endParaRPr lang="en-US" dirty="0"/>
          </a:p>
          <a:p>
            <a:r>
              <a:rPr lang="en-US" dirty="0"/>
              <a:t>The spectrum falls on a linear CCD array with </a:t>
            </a:r>
          </a:p>
          <a:p>
            <a:r>
              <a:rPr lang="en-US" dirty="0"/>
              <a:t>hundreds of tiny sensors in a row so that each </a:t>
            </a:r>
          </a:p>
          <a:p>
            <a:r>
              <a:rPr lang="en-US" dirty="0"/>
              <a:t>sensor (often called a pixel) in the array corresponds to one wavelength.</a:t>
            </a:r>
          </a:p>
        </p:txBody>
      </p:sp>
    </p:spTree>
    <p:extLst>
      <p:ext uri="{BB962C8B-B14F-4D97-AF65-F5344CB8AC3E}">
        <p14:creationId xmlns:p14="http://schemas.microsoft.com/office/powerpoint/2010/main" val="381729240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Spectroscopy in the curriculum</a:t>
            </a:r>
            <a:endParaRPr lang="en-US" dirty="0"/>
          </a:p>
        </p:txBody>
      </p:sp>
      <p:sp>
        <p:nvSpPr>
          <p:cNvPr id="4" name="Content Placeholder 3"/>
          <p:cNvSpPr>
            <a:spLocks noGrp="1"/>
          </p:cNvSpPr>
          <p:nvPr>
            <p:ph idx="1"/>
          </p:nvPr>
        </p:nvSpPr>
        <p:spPr/>
        <p:txBody>
          <a:bodyPr/>
          <a:lstStyle/>
          <a:p>
            <a:r>
              <a:rPr lang="en-US" dirty="0" smtClean="0"/>
              <a:t> Emission –</a:t>
            </a:r>
          </a:p>
          <a:p>
            <a:pPr lvl="1"/>
            <a:r>
              <a:rPr lang="en-US" dirty="0" smtClean="0"/>
              <a:t>Light and matter /  structure of atoms</a:t>
            </a:r>
          </a:p>
          <a:p>
            <a:r>
              <a:rPr lang="en-US" dirty="0" smtClean="0"/>
              <a:t>Absorption</a:t>
            </a:r>
          </a:p>
          <a:p>
            <a:pPr lvl="1"/>
            <a:r>
              <a:rPr lang="en-US" dirty="0" smtClean="0"/>
              <a:t>Ion identification in solution</a:t>
            </a:r>
          </a:p>
          <a:p>
            <a:pPr lvl="1"/>
            <a:r>
              <a:rPr lang="en-US" dirty="0" smtClean="0"/>
              <a:t>Solute concentration – Beer’s Law</a:t>
            </a:r>
          </a:p>
          <a:p>
            <a:pPr lvl="1"/>
            <a:r>
              <a:rPr lang="en-US" dirty="0" smtClean="0"/>
              <a:t>Kinetics </a:t>
            </a:r>
          </a:p>
          <a:p>
            <a:pPr lvl="1"/>
            <a:r>
              <a:rPr lang="en-US" dirty="0" smtClean="0"/>
              <a:t>Equilibrium</a:t>
            </a:r>
            <a:endParaRPr lang="en-US" dirty="0"/>
          </a:p>
        </p:txBody>
      </p:sp>
    </p:spTree>
    <p:extLst>
      <p:ext uri="{BB962C8B-B14F-4D97-AF65-F5344CB8AC3E}">
        <p14:creationId xmlns:p14="http://schemas.microsoft.com/office/powerpoint/2010/main" val="55021668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Amadeus Spectrometer</a:t>
            </a:r>
            <a:endParaRPr lang="en-US" dirty="0"/>
          </a:p>
        </p:txBody>
      </p:sp>
      <p:sp>
        <p:nvSpPr>
          <p:cNvPr id="6" name="Text Placeholder 5"/>
          <p:cNvSpPr>
            <a:spLocks noGrp="1"/>
          </p:cNvSpPr>
          <p:nvPr>
            <p:ph type="body" sz="half" idx="2"/>
          </p:nvPr>
        </p:nvSpPr>
        <p:spPr>
          <a:xfrm>
            <a:off x="457200" y="5257799"/>
            <a:ext cx="8156448" cy="1035256"/>
          </a:xfrm>
        </p:spPr>
        <p:txBody>
          <a:bodyPr>
            <a:normAutofit/>
          </a:bodyPr>
          <a:lstStyle/>
          <a:p>
            <a:r>
              <a:rPr lang="en-US" dirty="0" smtClean="0"/>
              <a:t>Range:		350-850 nm</a:t>
            </a:r>
          </a:p>
          <a:p>
            <a:r>
              <a:rPr lang="en-US" dirty="0" smtClean="0"/>
              <a:t>Resolution:	3 nm (FWHM)</a:t>
            </a:r>
          </a:p>
          <a:p>
            <a:r>
              <a:rPr lang="en-US" dirty="0" smtClean="0"/>
              <a:t>Light Source:	Tungsten</a:t>
            </a:r>
            <a:endParaRPr lang="en-US" dirty="0"/>
          </a:p>
        </p:txBody>
      </p:sp>
      <p:pic>
        <p:nvPicPr>
          <p:cNvPr id="7" name="displayM" descr="http://www.pasco.com/images/products/se/SE7183_330_44688.jpg"/>
          <p:cNvPicPr/>
          <p:nvPr/>
        </p:nvPicPr>
        <p:blipFill>
          <a:blip r:embed="rId3">
            <a:extLst>
              <a:ext uri="{28A0092B-C50C-407E-A947-70E740481C1C}">
                <a14:useLocalDpi xmlns:a14="http://schemas.microsoft.com/office/drawing/2010/main" val="0"/>
              </a:ext>
            </a:extLst>
          </a:blip>
          <a:srcRect/>
          <a:stretch>
            <a:fillRect/>
          </a:stretch>
        </p:blipFill>
        <p:spPr bwMode="auto">
          <a:xfrm>
            <a:off x="1425801" y="446235"/>
            <a:ext cx="6292398" cy="3970345"/>
          </a:xfrm>
          <a:prstGeom prst="rect">
            <a:avLst/>
          </a:prstGeom>
          <a:noFill/>
          <a:ln>
            <a:noFill/>
          </a:ln>
        </p:spPr>
      </p:pic>
    </p:spTree>
    <p:extLst>
      <p:ext uri="{BB962C8B-B14F-4D97-AF65-F5344CB8AC3E}">
        <p14:creationId xmlns:p14="http://schemas.microsoft.com/office/powerpoint/2010/main" val="2048203917"/>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Amadeus on the SPARK</a:t>
            </a:r>
            <a:endParaRPr lang="en-US" dirty="0"/>
          </a:p>
        </p:txBody>
      </p:sp>
      <p:sp>
        <p:nvSpPr>
          <p:cNvPr id="3" name="Content Placeholder 2"/>
          <p:cNvSpPr>
            <a:spLocks noGrp="1"/>
          </p:cNvSpPr>
          <p:nvPr>
            <p:ph idx="1"/>
          </p:nvPr>
        </p:nvSpPr>
        <p:spPr/>
        <p:txBody>
          <a:bodyPr/>
          <a:lstStyle/>
          <a:p>
            <a:r>
              <a:rPr lang="en-US" dirty="0" smtClean="0"/>
              <a:t>Add </a:t>
            </a:r>
            <a:r>
              <a:rPr lang="en-US" dirty="0" err="1" smtClean="0"/>
              <a:t>SPARKvue</a:t>
            </a:r>
            <a:r>
              <a:rPr lang="en-US" dirty="0" smtClean="0"/>
              <a:t> image</a:t>
            </a:r>
            <a:endParaRPr lang="en-US" dirty="0"/>
          </a:p>
        </p:txBody>
      </p:sp>
      <p:pic>
        <p:nvPicPr>
          <p:cNvPr id="4" name="Picture 3"/>
          <p:cNvPicPr>
            <a:picLocks noChangeAspect="1"/>
          </p:cNvPicPr>
          <p:nvPr/>
        </p:nvPicPr>
        <p:blipFill>
          <a:blip r:embed="rId3"/>
          <a:stretch>
            <a:fillRect/>
          </a:stretch>
        </p:blipFill>
        <p:spPr>
          <a:xfrm>
            <a:off x="188919" y="154677"/>
            <a:ext cx="8757728" cy="6533979"/>
          </a:xfrm>
          <a:prstGeom prst="rect">
            <a:avLst/>
          </a:prstGeom>
        </p:spPr>
      </p:pic>
    </p:spTree>
    <p:extLst>
      <p:ext uri="{BB962C8B-B14F-4D97-AF65-F5344CB8AC3E}">
        <p14:creationId xmlns:p14="http://schemas.microsoft.com/office/powerpoint/2010/main" val="210862372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SPARKvue</a:t>
            </a:r>
            <a:endParaRPr lang="en-US" dirty="0"/>
          </a:p>
        </p:txBody>
      </p:sp>
      <p:sp>
        <p:nvSpPr>
          <p:cNvPr id="3" name="Text Placeholder 2"/>
          <p:cNvSpPr>
            <a:spLocks noGrp="1"/>
          </p:cNvSpPr>
          <p:nvPr>
            <p:ph type="body" sz="half" idx="2"/>
          </p:nvPr>
        </p:nvSpPr>
        <p:spPr>
          <a:xfrm>
            <a:off x="457200" y="5257799"/>
            <a:ext cx="8156448" cy="1103908"/>
          </a:xfrm>
        </p:spPr>
        <p:txBody>
          <a:bodyPr>
            <a:normAutofit/>
          </a:bodyPr>
          <a:lstStyle/>
          <a:p>
            <a:r>
              <a:rPr lang="en-US" dirty="0" smtClean="0"/>
              <a:t>Data Logging and Analysis software</a:t>
            </a:r>
          </a:p>
          <a:p>
            <a:r>
              <a:rPr lang="en-US" dirty="0" smtClean="0"/>
              <a:t>Same look/feel on handheld and on Computer</a:t>
            </a:r>
          </a:p>
          <a:p>
            <a:r>
              <a:rPr lang="en-US" dirty="0" smtClean="0"/>
              <a:t>Multiple Chemistry relevant sensors (include a Chemistry Sensor)</a:t>
            </a:r>
            <a:endParaRPr lang="en-US" dirty="0"/>
          </a:p>
        </p:txBody>
      </p:sp>
      <p:pic>
        <p:nvPicPr>
          <p:cNvPr id="5" name="displayM" descr="http://www.pasco.com/images/products/ps/PS2008A_front_330_99866.jpg"/>
          <p:cNvPicPr/>
          <p:nvPr/>
        </p:nvPicPr>
        <p:blipFill>
          <a:blip r:embed="rId3">
            <a:extLst>
              <a:ext uri="{28A0092B-C50C-407E-A947-70E740481C1C}">
                <a14:useLocalDpi xmlns:a14="http://schemas.microsoft.com/office/drawing/2010/main" val="0"/>
              </a:ext>
            </a:extLst>
          </a:blip>
          <a:srcRect/>
          <a:stretch>
            <a:fillRect/>
          </a:stretch>
        </p:blipFill>
        <p:spPr bwMode="auto">
          <a:xfrm>
            <a:off x="2082212" y="553715"/>
            <a:ext cx="5079682" cy="3817098"/>
          </a:xfrm>
          <a:prstGeom prst="rect">
            <a:avLst/>
          </a:prstGeom>
          <a:noFill/>
          <a:ln>
            <a:noFill/>
          </a:ln>
        </p:spPr>
      </p:pic>
      <p:pic>
        <p:nvPicPr>
          <p:cNvPr id="4" name="Picture 3"/>
          <p:cNvPicPr>
            <a:picLocks noChangeAspect="1"/>
          </p:cNvPicPr>
          <p:nvPr/>
        </p:nvPicPr>
        <p:blipFill>
          <a:blip r:embed="rId4"/>
          <a:stretch>
            <a:fillRect/>
          </a:stretch>
        </p:blipFill>
        <p:spPr>
          <a:xfrm>
            <a:off x="3612261" y="1704504"/>
            <a:ext cx="2362205" cy="1762397"/>
          </a:xfrm>
          <a:prstGeom prst="rect">
            <a:avLst/>
          </a:prstGeom>
        </p:spPr>
      </p:pic>
    </p:spTree>
    <p:extLst>
      <p:ext uri="{BB962C8B-B14F-4D97-AF65-F5344CB8AC3E}">
        <p14:creationId xmlns:p14="http://schemas.microsoft.com/office/powerpoint/2010/main" val="429306141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Spectroscopic Solutions</a:t>
            </a:r>
            <a:endParaRPr lang="en-US" dirty="0"/>
          </a:p>
        </p:txBody>
      </p:sp>
      <p:sp>
        <p:nvSpPr>
          <p:cNvPr id="3" name="Text Placeholder 2"/>
          <p:cNvSpPr>
            <a:spLocks noGrp="1"/>
          </p:cNvSpPr>
          <p:nvPr>
            <p:ph type="body" sz="half" idx="2"/>
          </p:nvPr>
        </p:nvSpPr>
        <p:spPr>
          <a:xfrm>
            <a:off x="457200" y="5257798"/>
            <a:ext cx="8156448" cy="1401399"/>
          </a:xfrm>
        </p:spPr>
        <p:txBody>
          <a:bodyPr>
            <a:normAutofit/>
          </a:bodyPr>
          <a:lstStyle/>
          <a:p>
            <a:r>
              <a:rPr lang="en-US" dirty="0" smtClean="0"/>
              <a:t>Colorimeter -  Absorbance and % Transmission of at 4 wavelengths </a:t>
            </a:r>
          </a:p>
          <a:p>
            <a:r>
              <a:rPr lang="en-US" dirty="0"/>
              <a:t>	</a:t>
            </a:r>
            <a:r>
              <a:rPr lang="en-US" dirty="0" smtClean="0"/>
              <a:t>(660 nm, 610 nm, 565 nm, 468 nm)</a:t>
            </a:r>
          </a:p>
          <a:p>
            <a:r>
              <a:rPr lang="en-US" dirty="0" smtClean="0"/>
              <a:t>Red-Tide – Higher resolutions spectrometer</a:t>
            </a:r>
          </a:p>
          <a:p>
            <a:r>
              <a:rPr lang="en-US" dirty="0"/>
              <a:t>	</a:t>
            </a:r>
            <a:r>
              <a:rPr lang="en-US" dirty="0" smtClean="0"/>
              <a:t>(Range: 350-1000 , Resolutions 2 nm)</a:t>
            </a:r>
            <a:endParaRPr lang="en-US" dirty="0"/>
          </a:p>
        </p:txBody>
      </p:sp>
      <p:pic>
        <p:nvPicPr>
          <p:cNvPr id="5" name="displayM" descr="http://www.pasco.com/images/products/ps/PS2642_330_29118.jpg"/>
          <p:cNvPicPr/>
          <p:nvPr/>
        </p:nvPicPr>
        <p:blipFill>
          <a:blip r:embed="rId3">
            <a:extLst>
              <a:ext uri="{28A0092B-C50C-407E-A947-70E740481C1C}">
                <a14:useLocalDpi xmlns:a14="http://schemas.microsoft.com/office/drawing/2010/main" val="0"/>
              </a:ext>
            </a:extLst>
          </a:blip>
          <a:srcRect/>
          <a:stretch>
            <a:fillRect/>
          </a:stretch>
        </p:blipFill>
        <p:spPr bwMode="auto">
          <a:xfrm>
            <a:off x="4732338" y="679575"/>
            <a:ext cx="3881310" cy="3302000"/>
          </a:xfrm>
          <a:prstGeom prst="rect">
            <a:avLst/>
          </a:prstGeom>
          <a:noFill/>
          <a:ln>
            <a:noFill/>
          </a:ln>
        </p:spPr>
      </p:pic>
      <p:pic>
        <p:nvPicPr>
          <p:cNvPr id="6" name="displayM" descr="http://www.pasco.com/images/products/ps/PS2121_330_29011.jpg"/>
          <p:cNvPicPr/>
          <p:nvPr/>
        </p:nvPicPr>
        <p:blipFill>
          <a:blip r:embed="rId4">
            <a:extLst>
              <a:ext uri="{28A0092B-C50C-407E-A947-70E740481C1C}">
                <a14:useLocalDpi xmlns:a14="http://schemas.microsoft.com/office/drawing/2010/main" val="0"/>
              </a:ext>
            </a:extLst>
          </a:blip>
          <a:srcRect/>
          <a:stretch>
            <a:fillRect/>
          </a:stretch>
        </p:blipFill>
        <p:spPr bwMode="auto">
          <a:xfrm>
            <a:off x="348525" y="679575"/>
            <a:ext cx="3815899" cy="3302000"/>
          </a:xfrm>
          <a:prstGeom prst="rect">
            <a:avLst/>
          </a:prstGeom>
          <a:noFill/>
          <a:ln>
            <a:noFill/>
          </a:ln>
        </p:spPr>
      </p:pic>
    </p:spTree>
    <p:extLst>
      <p:ext uri="{BB962C8B-B14F-4D97-AF65-F5344CB8AC3E}">
        <p14:creationId xmlns:p14="http://schemas.microsoft.com/office/powerpoint/2010/main" val="2144851860"/>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494076" y="1910799"/>
            <a:ext cx="5743245" cy="3046988"/>
          </a:xfrm>
          <a:prstGeom prst="rect">
            <a:avLst/>
          </a:prstGeom>
          <a:noFill/>
        </p:spPr>
        <p:txBody>
          <a:bodyPr wrap="square" rtlCol="0">
            <a:spAutoFit/>
          </a:bodyPr>
          <a:lstStyle/>
          <a:p>
            <a:r>
              <a:rPr lang="en-US" sz="3200" dirty="0" smtClean="0">
                <a:solidFill>
                  <a:schemeClr val="bg1"/>
                </a:solidFill>
              </a:rPr>
              <a:t>Tom Loschiavo</a:t>
            </a:r>
          </a:p>
          <a:p>
            <a:r>
              <a:rPr lang="en-US" sz="3200" dirty="0" smtClean="0">
                <a:solidFill>
                  <a:schemeClr val="bg1"/>
                </a:solidFill>
              </a:rPr>
              <a:t>Chemistry Education manager - PASCO scientific</a:t>
            </a:r>
          </a:p>
          <a:p>
            <a:endParaRPr lang="en-US" sz="3200" dirty="0">
              <a:solidFill>
                <a:schemeClr val="bg1"/>
              </a:solidFill>
            </a:endParaRPr>
          </a:p>
          <a:p>
            <a:r>
              <a:rPr lang="en-US" sz="3200" dirty="0" smtClean="0">
                <a:solidFill>
                  <a:schemeClr val="bg1"/>
                </a:solidFill>
                <a:hlinkClick r:id="rId2"/>
              </a:rPr>
              <a:t>loschiavo@pasco.com</a:t>
            </a:r>
            <a:endParaRPr lang="en-US" sz="3200" dirty="0" smtClean="0">
              <a:solidFill>
                <a:schemeClr val="bg1"/>
              </a:solidFill>
            </a:endParaRPr>
          </a:p>
          <a:p>
            <a:r>
              <a:rPr lang="en-US" sz="3200" dirty="0" err="1" smtClean="0">
                <a:solidFill>
                  <a:schemeClr val="bg1"/>
                </a:solidFill>
              </a:rPr>
              <a:t>www.pasco.com</a:t>
            </a:r>
            <a:endParaRPr lang="en-US" sz="3200" dirty="0">
              <a:solidFill>
                <a:schemeClr val="bg1"/>
              </a:solidFill>
            </a:endParaRPr>
          </a:p>
        </p:txBody>
      </p:sp>
    </p:spTree>
    <p:extLst>
      <p:ext uri="{BB962C8B-B14F-4D97-AF65-F5344CB8AC3E}">
        <p14:creationId xmlns:p14="http://schemas.microsoft.com/office/powerpoint/2010/main" val="3925749523"/>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ixel">
  <a:themeElements>
    <a:clrScheme name="Pixel">
      <a:dk1>
        <a:srgbClr val="103154"/>
      </a:dk1>
      <a:lt1>
        <a:srgbClr val="FFFFFF"/>
      </a:lt1>
      <a:dk2>
        <a:srgbClr val="00BFC3"/>
      </a:dk2>
      <a:lt2>
        <a:srgbClr val="0096FF"/>
      </a:lt2>
      <a:accent1>
        <a:srgbClr val="FF7F01"/>
      </a:accent1>
      <a:accent2>
        <a:srgbClr val="F1B015"/>
      </a:accent2>
      <a:accent3>
        <a:srgbClr val="FBEC85"/>
      </a:accent3>
      <a:accent4>
        <a:srgbClr val="D2C2F1"/>
      </a:accent4>
      <a:accent5>
        <a:srgbClr val="DA5AF4"/>
      </a:accent5>
      <a:accent6>
        <a:srgbClr val="9D09D1"/>
      </a:accent6>
      <a:hlink>
        <a:srgbClr val="1286C9"/>
      </a:hlink>
      <a:folHlink>
        <a:srgbClr val="A8C2E7"/>
      </a:folHlink>
    </a:clrScheme>
    <a:fontScheme name="Pixel">
      <a:majorFont>
        <a:latin typeface="Corbel"/>
        <a:ea typeface=""/>
        <a:cs typeface=""/>
        <a:font script="Jpan" typeface="メイリオ"/>
        <a:font script="Hans" typeface="宋体"/>
        <a:font script="Hant" typeface="新細明體"/>
      </a:majorFont>
      <a:minorFont>
        <a:latin typeface="Corbel"/>
        <a:ea typeface=""/>
        <a:cs typeface=""/>
        <a:font script="Jpan" typeface="メイリオ"/>
        <a:font script="Hans" typeface="宋体"/>
        <a:font script="Hant" typeface="新細明體"/>
      </a:minorFont>
    </a:fontScheme>
    <a:fmtScheme name="Pixel">
      <a:fillStyleLst>
        <a:solidFill>
          <a:schemeClr val="phClr"/>
        </a:solidFill>
        <a:solidFill>
          <a:schemeClr val="phClr">
            <a:satMod val="150000"/>
          </a:schemeClr>
        </a:solidFill>
        <a:solidFill>
          <a:schemeClr val="phClr">
            <a:shade val="80000"/>
            <a:lumMod val="90000"/>
          </a:scheme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50800" cap="flat" cmpd="sng" algn="ctr">
          <a:solidFill>
            <a:schemeClr val="phClr">
              <a:alpha val="80000"/>
            </a:schemeClr>
          </a:solidFill>
          <a:prstDash val="solid"/>
        </a:ln>
      </a:lnStyleLst>
      <a:effectStyleLst>
        <a:effectStyle>
          <a:effectLst/>
        </a:effectStyle>
        <a:effectStyle>
          <a:effectLst>
            <a:outerShdw blurRad="50800" dist="63500" dir="2700000" sx="102000" sy="102000" rotWithShape="0">
              <a:srgbClr val="000000">
                <a:alpha val="50000"/>
              </a:srgbClr>
            </a:outerShdw>
          </a:effectLst>
          <a:scene3d>
            <a:camera prst="orthographicFront">
              <a:rot lat="0" lon="0" rev="0"/>
            </a:camera>
            <a:lightRig rig="glow" dir="tl"/>
          </a:scene3d>
          <a:sp3d>
            <a:bevelT w="0" h="0"/>
          </a:sp3d>
        </a:effectStyle>
        <a:effectStyle>
          <a:effectLst>
            <a:outerShdw blurRad="63500" dist="38100" dir="3600000" sx="103000" sy="103000" rotWithShape="0">
              <a:srgbClr val="000000">
                <a:alpha val="60000"/>
              </a:srgbClr>
            </a:outerShdw>
          </a:effectLst>
          <a:scene3d>
            <a:camera prst="orthographicFront">
              <a:rot lat="0" lon="0" rev="0"/>
            </a:camera>
            <a:lightRig rig="flat" dir="t">
              <a:rot lat="0" lon="0" rev="5400000"/>
            </a:lightRig>
          </a:scene3d>
          <a:sp3d prstMaterial="softmetal">
            <a:bevelT w="63500" h="38100"/>
          </a:sp3d>
        </a:effectStyle>
      </a:effectStyleLst>
      <a:bgFillStyleLst>
        <a:solidFill>
          <a:schemeClr val="phClr"/>
        </a:solidFill>
        <a:gradFill rotWithShape="1">
          <a:gsLst>
            <a:gs pos="0">
              <a:schemeClr val="phClr">
                <a:tint val="100000"/>
                <a:shade val="95000"/>
                <a:satMod val="350000"/>
              </a:schemeClr>
            </a:gs>
            <a:gs pos="100000">
              <a:schemeClr val="phClr">
                <a:shade val="20000"/>
                <a:satMod val="150000"/>
              </a:schemeClr>
            </a:gs>
          </a:gsLst>
          <a:lin ang="5400000" scaled="0"/>
        </a:gradFill>
        <a:blipFill rotWithShape="1">
          <a:blip xmlns:r="http://schemas.openxmlformats.org/officeDocument/2006/relationships" r:embed="rId1">
            <a:duotone>
              <a:schemeClr val="phClr">
                <a:shade val="1000"/>
                <a:satMod val="400000"/>
              </a:schemeClr>
              <a:schemeClr val="phClr">
                <a:tint val="50000"/>
                <a:satMod val="4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Pixel.thmx</Template>
  <TotalTime>405</TotalTime>
  <Words>249</Words>
  <Application>Microsoft Macintosh PowerPoint</Application>
  <PresentationFormat>On-screen Show (4:3)</PresentationFormat>
  <Paragraphs>51</Paragraphs>
  <Slides>9</Slides>
  <Notes>5</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Pixel</vt:lpstr>
      <vt:lpstr>PASCO scientific: Solid State Spectroscopy with SPARK</vt:lpstr>
      <vt:lpstr>PowerPoint Presentation</vt:lpstr>
      <vt:lpstr>Spectrometer basics</vt:lpstr>
      <vt:lpstr>Spectroscopy in the curriculum</vt:lpstr>
      <vt:lpstr>Amadeus Spectrometer</vt:lpstr>
      <vt:lpstr>Amadeus on the SPARK</vt:lpstr>
      <vt:lpstr>SPARKvue</vt:lpstr>
      <vt:lpstr>Other Spectroscopic Solutions</vt:lpstr>
      <vt:lpstr>PowerPoint Presentation</vt:lpstr>
    </vt:vector>
  </TitlesOfParts>
  <Company>PASCO scientific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PASCO scientific: Solid State Spectroscopy with SPARK</dc:title>
  <dc:creator>Tom Loschiavo</dc:creator>
  <cp:lastModifiedBy>Tom Loschiavo</cp:lastModifiedBy>
  <cp:revision>13</cp:revision>
  <dcterms:created xsi:type="dcterms:W3CDTF">2011-09-17T01:18:15Z</dcterms:created>
  <dcterms:modified xsi:type="dcterms:W3CDTF">2011-09-21T20:48:20Z</dcterms:modified>
</cp:coreProperties>
</file>