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60" r:id="rId5"/>
    <p:sldId id="259" r:id="rId6"/>
    <p:sldId id="264" r:id="rId7"/>
    <p:sldId id="268" r:id="rId8"/>
    <p:sldId id="269" r:id="rId9"/>
    <p:sldId id="265" r:id="rId10"/>
    <p:sldId id="263" r:id="rId11"/>
    <p:sldId id="266" r:id="rId12"/>
    <p:sldId id="267" r:id="rId13"/>
    <p:sldId id="271" r:id="rId14"/>
    <p:sldId id="270" r:id="rId15"/>
    <p:sldId id="272" r:id="rId16"/>
    <p:sldId id="273" r:id="rId17"/>
    <p:sldId id="276" r:id="rId18"/>
    <p:sldId id="274" r:id="rId19"/>
    <p:sldId id="275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3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nesta\Documents\traditionalVS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Sheet1!$C$3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freezing" dir="t"/>
            </a:scene3d>
            <a:sp3d>
              <a:bevelT/>
            </a:sp3d>
          </c:spPr>
          <c:cat>
            <c:numRef>
              <c:f>Sheet1!$B$4:$B$20</c:f>
              <c:numCache>
                <c:formatCode>General</c:formatCode>
                <c:ptCount val="17"/>
                <c:pt idx="0">
                  <c:v>8.0000000000000057E-2</c:v>
                </c:pt>
                <c:pt idx="1">
                  <c:v>0.12000000000000002</c:v>
                </c:pt>
                <c:pt idx="2">
                  <c:v>0.16000000000000009</c:v>
                </c:pt>
                <c:pt idx="3">
                  <c:v>0.2</c:v>
                </c:pt>
                <c:pt idx="4">
                  <c:v>0.24000000000000007</c:v>
                </c:pt>
                <c:pt idx="5">
                  <c:v>0.28000000000000008</c:v>
                </c:pt>
                <c:pt idx="6">
                  <c:v>0.32000000000000017</c:v>
                </c:pt>
                <c:pt idx="7">
                  <c:v>0.36000000000000015</c:v>
                </c:pt>
                <c:pt idx="8">
                  <c:v>0.4</c:v>
                </c:pt>
                <c:pt idx="9">
                  <c:v>0.44000000000000017</c:v>
                </c:pt>
                <c:pt idx="10">
                  <c:v>0.48000000000000015</c:v>
                </c:pt>
                <c:pt idx="11">
                  <c:v>0.52</c:v>
                </c:pt>
                <c:pt idx="12">
                  <c:v>0.56000000000000005</c:v>
                </c:pt>
                <c:pt idx="13">
                  <c:v>0.60000000000000031</c:v>
                </c:pt>
                <c:pt idx="14">
                  <c:v>0.64000000000000035</c:v>
                </c:pt>
                <c:pt idx="15">
                  <c:v>0.6800000000000006</c:v>
                </c:pt>
                <c:pt idx="16">
                  <c:v>0.72000000000000031</c:v>
                </c:pt>
              </c:numCache>
            </c:numRef>
          </c:cat>
          <c:val>
            <c:numRef>
              <c:f>Sheet1!$C$4:$C$20</c:f>
              <c:numCache>
                <c:formatCode>General</c:formatCode>
                <c:ptCount val="17"/>
                <c:pt idx="1">
                  <c:v>8.0000000000000057E-2</c:v>
                </c:pt>
                <c:pt idx="2">
                  <c:v>8.0000000000000057E-2</c:v>
                </c:pt>
                <c:pt idx="3">
                  <c:v>0.15000000000000008</c:v>
                </c:pt>
                <c:pt idx="4">
                  <c:v>0.5</c:v>
                </c:pt>
                <c:pt idx="5">
                  <c:v>0.21000000000000008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2"/>
          <c:order val="1"/>
          <c:tx>
            <c:strRef>
              <c:f>Sheet1!$D$3</c:f>
              <c:strCache>
                <c:ptCount val="1"/>
                <c:pt idx="0">
                  <c:v>Interactive Engagement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freezing" dir="t"/>
            </a:scene3d>
            <a:sp3d>
              <a:bevelT/>
            </a:sp3d>
          </c:spPr>
          <c:cat>
            <c:numRef>
              <c:f>Sheet1!$B$4:$B$20</c:f>
              <c:numCache>
                <c:formatCode>General</c:formatCode>
                <c:ptCount val="17"/>
                <c:pt idx="0">
                  <c:v>8.0000000000000057E-2</c:v>
                </c:pt>
                <c:pt idx="1">
                  <c:v>0.12000000000000002</c:v>
                </c:pt>
                <c:pt idx="2">
                  <c:v>0.16000000000000009</c:v>
                </c:pt>
                <c:pt idx="3">
                  <c:v>0.2</c:v>
                </c:pt>
                <c:pt idx="4">
                  <c:v>0.24000000000000007</c:v>
                </c:pt>
                <c:pt idx="5">
                  <c:v>0.28000000000000008</c:v>
                </c:pt>
                <c:pt idx="6">
                  <c:v>0.32000000000000017</c:v>
                </c:pt>
                <c:pt idx="7">
                  <c:v>0.36000000000000015</c:v>
                </c:pt>
                <c:pt idx="8">
                  <c:v>0.4</c:v>
                </c:pt>
                <c:pt idx="9">
                  <c:v>0.44000000000000017</c:v>
                </c:pt>
                <c:pt idx="10">
                  <c:v>0.48000000000000015</c:v>
                </c:pt>
                <c:pt idx="11">
                  <c:v>0.52</c:v>
                </c:pt>
                <c:pt idx="12">
                  <c:v>0.56000000000000005</c:v>
                </c:pt>
                <c:pt idx="13">
                  <c:v>0.60000000000000031</c:v>
                </c:pt>
                <c:pt idx="14">
                  <c:v>0.64000000000000035</c:v>
                </c:pt>
                <c:pt idx="15">
                  <c:v>0.6800000000000006</c:v>
                </c:pt>
                <c:pt idx="16">
                  <c:v>0.72000000000000031</c:v>
                </c:pt>
              </c:numCache>
            </c:numRef>
          </c:cat>
          <c:val>
            <c:numRef>
              <c:f>Sheet1!$D$4:$D$20</c:f>
              <c:numCache>
                <c:formatCode>General</c:formatCode>
                <c:ptCount val="17"/>
                <c:pt idx="3">
                  <c:v>2.0000000000000014E-2</c:v>
                </c:pt>
                <c:pt idx="4">
                  <c:v>0.11000000000000004</c:v>
                </c:pt>
                <c:pt idx="5">
                  <c:v>2.0000000000000014E-2</c:v>
                </c:pt>
                <c:pt idx="6">
                  <c:v>2.0000000000000014E-2</c:v>
                </c:pt>
                <c:pt idx="7">
                  <c:v>9.0000000000000052E-2</c:v>
                </c:pt>
                <c:pt idx="8">
                  <c:v>4.0000000000000029E-2</c:v>
                </c:pt>
                <c:pt idx="9">
                  <c:v>0.11000000000000004</c:v>
                </c:pt>
                <c:pt idx="10">
                  <c:v>0.11000000000000004</c:v>
                </c:pt>
                <c:pt idx="11">
                  <c:v>0.12000000000000002</c:v>
                </c:pt>
                <c:pt idx="12">
                  <c:v>9.0000000000000052E-2</c:v>
                </c:pt>
                <c:pt idx="13">
                  <c:v>0.17</c:v>
                </c:pt>
                <c:pt idx="14">
                  <c:v>9.0000000000000052E-2</c:v>
                </c:pt>
                <c:pt idx="15">
                  <c:v>4.0000000000000029E-2</c:v>
                </c:pt>
                <c:pt idx="16">
                  <c:v>0</c:v>
                </c:pt>
              </c:numCache>
            </c:numRef>
          </c:val>
        </c:ser>
        <c:gapWidth val="28"/>
        <c:overlap val="-21"/>
        <c:axId val="173275008"/>
        <c:axId val="173409408"/>
      </c:barChart>
      <c:catAx>
        <c:axId val="1732750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&lt;g&gt;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73409408"/>
        <c:crosses val="autoZero"/>
        <c:auto val="1"/>
        <c:lblAlgn val="ctr"/>
        <c:lblOffset val="100"/>
      </c:catAx>
      <c:valAx>
        <c:axId val="173409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Fraction of Courses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crossAx val="17327500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A9F7E-A9CE-4A08-963C-BC8A5E21E6E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5413-F543-4EF4-9522-08A1543DD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60D-0EAD-47E2-B507-F6873EA663F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F169-F320-4A47-BC3C-448B66CE6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60D-0EAD-47E2-B507-F6873EA663F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F169-F320-4A47-BC3C-448B66CE6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60D-0EAD-47E2-B507-F6873EA663F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F169-F320-4A47-BC3C-448B66CE6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60D-0EAD-47E2-B507-F6873EA663F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F169-F320-4A47-BC3C-448B66CE6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60D-0EAD-47E2-B507-F6873EA663F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F169-F320-4A47-BC3C-448B66CE6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60D-0EAD-47E2-B507-F6873EA663F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F169-F320-4A47-BC3C-448B66CE6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60D-0EAD-47E2-B507-F6873EA663F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F169-F320-4A47-BC3C-448B66CE6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60D-0EAD-47E2-B507-F6873EA663F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F169-F320-4A47-BC3C-448B66CE6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60D-0EAD-47E2-B507-F6873EA663F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F169-F320-4A47-BC3C-448B66CE6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60D-0EAD-47E2-B507-F6873EA663F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F169-F320-4A47-BC3C-448B66CE6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60D-0EAD-47E2-B507-F6873EA663F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F169-F320-4A47-BC3C-448B66CE6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460D-0EAD-47E2-B507-F6873EA663F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F169-F320-4A47-BC3C-448B66CE6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rkchemistry.com/clicker/" TargetMode="External"/><Relationship Id="rId13" Type="http://schemas.openxmlformats.org/officeDocument/2006/relationships/image" Target="../media/image18.png"/><Relationship Id="rId3" Type="http://schemas.openxmlformats.org/officeDocument/2006/relationships/hyperlink" Target="http://www.kongregate.com/games/CellCraft/cellcraft" TargetMode="External"/><Relationship Id="rId7" Type="http://schemas.openxmlformats.org/officeDocument/2006/relationships/hyperlink" Target="http://www.starkchemistry.com/clicker/cpanel.htm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quia.com/shared/chemistry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://www.chemgametutor.com/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hyperlink" Target="http://eterna.cmu.edu/" TargetMode="External"/><Relationship Id="rId9" Type="http://schemas.openxmlformats.org/officeDocument/2006/relationships/hyperlink" Target="http://www.starkchemistry.com/ice" TargetMode="External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qrcode.kaywa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ducation_in_Second_Lif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asutra.com/view/feature/3085/behavioral_game_design.php?page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rrupted_Blood_inciden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wowwiki.com/Alchemy_illustrious_recip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rRgXUFnfKIY&amp;eurl=http://content5.clipmarks.com/content/5535930E-335A-4567-9308-83DE2093594C/&amp;feature=player_embedd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Ice\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Ice\b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1" y="1138059"/>
            <a:ext cx="8000999" cy="5262979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PVE: </a:t>
            </a:r>
            <a:r>
              <a:rPr lang="en-US" sz="2400" dirty="0" smtClean="0"/>
              <a:t>Player Versus Enemy</a:t>
            </a:r>
          </a:p>
          <a:p>
            <a:endParaRPr lang="en-US" sz="2400" b="1" dirty="0"/>
          </a:p>
          <a:p>
            <a:r>
              <a:rPr lang="en-US" sz="2400" b="1" dirty="0" smtClean="0"/>
              <a:t>PVP: </a:t>
            </a:r>
            <a:r>
              <a:rPr lang="en-US" sz="2400" dirty="0" smtClean="0"/>
              <a:t>Player versus Player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Griefer</a:t>
            </a:r>
            <a:r>
              <a:rPr lang="en-US" sz="2400" b="1" dirty="0" smtClean="0"/>
              <a:t>: </a:t>
            </a:r>
            <a:r>
              <a:rPr lang="en-US" sz="2400" dirty="0" smtClean="0"/>
              <a:t>is a player in a multiplayer video game that deliberately irritates and harasses other players.</a:t>
            </a:r>
          </a:p>
          <a:p>
            <a:endParaRPr lang="en-US" sz="2400" b="1" dirty="0"/>
          </a:p>
          <a:p>
            <a:r>
              <a:rPr lang="en-US" sz="2400" b="1" dirty="0" smtClean="0"/>
              <a:t>Learning Curve: </a:t>
            </a:r>
            <a:r>
              <a:rPr lang="en-US" sz="2400" dirty="0" smtClean="0"/>
              <a:t>It is impossible for a player to enjoy a game if he does not know how to play. Most games come with a game manual, but almost no one reads the manual.</a:t>
            </a:r>
          </a:p>
          <a:p>
            <a:r>
              <a:rPr lang="en-US" sz="2400" dirty="0" smtClean="0"/>
              <a:t>Video games are designed to teach the game concepts while actually playing the game, the player should have fun within seconds when playing the game for the first time.</a:t>
            </a:r>
          </a:p>
          <a:p>
            <a:r>
              <a:rPr lang="en-US" sz="2400" dirty="0" smtClean="0"/>
              <a:t>A steep learning curve is synonymous of game design failure.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2201" y="228600"/>
            <a:ext cx="39195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GAME DESIGN BASICS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Ice\b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1" y="1138059"/>
            <a:ext cx="8000999" cy="1938992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Behavioral Game Design (aka reinforcement): </a:t>
            </a:r>
            <a:r>
              <a:rPr lang="en-US" sz="2400" dirty="0" smtClean="0"/>
              <a:t>a player will get </a:t>
            </a:r>
            <a:r>
              <a:rPr lang="en-US" sz="2400" b="1" dirty="0" smtClean="0"/>
              <a:t>rewards</a:t>
            </a:r>
            <a:r>
              <a:rPr lang="en-US" sz="2400" dirty="0" smtClean="0"/>
              <a:t> while playing a game (level-ups, in-game currency, equipment, etc.) The best games are designed to carefully combine a fixed ratio, random ratio and variable ratio reward schedules to intentionally create addiction in the player.</a:t>
            </a:r>
            <a:r>
              <a:rPr lang="en-US" sz="2400" baseline="30000" dirty="0" smtClean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2201" y="228600"/>
            <a:ext cx="39195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GAME DESIGN BASICS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16552"/>
            <a:ext cx="299094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Ice\b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288608" y="2438400"/>
            <a:ext cx="3505200" cy="2514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Callout 9"/>
          <p:cNvSpPr/>
          <p:nvPr/>
        </p:nvSpPr>
        <p:spPr>
          <a:xfrm>
            <a:off x="411808" y="1524000"/>
            <a:ext cx="5105400" cy="4343400"/>
          </a:xfrm>
          <a:prstGeom prst="rightArrowCallout">
            <a:avLst>
              <a:gd name="adj1" fmla="val 18620"/>
              <a:gd name="adj2" fmla="val 16706"/>
              <a:gd name="adj3" fmla="val 12028"/>
              <a:gd name="adj4" fmla="val 8480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4208" y="1765280"/>
            <a:ext cx="4114799" cy="3416320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Game Design Components 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Extensive use of multimedia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Interactivity – not Reactivity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Emotion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Social interaction: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Teamwork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Competition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Reinforcement learning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2442" y="228600"/>
            <a:ext cx="7079117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MAKES SOME ONLINE GAMES SO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FUN AND ADDICTIVE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7208" y="2568476"/>
            <a:ext cx="3048000" cy="2308324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Results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Fun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Engagement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Motivation/Addiction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:\Ice\bk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305800" cy="2677656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few definitions from Information Science…</a:t>
            </a:r>
          </a:p>
          <a:p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Non interactive</a:t>
            </a:r>
            <a:r>
              <a:rPr lang="en-US" sz="2400" dirty="0" smtClean="0"/>
              <a:t>: a message is not related to previous messages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Reactive</a:t>
            </a:r>
            <a:r>
              <a:rPr lang="en-US" sz="2400" dirty="0" smtClean="0"/>
              <a:t>: a message is related only to one immediately previous message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Interactive</a:t>
            </a:r>
            <a:r>
              <a:rPr lang="en-US" sz="2400" dirty="0" smtClean="0"/>
              <a:t>: a message is related to a number of previous messages and to the relationship between them</a:t>
            </a: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01699" y="228600"/>
            <a:ext cx="594060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INTERACTIVITY – NOT REACTIVITY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52" name="Picture 4" descr="L:\Ice\c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10000"/>
            <a:ext cx="1524000" cy="152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Callout 7"/>
          <p:cNvSpPr/>
          <p:nvPr/>
        </p:nvSpPr>
        <p:spPr>
          <a:xfrm>
            <a:off x="7239000" y="3962400"/>
            <a:ext cx="457200" cy="304800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 flipH="1">
            <a:off x="7543800" y="4038600"/>
            <a:ext cx="457200" cy="304800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5" name="Picture 7" descr="L:\Ice\no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6050" y="3810000"/>
            <a:ext cx="1524000" cy="152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&quot;No&quot; Symbol 10"/>
          <p:cNvSpPr/>
          <p:nvPr/>
        </p:nvSpPr>
        <p:spPr>
          <a:xfrm>
            <a:off x="2533650" y="3657600"/>
            <a:ext cx="1885950" cy="1828800"/>
          </a:xfrm>
          <a:prstGeom prst="noSmoking">
            <a:avLst>
              <a:gd name="adj" fmla="val 1079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656" name="Picture 8" descr="L:\Ice\nokeyboar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810000"/>
            <a:ext cx="1524000" cy="1523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&quot;No&quot; Symbol 14"/>
          <p:cNvSpPr/>
          <p:nvPr/>
        </p:nvSpPr>
        <p:spPr>
          <a:xfrm>
            <a:off x="533400" y="3657600"/>
            <a:ext cx="1885950" cy="1828800"/>
          </a:xfrm>
          <a:prstGeom prst="noSmoking">
            <a:avLst>
              <a:gd name="adj" fmla="val 1079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5715000"/>
            <a:ext cx="6629400" cy="830997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Typing an answer and getting “correct/incorrect” as a feedback is not interactivity</a:t>
            </a:r>
            <a:endParaRPr lang="en-US" sz="2400" b="1" dirty="0" smtClean="0"/>
          </a:p>
        </p:txBody>
      </p:sp>
      <p:sp>
        <p:nvSpPr>
          <p:cNvPr id="20" name="Bent Arrow 19"/>
          <p:cNvSpPr/>
          <p:nvPr/>
        </p:nvSpPr>
        <p:spPr>
          <a:xfrm rot="16200000">
            <a:off x="1257300" y="5600700"/>
            <a:ext cx="609600" cy="685800"/>
          </a:xfrm>
          <a:prstGeom prst="bentArrow">
            <a:avLst>
              <a:gd name="adj1" fmla="val 31926"/>
              <a:gd name="adj2" fmla="val 33658"/>
              <a:gd name="adj3" fmla="val 35390"/>
              <a:gd name="adj4" fmla="val 437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:\Ice\bk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990600"/>
            <a:ext cx="8382000" cy="1200329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Concepts of game and graphic design are easy to apply to a power point presentation, for instance, functional groups could have their own color: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5486" y="228600"/>
            <a:ext cx="567302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SYNESTHESIA AND MULTIMEDIA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2286000"/>
          <a:ext cx="8153400" cy="283779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981200"/>
                <a:gridCol w="6172200"/>
              </a:tblGrid>
              <a:tr h="5806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-COOH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Carboxylic acids in red (</a:t>
                      </a:r>
                      <a:r>
                        <a:rPr lang="en-US" baseline="0" dirty="0" smtClean="0"/>
                        <a:t>they often behave like acids)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alpha val="74000"/>
                      </a:schemeClr>
                    </a:solidFill>
                  </a:tcPr>
                </a:tc>
              </a:tr>
              <a:tr h="7147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-N-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>
                    <a:solidFill>
                      <a:schemeClr val="bg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Amines in blue</a:t>
                      </a:r>
                      <a:r>
                        <a:rPr lang="en-US" baseline="0" dirty="0" smtClean="0"/>
                        <a:t> (they often behave like bases)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alpha val="74000"/>
                      </a:schemeClr>
                    </a:solidFill>
                  </a:tcPr>
                </a:tc>
              </a:tr>
              <a:tr h="5806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effectLst>
                            <a:outerShdw blurRad="63500" dist="38100" dir="2700000" algn="tl" rotWithShape="0">
                              <a:prstClr val="black"/>
                            </a:outerShdw>
                          </a:effectLst>
                        </a:rPr>
                        <a:t>-OH</a:t>
                      </a:r>
                      <a:endParaRPr lang="en-US" sz="2800" b="1" dirty="0">
                        <a:solidFill>
                          <a:srgbClr val="FFC000"/>
                        </a:solidFill>
                        <a:effectLst>
                          <a:outerShdw blurRad="63500" dist="38100" dir="2700000" algn="tl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alpha val="74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-COOH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+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effectLst>
                            <a:outerShdw blurRad="63500" dist="38100" dir="2700000" algn="tl" rotWithShape="0">
                              <a:prstClr val="black"/>
                            </a:outerShdw>
                          </a:effectLst>
                        </a:rPr>
                        <a:t>-OH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sym typeface="Wingdings" pitchFamily="2" charset="2"/>
                        </a:rPr>
                        <a:t>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sym typeface="Wingdings" pitchFamily="2" charset="2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63500" dist="38100" dir="2700000" algn="tl" rotWithShape="0">
                              <a:prstClr val="black"/>
                            </a:outerShdw>
                          </a:effectLst>
                        </a:rPr>
                        <a:t>-C-O-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Alcohols in yellow and ester</a:t>
                      </a:r>
                      <a:r>
                        <a:rPr lang="en-US" sz="1800" baseline="0" dirty="0" smtClean="0"/>
                        <a:t>s in orange, since in Fischer </a:t>
                      </a:r>
                      <a:r>
                        <a:rPr lang="en-US" sz="1800" baseline="0" dirty="0" err="1" smtClean="0"/>
                        <a:t>esterification</a:t>
                      </a:r>
                      <a:r>
                        <a:rPr lang="en-US" sz="1800" baseline="0" dirty="0" smtClean="0"/>
                        <a:t> an ester is obtained from an alcohol and a c. acid </a:t>
                      </a:r>
                      <a:endParaRPr lang="en-US" sz="1800" dirty="0" smtClean="0"/>
                    </a:p>
                  </a:txBody>
                  <a:tcPr anchor="ctr">
                    <a:solidFill>
                      <a:schemeClr val="bg1">
                        <a:alpha val="74000"/>
                      </a:schemeClr>
                    </a:solidFill>
                  </a:tcPr>
                </a:tc>
              </a:tr>
              <a:tr h="580697"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rgbClr val="FFC000"/>
                        </a:solidFill>
                        <a:effectLst>
                          <a:outerShdw blurRad="63500" dist="38100" dir="2700000" algn="tl" rotWithShape="0">
                            <a:prstClr val="black"/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63500" dist="38100" dir="2700000" algn="tl" rotWithShape="0">
                              <a:prstClr val="black"/>
                            </a:outerShdw>
                          </a:effectLst>
                        </a:rPr>
                        <a:t>-C-O-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63500" dist="38100" dir="2700000" algn="tl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C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alpha val="74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>
            <a:off x="1371600" y="3352800"/>
            <a:ext cx="153194" cy="794"/>
          </a:xfrm>
          <a:prstGeom prst="line">
            <a:avLst/>
          </a:prstGeom>
          <a:ln w="317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074336" y="4149209"/>
            <a:ext cx="426720" cy="575985"/>
            <a:chOff x="1020546" y="4149209"/>
            <a:chExt cx="426720" cy="575985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1112837" y="4648200"/>
              <a:ext cx="153194" cy="79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  <a:effectLst>
              <a:outerShdw blurRad="50800" dist="127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1189831" y="4648200"/>
              <a:ext cx="153194" cy="79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  <a:effectLst>
              <a:outerShdw blurRad="50800" dist="127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020546" y="4149209"/>
              <a:ext cx="4267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dist="38100" dir="2700000" algn="tl" rotWithShape="0">
                      <a:prstClr val="black"/>
                    </a:outerShdw>
                  </a:effectLst>
                </a:rPr>
                <a:t>O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54548" y="3369270"/>
            <a:ext cx="426720" cy="575985"/>
            <a:chOff x="1020546" y="4149209"/>
            <a:chExt cx="426720" cy="575985"/>
          </a:xfrm>
        </p:grpSpPr>
        <p:cxnSp>
          <p:nvCxnSpPr>
            <p:cNvPr id="34" name="Straight Connector 33"/>
            <p:cNvCxnSpPr/>
            <p:nvPr/>
          </p:nvCxnSpPr>
          <p:spPr>
            <a:xfrm rot="5400000">
              <a:off x="1112837" y="4648200"/>
              <a:ext cx="153194" cy="79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  <a:effectLst>
              <a:outerShdw blurRad="50800" dist="127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89831" y="4648200"/>
              <a:ext cx="153194" cy="79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  <a:effectLst>
              <a:outerShdw blurRad="50800" dist="127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1020546" y="4149209"/>
              <a:ext cx="4267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dist="38100" dir="2700000" algn="tl" rotWithShape="0">
                      <a:prstClr val="black"/>
                    </a:outerShdw>
                  </a:effectLst>
                </a:rPr>
                <a:t>O</a:t>
              </a:r>
              <a:endParaRPr lang="en-US" sz="2800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461508" y="5664805"/>
            <a:ext cx="1587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600" dirty="0"/>
          </a:p>
        </p:txBody>
      </p:sp>
      <p:sp>
        <p:nvSpPr>
          <p:cNvPr id="38" name="&quot;No&quot; Symbol 37"/>
          <p:cNvSpPr/>
          <p:nvPr/>
        </p:nvSpPr>
        <p:spPr>
          <a:xfrm>
            <a:off x="493059" y="5265268"/>
            <a:ext cx="1479176" cy="1434353"/>
          </a:xfrm>
          <a:prstGeom prst="noSmoking">
            <a:avLst>
              <a:gd name="adj" fmla="val 79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52165" y="5723964"/>
            <a:ext cx="5844988" cy="461665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“Colorful” does not always mean “better” </a:t>
            </a:r>
            <a:endParaRPr lang="en-US" sz="2400" b="1" dirty="0" smtClean="0"/>
          </a:p>
        </p:txBody>
      </p:sp>
      <p:sp>
        <p:nvSpPr>
          <p:cNvPr id="40" name="Left Arrow 39"/>
          <p:cNvSpPr/>
          <p:nvPr/>
        </p:nvSpPr>
        <p:spPr>
          <a:xfrm>
            <a:off x="2277035" y="5809130"/>
            <a:ext cx="412376" cy="3048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:\Ice\bk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9442" y="228600"/>
            <a:ext cx="698511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ONLINE CHEMISTRY GAMES AND TOOLS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1067109"/>
          <a:ext cx="8382000" cy="526228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057400"/>
                <a:gridCol w="6324600"/>
              </a:tblGrid>
              <a:tr h="877047"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Cellcraft</a:t>
                      </a:r>
                      <a:r>
                        <a:rPr lang="en-US" sz="18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: Very good for the Biology part of GOB chemistry</a:t>
                      </a:r>
                      <a:endParaRPr lang="en-US" sz="1800" dirty="0" smtClean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hlinkClick r:id="rId3"/>
                      </a:endParaRPr>
                    </a:p>
                    <a:p>
                      <a:r>
                        <a:rPr lang="en-US" sz="14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hlinkClick r:id="rId3"/>
                        </a:rPr>
                        <a:t>http://www.kongregate.com/games/CellCraft/cellcraft</a:t>
                      </a:r>
                      <a:endParaRPr lang="en-US" sz="1400" dirty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</a:tr>
              <a:tr h="877047"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Eterna</a:t>
                      </a:r>
                      <a:r>
                        <a:rPr lang="en-US" sz="18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: Developed by Carnegie Mellon University and Stanford University,</a:t>
                      </a:r>
                      <a:r>
                        <a:rPr lang="en-US" sz="18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 a game about RNA.</a:t>
                      </a:r>
                      <a:endParaRPr lang="en-US" sz="1800" dirty="0" smtClean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r>
                        <a:rPr lang="en-US" sz="14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hlinkClick r:id="rId4"/>
                        </a:rPr>
                        <a:t>http://eterna.cmu.edu</a:t>
                      </a:r>
                      <a:endParaRPr lang="en-US" sz="1400" dirty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</a:tr>
              <a:tr h="877047"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ChemGameTutor: Several chemistry topics, but it is a platform (not a good thing)</a:t>
                      </a:r>
                      <a:endParaRPr lang="en-US" sz="1800" dirty="0" smtClean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hlinkClick r:id="rId5"/>
                      </a:endParaRPr>
                    </a:p>
                    <a:p>
                      <a:r>
                        <a:rPr lang="en-US" sz="14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hlinkClick r:id="rId5"/>
                        </a:rPr>
                        <a:t>http://www.chemgametutor.com/</a:t>
                      </a:r>
                      <a:endParaRPr lang="en-US" sz="1400" dirty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877047">
                <a:tc>
                  <a:txBody>
                    <a:bodyPr/>
                    <a:lstStyle/>
                    <a:p>
                      <a:endParaRPr lang="en-US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Quia: 780 Chemistry games,</a:t>
                      </a:r>
                      <a:r>
                        <a:rPr lang="en-US" sz="18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 but most of them are low quality games</a:t>
                      </a:r>
                      <a:endParaRPr lang="en-US" sz="1800" dirty="0" smtClean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hlinkClick r:id="rId6"/>
                      </a:endParaRPr>
                    </a:p>
                    <a:p>
                      <a:r>
                        <a:rPr lang="en-US" sz="14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hlinkClick r:id="rId6"/>
                        </a:rPr>
                        <a:t>http://www.quia.com/shared/chemistry/</a:t>
                      </a:r>
                      <a:endParaRPr lang="en-US" sz="1400" dirty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877047"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Online Clicker: Online tool for smart phones</a:t>
                      </a:r>
                      <a:endParaRPr lang="en-US" sz="1800" dirty="0" smtClean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hlinkClick r:id="rId7"/>
                      </a:endParaRPr>
                    </a:p>
                    <a:p>
                      <a:r>
                        <a:rPr lang="en-US" sz="14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hlinkClick r:id="rId7"/>
                        </a:rPr>
                        <a:t>http://www.starkchemistry.com/clicker/cpanel.htm</a:t>
                      </a:r>
                      <a:r>
                        <a:rPr lang="en-US" sz="14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  </a:t>
                      </a:r>
                      <a:r>
                        <a:rPr lang="en-US" sz="11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(For</a:t>
                      </a:r>
                      <a:r>
                        <a:rPr lang="en-US" sz="11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 the </a:t>
                      </a:r>
                      <a:r>
                        <a:rPr lang="en-US" sz="11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instructor; password=Fischer)</a:t>
                      </a:r>
                      <a:endParaRPr lang="en-US" sz="1100" baseline="0" dirty="0" smtClean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r>
                        <a:rPr lang="en-US" sz="14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hlinkClick r:id="rId8"/>
                        </a:rPr>
                        <a:t>http://www.starkchemistry.com/clicker/</a:t>
                      </a:r>
                      <a:r>
                        <a:rPr lang="en-US" sz="14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  (For the students)</a:t>
                      </a:r>
                      <a:endParaRPr lang="en-US" sz="1400" dirty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877047"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Ice: Online game under development, only molecular</a:t>
                      </a:r>
                      <a:r>
                        <a:rPr lang="en-US" sz="18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 mass, mass and moles are already available</a:t>
                      </a:r>
                      <a:endParaRPr lang="en-US" sz="1800" dirty="0" smtClean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hlinkClick r:id="rId9"/>
                      </a:endParaRPr>
                    </a:p>
                    <a:p>
                      <a:r>
                        <a:rPr lang="en-US" sz="14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hlinkClick r:id="rId9"/>
                        </a:rPr>
                        <a:t>http://www.starkchemistry.com/ice</a:t>
                      </a:r>
                      <a:endParaRPr lang="en-US" sz="1400" dirty="0"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6384" y="1219509"/>
            <a:ext cx="11104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6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5580" y="2949997"/>
            <a:ext cx="11920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8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9300" y="3864397"/>
            <a:ext cx="124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9" name="Picture 7">
            <a:hlinkClick r:id="rId7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588" y="4702597"/>
            <a:ext cx="126402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80" name="Picture 8">
            <a:hlinkClick r:id="rId9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656" y="5607269"/>
            <a:ext cx="1828800" cy="59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94944" y="2042800"/>
            <a:ext cx="990600" cy="65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:\Ice\bk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74860" y="228600"/>
            <a:ext cx="439428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QUICK RESPONSE CODES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990600"/>
            <a:ext cx="4495800" cy="5262979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Quick response codes are matrix barcodes that can be read by camera phones; they are used to store: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Text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Internet links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Contact information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Etc.</a:t>
            </a:r>
            <a:b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</a:br>
            <a:endParaRPr lang="en-US" sz="2400" dirty="0" smtClean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QR codes are a bridge between printed information and the internet; they are an extremely versatile tool, already very common in Japan. </a:t>
            </a:r>
          </a:p>
        </p:txBody>
      </p:sp>
      <p:pic>
        <p:nvPicPr>
          <p:cNvPr id="6146" name="Picture 2" descr="QR code tombst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27537"/>
            <a:ext cx="3860800" cy="2895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410200" y="4775537"/>
            <a:ext cx="3505200" cy="1015663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Japanese tombstone equipped with a QR code for the deceased website</a:t>
            </a:r>
          </a:p>
        </p:txBody>
      </p:sp>
      <p:sp>
        <p:nvSpPr>
          <p:cNvPr id="15" name="Bent Arrow 14"/>
          <p:cNvSpPr/>
          <p:nvPr/>
        </p:nvSpPr>
        <p:spPr>
          <a:xfrm rot="16200000">
            <a:off x="4876800" y="4572000"/>
            <a:ext cx="533400" cy="533400"/>
          </a:xfrm>
          <a:prstGeom prst="bentArrow">
            <a:avLst>
              <a:gd name="adj1" fmla="val 31926"/>
              <a:gd name="adj2" fmla="val 33658"/>
              <a:gd name="adj3" fmla="val 35390"/>
              <a:gd name="adj4" fmla="val 437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:\Ice\bk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74860" y="228600"/>
            <a:ext cx="439428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QUICK RESPONSE CODES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944940"/>
            <a:ext cx="8382000" cy="2308324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Creating a QR code is very simple, there are many websites, like this one, that will generate a QR code for you:</a:t>
            </a:r>
          </a:p>
          <a:p>
            <a:endParaRPr lang="en-US" sz="2400" dirty="0" smtClean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hlinkClick r:id="rId3"/>
              </a:rPr>
              <a:t>http://qrcode.kaywa.com/</a:t>
            </a:r>
            <a:endParaRPr lang="en-US" sz="2400" dirty="0" smtClean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  <a:p>
            <a:endParaRPr lang="en-US" sz="2400" dirty="0" smtClean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A few examples: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267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267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33400" y="3733800"/>
            <a:ext cx="8153400" cy="400110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My email		   Online Clicker	 	        2yc3.org </a:t>
            </a:r>
          </a:p>
        </p:txBody>
      </p:sp>
      <p:sp>
        <p:nvSpPr>
          <p:cNvPr id="21" name="Bent Arrow 20"/>
          <p:cNvSpPr/>
          <p:nvPr/>
        </p:nvSpPr>
        <p:spPr>
          <a:xfrm rot="5400000">
            <a:off x="1676401" y="3886199"/>
            <a:ext cx="228598" cy="381000"/>
          </a:xfrm>
          <a:prstGeom prst="bentArrow">
            <a:avLst>
              <a:gd name="adj1" fmla="val 31926"/>
              <a:gd name="adj2" fmla="val 33658"/>
              <a:gd name="adj3" fmla="val 35390"/>
              <a:gd name="adj4" fmla="val 437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5400000">
            <a:off x="7620001" y="3886201"/>
            <a:ext cx="228598" cy="381000"/>
          </a:xfrm>
          <a:prstGeom prst="bentArrow">
            <a:avLst>
              <a:gd name="adj1" fmla="val 31926"/>
              <a:gd name="adj2" fmla="val 33658"/>
              <a:gd name="adj3" fmla="val 35390"/>
              <a:gd name="adj4" fmla="val 437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>
            <a:off x="5105401" y="3886199"/>
            <a:ext cx="228598" cy="381000"/>
          </a:xfrm>
          <a:prstGeom prst="bentArrow">
            <a:avLst>
              <a:gd name="adj1" fmla="val 31926"/>
              <a:gd name="adj2" fmla="val 33658"/>
              <a:gd name="adj3" fmla="val 35390"/>
              <a:gd name="adj4" fmla="val 437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:\Ice\bk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92543" y="228600"/>
            <a:ext cx="235891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SECOND LIFE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774680"/>
            <a:ext cx="8382000" cy="2215991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Second Life (SL) is an online virtual world developed by Linden Lab. What makes SL special is the fact that each “resident” can create game content.</a:t>
            </a:r>
          </a:p>
          <a:p>
            <a:endParaRPr lang="en-US" sz="2400" dirty="0" smtClean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Wikipedia has a wealth of links about “Education in Second Life”:</a:t>
            </a:r>
          </a:p>
          <a:p>
            <a:r>
              <a:rPr lang="en-US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hlinkClick r:id="rId3"/>
              </a:rPr>
              <a:t>http://en.wikipedia.org/wiki/Education_in_Second_Life</a:t>
            </a:r>
            <a:endParaRPr lang="en-US" dirty="0" smtClean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00400"/>
            <a:ext cx="4724400" cy="329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562600" y="4343400"/>
            <a:ext cx="3124200" cy="830997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      The ACS interactive museum in Second Life</a:t>
            </a:r>
            <a:endParaRPr lang="en-US" dirty="0" smtClean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5562600" y="4419600"/>
            <a:ext cx="412376" cy="3048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:\Ice\bk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92543" y="228600"/>
            <a:ext cx="235891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SECOND LIFE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774680"/>
            <a:ext cx="8382000" cy="1200329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Second Life is a 3D virtual world where users can meet, voice chat and share their creations, video and presentations.</a:t>
            </a:r>
          </a:p>
          <a:p>
            <a:r>
              <a:rPr lang="en-US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Second life already has places that resemble virtual classrooms</a:t>
            </a:r>
            <a:endParaRPr lang="en-US" dirty="0" smtClean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557660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3962400" cy="276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152400" y="1295400"/>
            <a:ext cx="8382000" cy="5334000"/>
            <a:chOff x="152400" y="1295400"/>
            <a:chExt cx="8382000" cy="5334000"/>
          </a:xfrm>
        </p:grpSpPr>
        <p:sp>
          <p:nvSpPr>
            <p:cNvPr id="6" name="Left Arrow Callout 5"/>
            <p:cNvSpPr/>
            <p:nvPr/>
          </p:nvSpPr>
          <p:spPr>
            <a:xfrm>
              <a:off x="4419600" y="1295400"/>
              <a:ext cx="4114800" cy="1066800"/>
            </a:xfrm>
            <a:prstGeom prst="leftArrowCallou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48400" y="1371600"/>
              <a:ext cx="1884169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This is a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Night Elf (NE)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Up Arrow Callout 8"/>
            <p:cNvSpPr/>
            <p:nvPr/>
          </p:nvSpPr>
          <p:spPr>
            <a:xfrm>
              <a:off x="152400" y="2514600"/>
              <a:ext cx="4267200" cy="1752600"/>
            </a:xfrm>
            <a:prstGeom prst="upArrowCallout">
              <a:avLst>
                <a:gd name="adj1" fmla="val 27174"/>
                <a:gd name="adj2" fmla="val 24457"/>
                <a:gd name="adj3" fmla="val 24457"/>
                <a:gd name="adj4" fmla="val 61173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" y="3360003"/>
              <a:ext cx="3471207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She is preparing a potion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using her “Alchemy” skill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Left-Right Arrow Callout 9"/>
            <p:cNvSpPr/>
            <p:nvPr/>
          </p:nvSpPr>
          <p:spPr>
            <a:xfrm>
              <a:off x="1752600" y="5029200"/>
              <a:ext cx="5867400" cy="1600200"/>
            </a:xfrm>
            <a:prstGeom prst="leftRightArrowCallout">
              <a:avLst>
                <a:gd name="adj1" fmla="val 25000"/>
                <a:gd name="adj2" fmla="val 25000"/>
                <a:gd name="adj3" fmla="val 25000"/>
                <a:gd name="adj4" fmla="val 74097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5257800"/>
              <a:ext cx="3531864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This picture comes from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World of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Warcraft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(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WoW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).</a:t>
              </a:r>
            </a:p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</a:rPr>
                <a:t>WoW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is a MMORPG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Ice\b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1" y="1066801"/>
            <a:ext cx="8382000" cy="2123658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Richard R. </a:t>
            </a:r>
            <a:r>
              <a:rPr lang="en-US" sz="1600" dirty="0" smtClean="0"/>
              <a:t>Hake, “Interactive-engagement versus traditional methods: A six-thousand-student survey of mechanics test data for introductory physics courses”, </a:t>
            </a:r>
            <a:r>
              <a:rPr lang="en-US" sz="1600" dirty="0"/>
              <a:t>Am. J. Phys., Vol. 66, No. 1, January </a:t>
            </a:r>
            <a:r>
              <a:rPr lang="en-US" sz="1600" dirty="0" smtClean="0"/>
              <a:t>1998, 64-74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Ge</a:t>
            </a:r>
            <a:r>
              <a:rPr lang="en-US" sz="1600" dirty="0" smtClean="0"/>
              <a:t> </a:t>
            </a:r>
            <a:r>
              <a:rPr lang="en-US" sz="1600" dirty="0" err="1" smtClean="0"/>
              <a:t>Qian</a:t>
            </a:r>
            <a:r>
              <a:rPr lang="en-US" sz="1600" dirty="0" smtClean="0"/>
              <a:t>, “Psychological Perspectives on Social Behaviors of Chinese MMORPG Players”, Entertainment for Education. Digital Techniques and Systems, 2010, 192-202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3"/>
              </a:rPr>
              <a:t>http://www.gamasutra.com/view/feature/3085/behavioral_game_design.php?page=1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Elizabeth A Phelps, “Human emotion and memory: interactions of the </a:t>
            </a:r>
            <a:r>
              <a:rPr lang="en-US" sz="1600" dirty="0" err="1" smtClean="0"/>
              <a:t>amygdala</a:t>
            </a:r>
            <a:r>
              <a:rPr lang="en-US" sz="1600" dirty="0" smtClean="0"/>
              <a:t> and </a:t>
            </a:r>
            <a:r>
              <a:rPr lang="en-US" sz="1600" dirty="0" err="1" smtClean="0"/>
              <a:t>hippocampal</a:t>
            </a:r>
            <a:r>
              <a:rPr lang="en-US" sz="1600" dirty="0" smtClean="0"/>
              <a:t> complex”, Current Opinion in Neurobiology 2004, 14:198–202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4087" y="228600"/>
            <a:ext cx="231582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REFERENCES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Ice\b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126153"/>
            <a:ext cx="6389698" cy="4893647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Part 1: Edutainment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Why World of </a:t>
            </a:r>
            <a:r>
              <a:rPr lang="en-US" sz="2400" b="1" dirty="0" err="1" smtClean="0"/>
              <a:t>Warcraft</a:t>
            </a:r>
            <a:r>
              <a:rPr lang="en-US" sz="2400" b="1" dirty="0" smtClean="0"/>
              <a:t>?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Multimedia and the human brain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Game Design Basics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What makes some games so fun and addictive?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Part 2: The Present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Synesthesia</a:t>
            </a:r>
            <a:r>
              <a:rPr lang="en-US" sz="2400" b="1" dirty="0" smtClean="0"/>
              <a:t> and multimedia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Online </a:t>
            </a:r>
            <a:r>
              <a:rPr lang="en-US" sz="2400" b="1" dirty="0"/>
              <a:t>g</a:t>
            </a:r>
            <a:r>
              <a:rPr lang="en-US" sz="2400" b="1" dirty="0" smtClean="0"/>
              <a:t>ames available today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Part 3: The Future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Quick Response Codes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Second Life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8660" y="228600"/>
            <a:ext cx="168668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OUTLINE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Ice\b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1" y="1243548"/>
            <a:ext cx="8000999" cy="3416320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dirty="0" smtClean="0"/>
              <a:t>More than 12 million subscribers as of October, 2010</a:t>
            </a:r>
            <a:br>
              <a:rPr lang="en-US" sz="2400" dirty="0" smtClean="0"/>
            </a:b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WoW</a:t>
            </a:r>
            <a:r>
              <a:rPr lang="en-US" sz="2400" dirty="0" smtClean="0"/>
              <a:t> is a virtual world with its own economy, history, chemistry (called alchemy) and </a:t>
            </a:r>
            <a:r>
              <a:rPr lang="en-US" sz="2400" dirty="0" smtClean="0">
                <a:hlinkClick r:id="rId3"/>
              </a:rPr>
              <a:t>biology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Most </a:t>
            </a:r>
            <a:r>
              <a:rPr lang="en-US" sz="2400" dirty="0" err="1" smtClean="0"/>
              <a:t>WoW</a:t>
            </a:r>
            <a:r>
              <a:rPr lang="en-US" sz="2400" dirty="0" smtClean="0"/>
              <a:t> players learn a </a:t>
            </a:r>
            <a:r>
              <a:rPr lang="en-US" sz="2400" dirty="0" smtClean="0">
                <a:hlinkClick r:id="rId4"/>
              </a:rPr>
              <a:t>huge</a:t>
            </a:r>
            <a:r>
              <a:rPr lang="en-US" sz="2400" dirty="0" smtClean="0"/>
              <a:t> amount of information about the game very rapidly. For instance, almost every player knows that Bronze is an alloy made of tin and copper because that is one of the </a:t>
            </a:r>
            <a:r>
              <a:rPr lang="en-US" sz="2400" dirty="0" err="1" smtClean="0"/>
              <a:t>craftable</a:t>
            </a:r>
            <a:r>
              <a:rPr lang="en-US" sz="2400" dirty="0" smtClean="0"/>
              <a:t> items in </a:t>
            </a:r>
            <a:r>
              <a:rPr lang="en-US" sz="2400" dirty="0" err="1" smtClean="0"/>
              <a:t>WoW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04138" y="228600"/>
            <a:ext cx="519206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WHY WORLD OF WARCRAFT?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L:\Ice\w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45665">
            <a:off x="-22543" y="80320"/>
            <a:ext cx="2008187" cy="830659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257800"/>
            <a:ext cx="2514600" cy="85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:\Ice\b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5895" y="228600"/>
            <a:ext cx="245221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SYNESTHESIA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L:\Ice\500px-Booba-Kik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76400"/>
            <a:ext cx="4762500" cy="2428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81000" y="4343400"/>
            <a:ext cx="8392041" cy="1938992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of these shapes is named </a:t>
            </a:r>
            <a:r>
              <a:rPr lang="en-US" sz="2400" b="1" dirty="0" err="1" smtClean="0"/>
              <a:t>Booba</a:t>
            </a:r>
            <a:r>
              <a:rPr lang="en-US" sz="2400" dirty="0" smtClean="0"/>
              <a:t> and which is named </a:t>
            </a:r>
            <a:r>
              <a:rPr lang="en-US" sz="2400" b="1" dirty="0" smtClean="0"/>
              <a:t>Kiki</a:t>
            </a:r>
            <a:r>
              <a:rPr lang="en-US" sz="2400" dirty="0" smtClean="0"/>
              <a:t> 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hlinkClick r:id="rId4"/>
              </a:rPr>
              <a:t>Beethoven 5th Symphony</a:t>
            </a:r>
            <a:r>
              <a:rPr lang="en-US" sz="2400" dirty="0">
                <a:hlinkClick r:id="rId4"/>
              </a:rPr>
              <a:t> </a:t>
            </a:r>
            <a:r>
              <a:rPr lang="en-US" sz="2400" dirty="0" smtClean="0">
                <a:hlinkClick r:id="rId4"/>
              </a:rPr>
              <a:t>on </a:t>
            </a:r>
            <a:r>
              <a:rPr lang="en-US" sz="2400" dirty="0" err="1" smtClean="0">
                <a:hlinkClick r:id="rId4"/>
              </a:rPr>
              <a:t>youtube</a:t>
            </a:r>
            <a:endParaRPr lang="en-US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219200" y="2667000"/>
            <a:ext cx="45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7696200" y="2667000"/>
            <a:ext cx="45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96525" y="228600"/>
            <a:ext cx="625344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LEARNING AND THE HUMAN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L:\Ice\b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96525" y="228600"/>
            <a:ext cx="6253443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LEARNING AND THE HUMAN BRAIN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MULTIMEDIA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472" y="1410512"/>
            <a:ext cx="8229600" cy="4893647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“There are multiple memory systems that are governed by distinct and interacting neural substrates”</a:t>
            </a:r>
            <a:r>
              <a:rPr lang="en-US" sz="2400" baseline="30000" dirty="0" smtClean="0"/>
              <a:t>4</a:t>
            </a:r>
            <a:endParaRPr lang="en-US" sz="2400" dirty="0" smtClean="0"/>
          </a:p>
          <a:p>
            <a:endParaRPr lang="en-US" sz="1600" dirty="0" smtClean="0"/>
          </a:p>
          <a:p>
            <a:r>
              <a:rPr lang="en-US" sz="2400" dirty="0" smtClean="0"/>
              <a:t>Multimedia information is often perceived by the human brain as “fun” and “interesting”. This is a list of content forms that the brain can memorize: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Text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Audio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Still Images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Animation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Video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Smell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333672" y="3559076"/>
            <a:ext cx="3886200" cy="2308324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Touch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Taste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Pain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Acceleration/body position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Emotion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Interactivity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5809423"/>
            <a:ext cx="8229600" cy="461665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 forms in bold are used in video games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932" y="6381346"/>
            <a:ext cx="849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/>
              <a:t>4  </a:t>
            </a:r>
            <a:r>
              <a:rPr lang="en-US" sz="1400" dirty="0" smtClean="0"/>
              <a:t>Elizabeth A Phelps, “Human emotion and memory: interactions of the </a:t>
            </a:r>
            <a:r>
              <a:rPr lang="en-US" sz="1400" dirty="0" err="1" smtClean="0"/>
              <a:t>amygdala</a:t>
            </a:r>
            <a:r>
              <a:rPr lang="en-US" sz="1400" dirty="0" smtClean="0"/>
              <a:t> and </a:t>
            </a:r>
            <a:r>
              <a:rPr lang="en-US" sz="1400" dirty="0" err="1" smtClean="0"/>
              <a:t>hippocampal</a:t>
            </a:r>
            <a:r>
              <a:rPr lang="en-US" sz="1400" dirty="0" smtClean="0"/>
              <a:t> complex”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:\Ice\b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5895" y="228600"/>
            <a:ext cx="2743443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INTERACTIVITY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6525" y="228600"/>
            <a:ext cx="675095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MULTIMEDIA AND THE HUMAN BRAIN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295400" y="1295400"/>
          <a:ext cx="6553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228600" y="529832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Histogram of the average normalized gain &lt;</a:t>
            </a:r>
            <a:r>
              <a:rPr lang="en-US" i="1" dirty="0" smtClean="0"/>
              <a:t>g&gt;: red bars show the fraction of 14 traditional courses (N=2084), and blue bars show the fraction </a:t>
            </a:r>
            <a:r>
              <a:rPr lang="en-US" dirty="0" smtClean="0"/>
              <a:t>of 48 interactive engagement courses (</a:t>
            </a:r>
            <a:r>
              <a:rPr lang="en-US" i="1" dirty="0" smtClean="0"/>
              <a:t>N=4458)</a:t>
            </a:r>
            <a:r>
              <a:rPr lang="en-US" i="1" baseline="30000" dirty="0" smtClean="0"/>
              <a:t>1</a:t>
            </a:r>
            <a:endParaRPr lang="en-US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340467" y="6274338"/>
            <a:ext cx="8501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 Richard R. Hake, “Interactive-engagement versus traditional methods: A six-thousand-student survey of mechanics test data for introductory physics courses”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L:\Ice\b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96525" y="228600"/>
            <a:ext cx="6253442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LEARNING AND THE HUMAN BRAIN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EMOTIONS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49276"/>
            <a:ext cx="3886200" cy="2308324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“We are just starting to explore more complex interactions between emotion and memory that could be unique to human function”</a:t>
            </a:r>
            <a:r>
              <a:rPr lang="en-US" sz="2400" baseline="30000" dirty="0" smtClean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5553401" y="6324600"/>
            <a:ext cx="1770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Plutchik’s</a:t>
            </a:r>
            <a:r>
              <a:rPr lang="en-US" dirty="0" smtClean="0"/>
              <a:t> flower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495800" cy="478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28016" y="5496112"/>
            <a:ext cx="3638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/>
              <a:t>4  </a:t>
            </a:r>
            <a:r>
              <a:rPr lang="en-US" sz="1400" dirty="0" smtClean="0"/>
              <a:t>Elizabeth A Phelps, “Human emotion and memory: interactions of the </a:t>
            </a:r>
            <a:r>
              <a:rPr lang="en-US" sz="1400" dirty="0" err="1" smtClean="0"/>
              <a:t>amygdala</a:t>
            </a:r>
            <a:r>
              <a:rPr lang="en-US" sz="1400" dirty="0" smtClean="0"/>
              <a:t> and </a:t>
            </a:r>
            <a:r>
              <a:rPr lang="en-US" sz="1400" dirty="0" err="1" smtClean="0"/>
              <a:t>hippocampal</a:t>
            </a:r>
            <a:r>
              <a:rPr lang="en-US" sz="1400" dirty="0" smtClean="0"/>
              <a:t> complex”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Ice\b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1" y="765030"/>
            <a:ext cx="8000999" cy="5632311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MMORPG:</a:t>
            </a:r>
            <a:r>
              <a:rPr lang="en-US" sz="2400" b="1" dirty="0"/>
              <a:t> </a:t>
            </a:r>
            <a:r>
              <a:rPr lang="en-US" sz="2400" b="1" dirty="0" smtClean="0"/>
              <a:t>Massive Multiplayer Online Role Playing Game</a:t>
            </a:r>
          </a:p>
          <a:p>
            <a:endParaRPr lang="en-US" sz="2400" b="1" dirty="0" smtClean="0"/>
          </a:p>
          <a:p>
            <a:r>
              <a:rPr lang="en-US" sz="2400" dirty="0" smtClean="0"/>
              <a:t>“Many players report that the </a:t>
            </a:r>
            <a:r>
              <a:rPr lang="en-US" sz="2400" b="1" dirty="0" smtClean="0"/>
              <a:t>emotions</a:t>
            </a:r>
            <a:r>
              <a:rPr lang="en-US" sz="2400" dirty="0" smtClean="0"/>
              <a:t> they feel while playing an MMORPG are very strong”</a:t>
            </a:r>
            <a:r>
              <a:rPr lang="en-US" sz="2400" baseline="30000" dirty="0" smtClean="0"/>
              <a:t>2</a:t>
            </a:r>
          </a:p>
          <a:p>
            <a:r>
              <a:rPr lang="en-US" sz="2400" baseline="30000" dirty="0" smtClean="0"/>
              <a:t/>
            </a:r>
            <a:br>
              <a:rPr lang="en-US" sz="2400" baseline="30000" dirty="0" smtClean="0"/>
            </a:br>
            <a:r>
              <a:rPr lang="en-US" sz="2400" baseline="30000" dirty="0" smtClean="0"/>
              <a:t/>
            </a:r>
            <a:br>
              <a:rPr lang="en-US" sz="2400" baseline="30000" dirty="0" smtClean="0"/>
            </a:br>
            <a:r>
              <a:rPr lang="en-US" sz="2400" baseline="30000" dirty="0" smtClean="0"/>
              <a:t/>
            </a:r>
            <a:br>
              <a:rPr lang="en-US" sz="2400" baseline="30000" dirty="0" smtClean="0"/>
            </a:br>
            <a:r>
              <a:rPr lang="en-US" sz="2400" baseline="30000" dirty="0" smtClean="0"/>
              <a:t/>
            </a:r>
            <a:br>
              <a:rPr lang="en-US" sz="2400" baseline="30000" dirty="0" smtClean="0"/>
            </a:br>
            <a:r>
              <a:rPr lang="en-US" sz="2400" baseline="30000" dirty="0" smtClean="0"/>
              <a:t/>
            </a:r>
            <a:br>
              <a:rPr lang="en-US" sz="2400" baseline="30000" dirty="0" smtClean="0"/>
            </a:br>
            <a:r>
              <a:rPr lang="en-US" sz="2400" baseline="30000" dirty="0" smtClean="0"/>
              <a:t/>
            </a:r>
            <a:br>
              <a:rPr lang="en-US" sz="2400" baseline="30000" dirty="0" smtClean="0"/>
            </a:br>
            <a:r>
              <a:rPr lang="en-US" sz="2400" baseline="30000" dirty="0" smtClean="0"/>
              <a:t/>
            </a:r>
            <a:br>
              <a:rPr lang="en-US" sz="2400" baseline="30000" dirty="0" smtClean="0"/>
            </a:br>
            <a:r>
              <a:rPr lang="en-US" sz="2400" baseline="30000" dirty="0" smtClean="0"/>
              <a:t/>
            </a:r>
            <a:br>
              <a:rPr lang="en-US" sz="2400" baseline="30000" dirty="0" smtClean="0"/>
            </a:br>
            <a:endParaRPr lang="en-US" sz="2400" baseline="30000" dirty="0"/>
          </a:p>
          <a:p>
            <a:r>
              <a:rPr lang="en-US" sz="2400" dirty="0" smtClean="0"/>
              <a:t>Common features in MMORPG’s: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Progression: The character improves, the players feels like there is a reason to play the game, a </a:t>
            </a:r>
            <a:r>
              <a:rPr lang="en-US" sz="2400" b="1" dirty="0" smtClean="0"/>
              <a:t>motivation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Social Interaction: most MMORPG’s require some degree of </a:t>
            </a:r>
            <a:r>
              <a:rPr lang="en-US" sz="2400" b="1" dirty="0" smtClean="0"/>
              <a:t>teamwork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2201" y="228600"/>
            <a:ext cx="39195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GAME DESIGN BASICS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100" y="2407592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8016" y="6364602"/>
            <a:ext cx="8463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/>
              <a:t>2  </a:t>
            </a:r>
            <a:r>
              <a:rPr lang="en-US" sz="1400" dirty="0" err="1" smtClean="0"/>
              <a:t>Ge</a:t>
            </a:r>
            <a:r>
              <a:rPr lang="en-US" sz="1400" dirty="0" smtClean="0"/>
              <a:t> </a:t>
            </a:r>
            <a:r>
              <a:rPr lang="en-US" sz="1400" dirty="0" err="1" smtClean="0"/>
              <a:t>Qian</a:t>
            </a:r>
            <a:r>
              <a:rPr lang="en-US" sz="1400" dirty="0" smtClean="0"/>
              <a:t>, “Psychological Perspectives on Social Behaviors of Chinese MMORPG Players”,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243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1174</Words>
  <Application>Microsoft Office PowerPoint</Application>
  <PresentationFormat>On-screen Show (4:3)</PresentationFormat>
  <Paragraphs>168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Lunesta</dc:creator>
  <cp:lastModifiedBy>Lunesta</cp:lastModifiedBy>
  <cp:revision>92</cp:revision>
  <dcterms:created xsi:type="dcterms:W3CDTF">2011-05-15T04:11:12Z</dcterms:created>
  <dcterms:modified xsi:type="dcterms:W3CDTF">2011-06-06T21:17:58Z</dcterms:modified>
</cp:coreProperties>
</file>